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4" r:id="rId1"/>
    <p:sldMasterId id="2147483714" r:id="rId2"/>
  </p:sldMasterIdLst>
  <p:notesMasterIdLst>
    <p:notesMasterId r:id="rId44"/>
  </p:notesMasterIdLst>
  <p:sldIdLst>
    <p:sldId id="256" r:id="rId3"/>
    <p:sldId id="279" r:id="rId4"/>
    <p:sldId id="265" r:id="rId5"/>
    <p:sldId id="267" r:id="rId6"/>
    <p:sldId id="268" r:id="rId7"/>
    <p:sldId id="280" r:id="rId8"/>
    <p:sldId id="276" r:id="rId9"/>
    <p:sldId id="277" r:id="rId10"/>
    <p:sldId id="282" r:id="rId11"/>
    <p:sldId id="278" r:id="rId12"/>
    <p:sldId id="284" r:id="rId13"/>
    <p:sldId id="289" r:id="rId14"/>
    <p:sldId id="290" r:id="rId15"/>
    <p:sldId id="291" r:id="rId16"/>
    <p:sldId id="292" r:id="rId17"/>
    <p:sldId id="305" r:id="rId18"/>
    <p:sldId id="306" r:id="rId19"/>
    <p:sldId id="308" r:id="rId20"/>
    <p:sldId id="309" r:id="rId21"/>
    <p:sldId id="311" r:id="rId22"/>
    <p:sldId id="312" r:id="rId23"/>
    <p:sldId id="313" r:id="rId24"/>
    <p:sldId id="314" r:id="rId25"/>
    <p:sldId id="315" r:id="rId26"/>
    <p:sldId id="316" r:id="rId27"/>
    <p:sldId id="318" r:id="rId28"/>
    <p:sldId id="293" r:id="rId29"/>
    <p:sldId id="319" r:id="rId30"/>
    <p:sldId id="294" r:id="rId31"/>
    <p:sldId id="285" r:id="rId32"/>
    <p:sldId id="297" r:id="rId33"/>
    <p:sldId id="295" r:id="rId34"/>
    <p:sldId id="298" r:id="rId35"/>
    <p:sldId id="300" r:id="rId36"/>
    <p:sldId id="301" r:id="rId37"/>
    <p:sldId id="302" r:id="rId38"/>
    <p:sldId id="296" r:id="rId39"/>
    <p:sldId id="303" r:id="rId40"/>
    <p:sldId id="304" r:id="rId41"/>
    <p:sldId id="320" r:id="rId42"/>
    <p:sldId id="321" r:id="rId43"/>
  </p:sldIdLst>
  <p:sldSz cx="9144000" cy="6858000" type="screen4x3"/>
  <p:notesSz cx="9926638" cy="67976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淺色樣式 1 - 輔色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0506" autoAdjust="0"/>
  </p:normalViewPr>
  <p:slideViewPr>
    <p:cSldViewPr snapToGrid="0" snapToObjects="1">
      <p:cViewPr varScale="1">
        <p:scale>
          <a:sx n="77" d="100"/>
          <a:sy n="77" d="100"/>
        </p:scale>
        <p:origin x="2060" y="60"/>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tableStyles" Target="tableStyle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viewProps" Target="viewProps.xml"/><Relationship Id="rId20" Type="http://schemas.openxmlformats.org/officeDocument/2006/relationships/slide" Target="slides/slide18.xml"/><Relationship Id="rId41" Type="http://schemas.openxmlformats.org/officeDocument/2006/relationships/slide" Target="slides/slide3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2"/>
            <a:ext cx="4301543" cy="341064"/>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5622798" y="2"/>
            <a:ext cx="4301543" cy="341064"/>
          </a:xfrm>
          <a:prstGeom prst="rect">
            <a:avLst/>
          </a:prstGeom>
        </p:spPr>
        <p:txBody>
          <a:bodyPr vert="horz" lIns="91440" tIns="45720" rIns="91440" bIns="45720" rtlCol="0"/>
          <a:lstStyle>
            <a:lvl1pPr algn="r">
              <a:defRPr sz="1200"/>
            </a:lvl1pPr>
          </a:lstStyle>
          <a:p>
            <a:fld id="{2E1C73D9-A50A-4407-9D47-7E817F0A949E}" type="datetimeFigureOut">
              <a:rPr lang="zh-TW" altLang="en-US" smtClean="0"/>
              <a:t>2024/12/24</a:t>
            </a:fld>
            <a:endParaRPr lang="zh-TW" altLang="en-US"/>
          </a:p>
        </p:txBody>
      </p:sp>
      <p:sp>
        <p:nvSpPr>
          <p:cNvPr id="4" name="投影片影像版面配置區 3"/>
          <p:cNvSpPr>
            <a:spLocks noGrp="1" noRot="1" noChangeAspect="1"/>
          </p:cNvSpPr>
          <p:nvPr>
            <p:ph type="sldImg" idx="2"/>
          </p:nvPr>
        </p:nvSpPr>
        <p:spPr>
          <a:xfrm>
            <a:off x="3433763" y="849313"/>
            <a:ext cx="3059112" cy="2293937"/>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992664" y="3271381"/>
            <a:ext cx="7941310" cy="2676585"/>
          </a:xfrm>
          <a:prstGeom prst="rect">
            <a:avLst/>
          </a:prstGeom>
        </p:spPr>
        <p:txBody>
          <a:bodyPr vert="horz" lIns="91440" tIns="45720" rIns="91440" bIns="45720"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6456612"/>
            <a:ext cx="4301543" cy="341063"/>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5622798" y="6456612"/>
            <a:ext cx="4301543" cy="341063"/>
          </a:xfrm>
          <a:prstGeom prst="rect">
            <a:avLst/>
          </a:prstGeom>
        </p:spPr>
        <p:txBody>
          <a:bodyPr vert="horz" lIns="91440" tIns="45720" rIns="91440" bIns="45720" rtlCol="0" anchor="b"/>
          <a:lstStyle>
            <a:lvl1pPr algn="r">
              <a:defRPr sz="1200"/>
            </a:lvl1pPr>
          </a:lstStyle>
          <a:p>
            <a:fld id="{D31A5EF2-1E63-4B2F-9B19-89CF5EEF53F9}" type="slidenum">
              <a:rPr lang="zh-TW" altLang="en-US" smtClean="0"/>
              <a:t>‹#›</a:t>
            </a:fld>
            <a:endParaRPr lang="zh-TW" altLang="en-US"/>
          </a:p>
        </p:txBody>
      </p:sp>
    </p:spTree>
    <p:extLst>
      <p:ext uri="{BB962C8B-B14F-4D97-AF65-F5344CB8AC3E}">
        <p14:creationId xmlns:p14="http://schemas.microsoft.com/office/powerpoint/2010/main" val="41842535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可能</a:t>
            </a:r>
            <a:r>
              <a:rPr lang="en-US" altLang="zh-TW" dirty="0"/>
              <a:t>65</a:t>
            </a:r>
            <a:r>
              <a:rPr lang="zh-TW" altLang="en-US" dirty="0"/>
              <a:t>歲以上比較沒有手機 或是不愛接電話</a:t>
            </a:r>
            <a:endParaRPr lang="en-US" altLang="zh-TW" dirty="0"/>
          </a:p>
          <a:p>
            <a:r>
              <a:rPr lang="zh-TW" altLang="en-US" dirty="0"/>
              <a:t>可能這些地區本來人就不多ㄏㄏ</a:t>
            </a:r>
            <a:endParaRPr lang="en-US" altLang="zh-TW" dirty="0"/>
          </a:p>
          <a:p>
            <a:endParaRPr lang="zh-TW" altLang="en-US" dirty="0"/>
          </a:p>
        </p:txBody>
      </p:sp>
      <p:sp>
        <p:nvSpPr>
          <p:cNvPr id="4" name="投影片編號版面配置區 3"/>
          <p:cNvSpPr>
            <a:spLocks noGrp="1"/>
          </p:cNvSpPr>
          <p:nvPr>
            <p:ph type="sldNum" sz="quarter" idx="5"/>
          </p:nvPr>
        </p:nvSpPr>
        <p:spPr/>
        <p:txBody>
          <a:bodyPr/>
          <a:lstStyle/>
          <a:p>
            <a:fld id="{D31A5EF2-1E63-4B2F-9B19-89CF5EEF53F9}" type="slidenum">
              <a:rPr lang="zh-TW" altLang="en-US" smtClean="0"/>
              <a:t>10</a:t>
            </a:fld>
            <a:endParaRPr lang="zh-TW" altLang="en-US"/>
          </a:p>
        </p:txBody>
      </p:sp>
    </p:spTree>
    <p:extLst>
      <p:ext uri="{BB962C8B-B14F-4D97-AF65-F5344CB8AC3E}">
        <p14:creationId xmlns:p14="http://schemas.microsoft.com/office/powerpoint/2010/main" val="18908049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C5BE04-88A3-E7C8-14F0-03E0FC342D8C}"/>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DCEF7560-5DE9-0FFA-8934-66A11D377FF4}"/>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1D23023E-5779-75E6-1EB2-270420EDD106}"/>
              </a:ext>
            </a:extLst>
          </p:cNvPr>
          <p:cNvSpPr>
            <a:spLocks noGrp="1"/>
          </p:cNvSpPr>
          <p:nvPr>
            <p:ph type="body" idx="1"/>
          </p:nvPr>
        </p:nvSpPr>
        <p:spPr/>
        <p:txBody>
          <a:bodyPr/>
          <a:lstStyle/>
          <a:p>
            <a:pPr indent="304800">
              <a:lnSpc>
                <a:spcPct val="115000"/>
              </a:lnSpc>
              <a:spcAft>
                <a:spcPts val="800"/>
              </a:spcAft>
            </a:pPr>
            <a:r>
              <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將網路使用者調查資料變數，如投入時間顯著增加的網路活動類型（</a:t>
            </a: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v6c1~v6c6</a:t>
            </a:r>
            <a:r>
              <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）、無法節制投入時間的網路活動類型（</a:t>
            </a: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v7_c1~v7_c7</a:t>
            </a:r>
            <a:r>
              <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）、網路沉迷總分（</a:t>
            </a: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G1_score</a:t>
            </a:r>
            <a:r>
              <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）、自評是否網路沉迷（</a:t>
            </a: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v18</a:t>
            </a:r>
            <a:r>
              <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）、集中精神困難（</a:t>
            </a: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v28</a:t>
            </a:r>
            <a:r>
              <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）、無聊感（</a:t>
            </a: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v29</a:t>
            </a:r>
            <a:r>
              <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）、工作／學業壓力（</a:t>
            </a: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v30</a:t>
            </a:r>
            <a:r>
              <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）等，將不同面向的變數進行探測性因素分析。</a:t>
            </a:r>
            <a:endParaRPr lang="zh-TW" altLang="zh-TW" sz="1800" kern="100" dirty="0">
              <a:effectLst/>
              <a:latin typeface="Aptos" panose="020B0004020202020204" pitchFamily="34" charset="0"/>
              <a:ea typeface="新細明體" panose="02020500000000000000" pitchFamily="18" charset="-120"/>
              <a:cs typeface="Times New Roman" panose="02020603050405020304" pitchFamily="18" charset="0"/>
            </a:endParaRPr>
          </a:p>
          <a:p>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其中</a:t>
            </a:r>
            <a:r>
              <a:rPr lang="en-US" altLang="zh-TW" sz="1800" dirty="0">
                <a:effectLst/>
                <a:latin typeface="Times New Roman" panose="02020603050405020304" pitchFamily="18" charset="0"/>
                <a:ea typeface="標楷體" panose="03000509000000000000" pitchFamily="65" charset="-120"/>
              </a:rPr>
              <a:t>v7</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挑選出較多人回答的鑑別度選項影音和電玩類選項</a:t>
            </a:r>
            <a:r>
              <a:rPr lang="en-US" altLang="zh-TW" sz="1800" dirty="0">
                <a:effectLst/>
                <a:latin typeface="Times New Roman" panose="02020603050405020304" pitchFamily="18" charset="0"/>
                <a:ea typeface="標楷體" panose="03000509000000000000" pitchFamily="65" charset="-120"/>
              </a:rPr>
              <a:t>v7_c1</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a:t>
            </a:r>
            <a:r>
              <a:rPr lang="en-US" altLang="zh-TW" sz="1800" dirty="0">
                <a:effectLst/>
                <a:latin typeface="Times New Roman" panose="02020603050405020304" pitchFamily="18" charset="0"/>
                <a:ea typeface="標楷體" panose="03000509000000000000" pitchFamily="65" charset="-120"/>
              </a:rPr>
              <a:t>v7_c2</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a:t>
            </a:r>
            <a:r>
              <a:rPr lang="en-US" altLang="zh-TW" sz="1800" dirty="0">
                <a:effectLst/>
                <a:latin typeface="Times New Roman" panose="02020603050405020304" pitchFamily="18" charset="0"/>
                <a:ea typeface="標楷體" panose="03000509000000000000" pitchFamily="65" charset="-120"/>
              </a:rPr>
              <a:t>v7_c4</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進行分析，避免增加資料分析的噪音。而針對所有變數一同放入因素分析，採用主軸分析法（</a:t>
            </a:r>
            <a:r>
              <a:rPr lang="en-US" altLang="zh-TW" sz="1800" dirty="0">
                <a:effectLst/>
                <a:latin typeface="Times New Roman" panose="02020603050405020304" pitchFamily="18" charset="0"/>
                <a:ea typeface="標楷體" panose="03000509000000000000" pitchFamily="65" charset="-120"/>
              </a:rPr>
              <a:t>PAF</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）結果顯示，迭代次數超過</a:t>
            </a:r>
            <a:r>
              <a:rPr lang="en-US" altLang="zh-TW" sz="1800" dirty="0">
                <a:effectLst/>
                <a:latin typeface="Times New Roman" panose="02020603050405020304" pitchFamily="18" charset="0"/>
                <a:ea typeface="標楷體" panose="03000509000000000000" pitchFamily="65" charset="-120"/>
              </a:rPr>
              <a:t>30</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次，不適合共同進行因素分析，因此將同為網路活動類型的</a:t>
            </a:r>
            <a:r>
              <a:rPr lang="en-US" altLang="zh-TW" sz="1800" dirty="0">
                <a:effectLst/>
                <a:latin typeface="Times New Roman" panose="02020603050405020304" pitchFamily="18" charset="0"/>
                <a:ea typeface="標楷體" panose="03000509000000000000" pitchFamily="65" charset="-120"/>
              </a:rPr>
              <a:t>v6</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和</a:t>
            </a:r>
            <a:r>
              <a:rPr lang="en-US" altLang="zh-TW" sz="1800" dirty="0">
                <a:effectLst/>
                <a:latin typeface="Times New Roman" panose="02020603050405020304" pitchFamily="18" charset="0"/>
                <a:ea typeface="標楷體" panose="03000509000000000000" pitchFamily="65" charset="-120"/>
              </a:rPr>
              <a:t>v7</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擇一放入模型中進行比較：</a:t>
            </a:r>
            <a:br>
              <a:rPr lang="en-US" altLang="zh-TW" sz="1800" dirty="0">
                <a:effectLst/>
                <a:latin typeface="Times New Roman" panose="02020603050405020304" pitchFamily="18" charset="0"/>
                <a:ea typeface="標楷體" panose="03000509000000000000" pitchFamily="65" charset="-120"/>
              </a:rPr>
            </a:br>
            <a:endParaRPr lang="zh-TW" altLang="en-US" dirty="0"/>
          </a:p>
        </p:txBody>
      </p:sp>
      <p:sp>
        <p:nvSpPr>
          <p:cNvPr id="4" name="投影片編號版面配置區 3">
            <a:extLst>
              <a:ext uri="{FF2B5EF4-FFF2-40B4-BE49-F238E27FC236}">
                <a16:creationId xmlns:a16="http://schemas.microsoft.com/office/drawing/2014/main" id="{D7EE16B2-CA7F-EBAE-9894-54D5AD86048D}"/>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31A5EF2-1E63-4B2F-9B19-89CF5EEF53F9}" type="slidenum">
              <a:rPr kumimoji="0" lang="zh-TW" altLang="en-US" sz="1200" b="0" i="0" u="none" strike="noStrike" kern="1200" cap="none" spc="0" normalizeH="0" baseline="0" noProof="0" smtClean="0">
                <a:ln>
                  <a:noFill/>
                </a:ln>
                <a:solidFill>
                  <a:prstClr val="black"/>
                </a:solidFill>
                <a:effectLst/>
                <a:uLnTx/>
                <a:uFillTx/>
                <a:latin typeface="Aptos" panose="0211000402020202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zh-TW" altLang="en-US" sz="1200" b="0" i="0" u="none" strike="noStrike" kern="1200" cap="none" spc="0" normalizeH="0" baseline="0" noProof="0">
              <a:ln>
                <a:noFill/>
              </a:ln>
              <a:solidFill>
                <a:prstClr val="black"/>
              </a:solidFill>
              <a:effectLst/>
              <a:uLnTx/>
              <a:uFillTx/>
              <a:latin typeface="Aptos" panose="02110004020202020204"/>
              <a:ea typeface="新細明體" panose="02020500000000000000" pitchFamily="18" charset="-120"/>
              <a:cs typeface="+mn-cs"/>
            </a:endParaRPr>
          </a:p>
        </p:txBody>
      </p:sp>
    </p:spTree>
    <p:extLst>
      <p:ext uri="{BB962C8B-B14F-4D97-AF65-F5344CB8AC3E}">
        <p14:creationId xmlns:p14="http://schemas.microsoft.com/office/powerpoint/2010/main" val="24589445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B21BE1-488B-14C5-9AC8-446E0F78AB44}"/>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7960081F-84F5-05D4-F623-B12CC68000E1}"/>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9147F2A2-030C-5A70-A225-F5E25828E34E}"/>
              </a:ext>
            </a:extLst>
          </p:cNvPr>
          <p:cNvSpPr>
            <a:spLocks noGrp="1"/>
          </p:cNvSpPr>
          <p:nvPr>
            <p:ph type="body" idx="1"/>
          </p:nvPr>
        </p:nvSpPr>
        <p:spPr/>
        <p:txBody>
          <a:bodyPr/>
          <a:lstStyle/>
          <a:p>
            <a:pPr indent="304800">
              <a:lnSpc>
                <a:spcPct val="115000"/>
              </a:lnSpc>
              <a:spcAft>
                <a:spcPts val="800"/>
              </a:spcAft>
            </a:pPr>
            <a:endParaRPr lang="zh-TW" altLang="en-US" dirty="0"/>
          </a:p>
        </p:txBody>
      </p:sp>
      <p:sp>
        <p:nvSpPr>
          <p:cNvPr id="4" name="投影片編號版面配置區 3">
            <a:extLst>
              <a:ext uri="{FF2B5EF4-FFF2-40B4-BE49-F238E27FC236}">
                <a16:creationId xmlns:a16="http://schemas.microsoft.com/office/drawing/2014/main" id="{345D2A72-EBB8-B488-F378-FA25DF0ADD51}"/>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31A5EF2-1E63-4B2F-9B19-89CF5EEF53F9}" type="slidenum">
              <a:rPr kumimoji="0" lang="zh-TW" altLang="en-US" sz="1200" b="0" i="0" u="none" strike="noStrike" kern="1200" cap="none" spc="0" normalizeH="0" baseline="0" noProof="0" smtClean="0">
                <a:ln>
                  <a:noFill/>
                </a:ln>
                <a:solidFill>
                  <a:prstClr val="black"/>
                </a:solidFill>
                <a:effectLst/>
                <a:uLnTx/>
                <a:uFillTx/>
                <a:latin typeface="Aptos" panose="0211000402020202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zh-TW" altLang="en-US" sz="1200" b="0" i="0" u="none" strike="noStrike" kern="1200" cap="none" spc="0" normalizeH="0" baseline="0" noProof="0">
              <a:ln>
                <a:noFill/>
              </a:ln>
              <a:solidFill>
                <a:prstClr val="black"/>
              </a:solidFill>
              <a:effectLst/>
              <a:uLnTx/>
              <a:uFillTx/>
              <a:latin typeface="Aptos" panose="02110004020202020204"/>
              <a:ea typeface="新細明體" panose="02020500000000000000" pitchFamily="18" charset="-120"/>
              <a:cs typeface="+mn-cs"/>
            </a:endParaRPr>
          </a:p>
        </p:txBody>
      </p:sp>
    </p:spTree>
    <p:extLst>
      <p:ext uri="{BB962C8B-B14F-4D97-AF65-F5344CB8AC3E}">
        <p14:creationId xmlns:p14="http://schemas.microsoft.com/office/powerpoint/2010/main" val="20257280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9040BB-09A9-4F62-68B0-639E861F5129}"/>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9FCD5255-A4B4-71E8-3641-3C379DE05755}"/>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18A4EE49-F3AD-0CA2-D338-65F7CABD635B}"/>
              </a:ext>
            </a:extLst>
          </p:cNvPr>
          <p:cNvSpPr>
            <a:spLocks noGrp="1"/>
          </p:cNvSpPr>
          <p:nvPr>
            <p:ph type="body" idx="1"/>
          </p:nvPr>
        </p:nvSpPr>
        <p:spPr/>
        <p:txBody>
          <a:bodyPr/>
          <a:lstStyle/>
          <a:p>
            <a:pPr>
              <a:lnSpc>
                <a:spcPct val="115000"/>
              </a:lnSpc>
              <a:spcAft>
                <a:spcPts val="800"/>
              </a:spcAft>
            </a:pPr>
            <a:r>
              <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比較兩個結果，兩者都在迭代</a:t>
            </a: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30</a:t>
            </a:r>
            <a:r>
              <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次以內進行收斂，進一步比較變數是否適合進行因素分析，兩者的偏相關矩陣值都偏小，以</a:t>
            </a: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KMO</a:t>
            </a:r>
            <a:r>
              <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值至少高於</a:t>
            </a: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0.6</a:t>
            </a:r>
            <a:r>
              <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為標準，無論是代入</a:t>
            </a: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v6</a:t>
            </a:r>
            <a:r>
              <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或</a:t>
            </a: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v7</a:t>
            </a:r>
            <a:r>
              <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a:t>
            </a: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KMO</a:t>
            </a:r>
            <a:r>
              <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值皆</a:t>
            </a: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&gt;0.6</a:t>
            </a:r>
            <a:r>
              <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，但</a:t>
            </a: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v6</a:t>
            </a:r>
            <a:r>
              <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的值較高。而因素分析的結果也顯示</a:t>
            </a: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v6</a:t>
            </a:r>
            <a:r>
              <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變數的共通性也較高；而殘差均方根（</a:t>
            </a: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RMSR</a:t>
            </a:r>
            <a:r>
              <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）兩個模型都低於嚴格標準值</a:t>
            </a: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0.05</a:t>
            </a:r>
            <a:r>
              <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，綜合以上指標，選擇加入</a:t>
            </a: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v6</a:t>
            </a:r>
            <a:r>
              <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的因素分析結果進行判讀。</a:t>
            </a:r>
            <a:endParaRPr lang="zh-TW" altLang="zh-TW" sz="1800" kern="100" dirty="0">
              <a:effectLst/>
              <a:latin typeface="Aptos" panose="020B0004020202020204" pitchFamily="34" charset="0"/>
              <a:ea typeface="新細明體" panose="02020500000000000000" pitchFamily="18" charset="-120"/>
              <a:cs typeface="Times New Roman" panose="02020603050405020304" pitchFamily="18" charset="0"/>
            </a:endParaRPr>
          </a:p>
          <a:p>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從</a:t>
            </a:r>
            <a:r>
              <a:rPr lang="en-US" altLang="zh-TW" sz="1800" dirty="0">
                <a:effectLst/>
                <a:latin typeface="Times New Roman" panose="02020603050405020304" pitchFamily="18" charset="0"/>
                <a:ea typeface="標楷體" panose="03000509000000000000" pitchFamily="65" charset="-120"/>
              </a:rPr>
              <a:t>v6</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進行的因素分析結果，陡坡圖與特徵值都顯示選擇</a:t>
            </a:r>
            <a:r>
              <a:rPr lang="en-US" altLang="zh-TW" sz="1800" dirty="0">
                <a:effectLst/>
                <a:latin typeface="Times New Roman" panose="02020603050405020304" pitchFamily="18" charset="0"/>
                <a:ea typeface="標楷體" panose="03000509000000000000" pitchFamily="65" charset="-120"/>
              </a:rPr>
              <a:t>2</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個因素可以最好的解釋變數之間的關係，瞭解上網使用者主要分群的構面。因聚焦於上網使用行為，很可能會有綜合因素存在，故執行變異最大旋轉法和四次方變異旋轉法來尋求最佳解。</a:t>
            </a:r>
            <a:endParaRPr lang="zh-TW" altLang="en-US" dirty="0"/>
          </a:p>
        </p:txBody>
      </p:sp>
      <p:sp>
        <p:nvSpPr>
          <p:cNvPr id="4" name="投影片編號版面配置區 3">
            <a:extLst>
              <a:ext uri="{FF2B5EF4-FFF2-40B4-BE49-F238E27FC236}">
                <a16:creationId xmlns:a16="http://schemas.microsoft.com/office/drawing/2014/main" id="{732A8536-0E2C-5DD0-8FB1-02E21F997C69}"/>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31A5EF2-1E63-4B2F-9B19-89CF5EEF53F9}" type="slidenum">
              <a:rPr kumimoji="0" lang="zh-TW" altLang="en-US" sz="1200" b="0" i="0" u="none" strike="noStrike" kern="1200" cap="none" spc="0" normalizeH="0" baseline="0" noProof="0" smtClean="0">
                <a:ln>
                  <a:noFill/>
                </a:ln>
                <a:solidFill>
                  <a:prstClr val="black"/>
                </a:solidFill>
                <a:effectLst/>
                <a:uLnTx/>
                <a:uFillTx/>
                <a:latin typeface="Aptos" panose="0211000402020202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zh-TW" altLang="en-US" sz="1200" b="0" i="0" u="none" strike="noStrike" kern="1200" cap="none" spc="0" normalizeH="0" baseline="0" noProof="0">
              <a:ln>
                <a:noFill/>
              </a:ln>
              <a:solidFill>
                <a:prstClr val="black"/>
              </a:solidFill>
              <a:effectLst/>
              <a:uLnTx/>
              <a:uFillTx/>
              <a:latin typeface="Aptos" panose="02110004020202020204"/>
              <a:ea typeface="新細明體" panose="02020500000000000000" pitchFamily="18" charset="-120"/>
              <a:cs typeface="+mn-cs"/>
            </a:endParaRPr>
          </a:p>
        </p:txBody>
      </p:sp>
    </p:spTree>
    <p:extLst>
      <p:ext uri="{BB962C8B-B14F-4D97-AF65-F5344CB8AC3E}">
        <p14:creationId xmlns:p14="http://schemas.microsoft.com/office/powerpoint/2010/main" val="22002750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A425F5-4EF8-7C14-867D-F98A005A9C94}"/>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2BCDC646-95F9-90C8-25B2-87C29D2A03E5}"/>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16CADA9C-8F4C-0761-B0A2-76C06EFEA78A}"/>
              </a:ext>
            </a:extLst>
          </p:cNvPr>
          <p:cNvSpPr>
            <a:spLocks noGrp="1"/>
          </p:cNvSpPr>
          <p:nvPr>
            <p:ph type="body" idx="1"/>
          </p:nvPr>
        </p:nvSpPr>
        <p:spPr/>
        <p:txBody>
          <a:bodyPr/>
          <a:lstStyle/>
          <a:p>
            <a:pPr>
              <a:lnSpc>
                <a:spcPct val="115000"/>
              </a:lnSpc>
              <a:spcAft>
                <a:spcPts val="800"/>
              </a:spcAft>
            </a:pPr>
            <a:endParaRPr lang="zh-TW" altLang="en-US" dirty="0"/>
          </a:p>
        </p:txBody>
      </p:sp>
      <p:sp>
        <p:nvSpPr>
          <p:cNvPr id="4" name="投影片編號版面配置區 3">
            <a:extLst>
              <a:ext uri="{FF2B5EF4-FFF2-40B4-BE49-F238E27FC236}">
                <a16:creationId xmlns:a16="http://schemas.microsoft.com/office/drawing/2014/main" id="{74A7153B-E81F-67B4-A05E-F0E2A35067E7}"/>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31A5EF2-1E63-4B2F-9B19-89CF5EEF53F9}" type="slidenum">
              <a:rPr kumimoji="0" lang="zh-TW" altLang="en-US" sz="1200" b="0" i="0" u="none" strike="noStrike" kern="1200" cap="none" spc="0" normalizeH="0" baseline="0" noProof="0" smtClean="0">
                <a:ln>
                  <a:noFill/>
                </a:ln>
                <a:solidFill>
                  <a:prstClr val="black"/>
                </a:solidFill>
                <a:effectLst/>
                <a:uLnTx/>
                <a:uFillTx/>
                <a:latin typeface="Aptos" panose="0211000402020202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zh-TW" altLang="en-US" sz="1200" b="0" i="0" u="none" strike="noStrike" kern="1200" cap="none" spc="0" normalizeH="0" baseline="0" noProof="0">
              <a:ln>
                <a:noFill/>
              </a:ln>
              <a:solidFill>
                <a:prstClr val="black"/>
              </a:solidFill>
              <a:effectLst/>
              <a:uLnTx/>
              <a:uFillTx/>
              <a:latin typeface="Aptos" panose="02110004020202020204"/>
              <a:ea typeface="新細明體" panose="02020500000000000000" pitchFamily="18" charset="-120"/>
              <a:cs typeface="+mn-cs"/>
            </a:endParaRPr>
          </a:p>
        </p:txBody>
      </p:sp>
    </p:spTree>
    <p:extLst>
      <p:ext uri="{BB962C8B-B14F-4D97-AF65-F5344CB8AC3E}">
        <p14:creationId xmlns:p14="http://schemas.microsoft.com/office/powerpoint/2010/main" val="20257901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09A6CA-6B57-F9BD-2229-76026E0D005E}"/>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E79C9A86-72A0-FE16-B3F8-8C56357AE439}"/>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0295FCBA-C1AB-BC44-6D4C-C80DAA04BB2B}"/>
              </a:ext>
            </a:extLst>
          </p:cNvPr>
          <p:cNvSpPr>
            <a:spLocks noGrp="1"/>
          </p:cNvSpPr>
          <p:nvPr>
            <p:ph type="body" idx="1"/>
          </p:nvPr>
        </p:nvSpPr>
        <p:spPr/>
        <p:txBody>
          <a:bodyPr/>
          <a:lstStyle/>
          <a:p>
            <a:pPr>
              <a:lnSpc>
                <a:spcPct val="115000"/>
              </a:lnSpc>
              <a:spcAft>
                <a:spcPts val="800"/>
              </a:spcAft>
            </a:pPr>
            <a:endParaRPr lang="zh-TW" altLang="en-US" dirty="0"/>
          </a:p>
        </p:txBody>
      </p:sp>
      <p:sp>
        <p:nvSpPr>
          <p:cNvPr id="4" name="投影片編號版面配置區 3">
            <a:extLst>
              <a:ext uri="{FF2B5EF4-FFF2-40B4-BE49-F238E27FC236}">
                <a16:creationId xmlns:a16="http://schemas.microsoft.com/office/drawing/2014/main" id="{85C4E712-1A81-FCE4-065C-F111E8F22D93}"/>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31A5EF2-1E63-4B2F-9B19-89CF5EEF53F9}" type="slidenum">
              <a:rPr kumimoji="0" lang="zh-TW" altLang="en-US" sz="1200" b="0" i="0" u="none" strike="noStrike" kern="1200" cap="none" spc="0" normalizeH="0" baseline="0" noProof="0" smtClean="0">
                <a:ln>
                  <a:noFill/>
                </a:ln>
                <a:solidFill>
                  <a:prstClr val="black"/>
                </a:solidFill>
                <a:effectLst/>
                <a:uLnTx/>
                <a:uFillTx/>
                <a:latin typeface="Aptos" panose="0211000402020202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zh-TW" altLang="en-US" sz="1200" b="0" i="0" u="none" strike="noStrike" kern="1200" cap="none" spc="0" normalizeH="0" baseline="0" noProof="0">
              <a:ln>
                <a:noFill/>
              </a:ln>
              <a:solidFill>
                <a:prstClr val="black"/>
              </a:solidFill>
              <a:effectLst/>
              <a:uLnTx/>
              <a:uFillTx/>
              <a:latin typeface="Aptos" panose="02110004020202020204"/>
              <a:ea typeface="新細明體" panose="02020500000000000000" pitchFamily="18" charset="-120"/>
              <a:cs typeface="+mn-cs"/>
            </a:endParaRPr>
          </a:p>
        </p:txBody>
      </p:sp>
    </p:spTree>
    <p:extLst>
      <p:ext uri="{BB962C8B-B14F-4D97-AF65-F5344CB8AC3E}">
        <p14:creationId xmlns:p14="http://schemas.microsoft.com/office/powerpoint/2010/main" val="13167043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F8B6A3-E5FF-0DD9-2B85-4154EA04B4B0}"/>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1C88F0D5-9B96-F53C-8ED0-D60B926C3C88}"/>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E6CA039A-8AAC-54AB-836B-2036E59DB6BF}"/>
              </a:ext>
            </a:extLst>
          </p:cNvPr>
          <p:cNvSpPr>
            <a:spLocks noGrp="1"/>
          </p:cNvSpPr>
          <p:nvPr>
            <p:ph type="body" idx="1"/>
          </p:nvPr>
        </p:nvSpPr>
        <p:spPr/>
        <p:txBody>
          <a:bodyPr/>
          <a:lstStyle/>
          <a:p>
            <a:pPr>
              <a:lnSpc>
                <a:spcPct val="115000"/>
              </a:lnSpc>
              <a:spcAft>
                <a:spcPts val="800"/>
              </a:spcAft>
            </a:pPr>
            <a:endParaRPr lang="zh-TW" altLang="en-US" dirty="0"/>
          </a:p>
        </p:txBody>
      </p:sp>
      <p:sp>
        <p:nvSpPr>
          <p:cNvPr id="4" name="投影片編號版面配置區 3">
            <a:extLst>
              <a:ext uri="{FF2B5EF4-FFF2-40B4-BE49-F238E27FC236}">
                <a16:creationId xmlns:a16="http://schemas.microsoft.com/office/drawing/2014/main" id="{6034B50B-1E96-C410-9043-7D005A9FD8F0}"/>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31A5EF2-1E63-4B2F-9B19-89CF5EEF53F9}" type="slidenum">
              <a:rPr kumimoji="0" lang="zh-TW" altLang="en-US" sz="1200" b="0" i="0" u="none" strike="noStrike" kern="1200" cap="none" spc="0" normalizeH="0" baseline="0" noProof="0" smtClean="0">
                <a:ln>
                  <a:noFill/>
                </a:ln>
                <a:solidFill>
                  <a:prstClr val="black"/>
                </a:solidFill>
                <a:effectLst/>
                <a:uLnTx/>
                <a:uFillTx/>
                <a:latin typeface="Aptos" panose="0211000402020202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zh-TW" altLang="en-US" sz="1200" b="0" i="0" u="none" strike="noStrike" kern="1200" cap="none" spc="0" normalizeH="0" baseline="0" noProof="0">
              <a:ln>
                <a:noFill/>
              </a:ln>
              <a:solidFill>
                <a:prstClr val="black"/>
              </a:solidFill>
              <a:effectLst/>
              <a:uLnTx/>
              <a:uFillTx/>
              <a:latin typeface="Aptos" panose="02110004020202020204"/>
              <a:ea typeface="新細明體" panose="02020500000000000000" pitchFamily="18" charset="-120"/>
              <a:cs typeface="+mn-cs"/>
            </a:endParaRPr>
          </a:p>
        </p:txBody>
      </p:sp>
    </p:spTree>
    <p:extLst>
      <p:ext uri="{BB962C8B-B14F-4D97-AF65-F5344CB8AC3E}">
        <p14:creationId xmlns:p14="http://schemas.microsoft.com/office/powerpoint/2010/main" val="15198485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D31A5EF2-1E63-4B2F-9B19-89CF5EEF53F9}" type="slidenum">
              <a:rPr lang="zh-TW" altLang="en-US" smtClean="0"/>
              <a:t>27</a:t>
            </a:fld>
            <a:endParaRPr lang="zh-TW" altLang="en-US"/>
          </a:p>
        </p:txBody>
      </p:sp>
    </p:spTree>
    <p:extLst>
      <p:ext uri="{BB962C8B-B14F-4D97-AF65-F5344CB8AC3E}">
        <p14:creationId xmlns:p14="http://schemas.microsoft.com/office/powerpoint/2010/main" val="31307817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1206C0-D89B-50DD-ADE9-0416358AC95D}"/>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DDA48F7F-6943-F4E5-11A0-0EEE30F2AD2D}"/>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EB63A634-001B-FAF9-B6CD-3D9456CEC134}"/>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根據之前主成分分析的結果，對他做集群分析理解分群解釋性，並理解每個群集的主要特徵。</a:t>
            </a:r>
            <a:endParaRPr lang="zh-TW" altLang="zh-TW" sz="1800" kern="100" dirty="0">
              <a:effectLst/>
              <a:latin typeface="Aptos" panose="020B0004020202020204" pitchFamily="34" charset="0"/>
              <a:ea typeface="新細明體" panose="02020500000000000000" pitchFamily="18" charset="-120"/>
              <a:cs typeface="Times New Roman" panose="02020603050405020304" pitchFamily="18" charset="0"/>
            </a:endParaRPr>
          </a:p>
          <a:p>
            <a:r>
              <a:rPr lang="zh-TW" altLang="en-US" b="1" dirty="0"/>
              <a:t>目的陳述：</a:t>
            </a:r>
          </a:p>
          <a:p>
            <a:pPr>
              <a:buFont typeface="+mj-lt"/>
              <a:buAutoNum type="arabicPeriod"/>
            </a:pPr>
            <a:r>
              <a:rPr lang="zh-TW" altLang="en-US" b="1" dirty="0"/>
              <a:t>核心目標</a:t>
            </a:r>
            <a:r>
              <a:rPr lang="zh-TW" altLang="en-US" dirty="0"/>
              <a:t>：透過集群分析，探討數據中的分群結構，並理解每個群集的主要特徵。</a:t>
            </a:r>
          </a:p>
          <a:p>
            <a:pPr>
              <a:buFont typeface="+mj-lt"/>
              <a:buAutoNum type="arabicPeriod"/>
            </a:pPr>
            <a:r>
              <a:rPr lang="zh-TW" altLang="en-US" b="1" dirty="0"/>
              <a:t>方法基礎</a:t>
            </a:r>
            <a:r>
              <a:rPr lang="zh-TW" altLang="en-US" dirty="0"/>
              <a:t>：基於主成分分析的結果，選擇解釋力最強的主成分（如 </a:t>
            </a:r>
            <a:r>
              <a:rPr lang="en-US" altLang="zh-TW" dirty="0"/>
              <a:t>Prin1 </a:t>
            </a:r>
            <a:r>
              <a:rPr lang="zh-TW" altLang="en-US" dirty="0"/>
              <a:t>和 </a:t>
            </a:r>
            <a:r>
              <a:rPr lang="en-US" altLang="zh-TW" dirty="0"/>
              <a:t>Prin2</a:t>
            </a:r>
            <a:r>
              <a:rPr lang="zh-TW" altLang="en-US" dirty="0"/>
              <a:t>），用於數據的降維與分群，聚焦主要影響因素。</a:t>
            </a:r>
          </a:p>
          <a:p>
            <a:pPr>
              <a:buFont typeface="+mj-lt"/>
              <a:buAutoNum type="arabicPeriod"/>
            </a:pPr>
            <a:r>
              <a:rPr lang="zh-TW" altLang="en-US" b="1" dirty="0"/>
              <a:t>探索性分析</a:t>
            </a:r>
            <a:r>
              <a:rPr lang="zh-TW" altLang="en-US" dirty="0"/>
              <a:t>：進一步檢視分群的解釋性，了解不同群集之間的差異及其統計顯著性。</a:t>
            </a:r>
          </a:p>
          <a:p>
            <a:endParaRPr lang="zh-TW" altLang="en-US" dirty="0"/>
          </a:p>
        </p:txBody>
      </p:sp>
      <p:sp>
        <p:nvSpPr>
          <p:cNvPr id="4" name="投影片編號版面配置區 3">
            <a:extLst>
              <a:ext uri="{FF2B5EF4-FFF2-40B4-BE49-F238E27FC236}">
                <a16:creationId xmlns:a16="http://schemas.microsoft.com/office/drawing/2014/main" id="{2C3F5A71-E776-9C44-52F4-23BF019B9527}"/>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31A5EF2-1E63-4B2F-9B19-89CF5EEF53F9}" type="slidenum">
              <a:rPr kumimoji="0" lang="zh-TW" altLang="en-US" sz="1200" b="0" i="0" u="none" strike="noStrike" kern="1200" cap="none" spc="0" normalizeH="0" baseline="0" noProof="0" smtClean="0">
                <a:ln>
                  <a:noFill/>
                </a:ln>
                <a:solidFill>
                  <a:prstClr val="black"/>
                </a:solidFill>
                <a:effectLst/>
                <a:uLnTx/>
                <a:uFillTx/>
                <a:latin typeface="Aptos" panose="0211000402020202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zh-TW" altLang="en-US" sz="1200" b="0" i="0" u="none" strike="noStrike" kern="1200" cap="none" spc="0" normalizeH="0" baseline="0" noProof="0">
              <a:ln>
                <a:noFill/>
              </a:ln>
              <a:solidFill>
                <a:prstClr val="black"/>
              </a:solidFill>
              <a:effectLst/>
              <a:uLnTx/>
              <a:uFillTx/>
              <a:latin typeface="Aptos" panose="02110004020202020204"/>
              <a:ea typeface="新細明體" panose="02020500000000000000" pitchFamily="18" charset="-120"/>
              <a:cs typeface="+mn-cs"/>
            </a:endParaRPr>
          </a:p>
        </p:txBody>
      </p:sp>
    </p:spTree>
    <p:extLst>
      <p:ext uri="{BB962C8B-B14F-4D97-AF65-F5344CB8AC3E}">
        <p14:creationId xmlns:p14="http://schemas.microsoft.com/office/powerpoint/2010/main" val="29327833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92B56F-D18D-C608-0AE7-E8B144BA2CFF}"/>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0A1CE4DB-5565-E0F5-46D3-2F56861B9A2B}"/>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451B6D2A-207B-1C51-C99A-D48E39CE60B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這裡首先我們要先決定</a:t>
            </a: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Y</a:t>
            </a:r>
          </a:p>
          <a:p>
            <a:pPr marL="0" marR="0" lvl="0" indent="0" algn="l" defTabSz="914400" rtl="0" eaLnBrk="1" fontAlgn="auto" latinLnBrk="0" hangingPunct="1">
              <a:lnSpc>
                <a:spcPct val="100000"/>
              </a:lnSpc>
              <a:spcBef>
                <a:spcPts val="0"/>
              </a:spcBef>
              <a:spcAft>
                <a:spcPts val="0"/>
              </a:spcAft>
              <a:buClrTx/>
              <a:buSzTx/>
              <a:buFontTx/>
              <a:buNone/>
              <a:tabLst/>
              <a:defRPr/>
            </a:pPr>
            <a:r>
              <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其中我們比較關心的議題有</a:t>
            </a: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V3_min ( </a:t>
            </a:r>
            <a:r>
              <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工作日</a:t>
            </a: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a:t>
            </a:r>
            <a:r>
              <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上課日使用電子設備時間</a:t>
            </a: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 )</a:t>
            </a:r>
            <a:r>
              <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a:t>
            </a: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V4_min ( </a:t>
            </a:r>
            <a:r>
              <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非工作日</a:t>
            </a: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a:t>
            </a:r>
            <a:r>
              <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上課日使用電子設備</a:t>
            </a:r>
            <a:r>
              <a:rPr lang="zh-TW" altLang="zh-TW" sz="1800" kern="100">
                <a:effectLst/>
                <a:latin typeface="Times New Roman" panose="02020603050405020304" pitchFamily="18" charset="0"/>
                <a:ea typeface="標楷體" panose="03000509000000000000" pitchFamily="65" charset="-120"/>
                <a:cs typeface="Times New Roman" panose="02020603050405020304" pitchFamily="18" charset="0"/>
              </a:rPr>
              <a:t>時間</a:t>
            </a:r>
            <a:r>
              <a:rPr lang="en-US" altLang="zh-TW" sz="1800" kern="100">
                <a:effectLst/>
                <a:latin typeface="Times New Roman" panose="02020603050405020304" pitchFamily="18" charset="0"/>
                <a:ea typeface="標楷體" panose="03000509000000000000" pitchFamily="65" charset="-120"/>
                <a:cs typeface="Times New Roman" panose="02020603050405020304" pitchFamily="18" charset="0"/>
              </a:rPr>
              <a:t> )</a:t>
            </a:r>
            <a:r>
              <a:rPr lang="zh-TW" altLang="zh-TW" sz="1800" kern="100">
                <a:effectLst/>
                <a:latin typeface="Times New Roman" panose="02020603050405020304" pitchFamily="18" charset="0"/>
                <a:ea typeface="標楷體" panose="03000509000000000000" pitchFamily="65" charset="-120"/>
                <a:cs typeface="Times New Roman" panose="02020603050405020304" pitchFamily="18" charset="0"/>
              </a:rPr>
              <a:t>，其中</a:t>
            </a:r>
            <a:r>
              <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我們有考慮過分開建模型或是平均來做為我的</a:t>
            </a: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Y</a:t>
            </a:r>
            <a:r>
              <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。因此這裡先對它們最相關性檢定。</a:t>
            </a:r>
            <a:endParaRPr lang="zh-TW" altLang="zh-TW" sz="1800" kern="100" dirty="0">
              <a:effectLst/>
              <a:latin typeface="Aptos" panose="020B0004020202020204" pitchFamily="34" charset="0"/>
              <a:ea typeface="新細明體" panose="02020500000000000000" pitchFamily="18" charset="-120"/>
              <a:cs typeface="Times New Roman" panose="02020603050405020304" pitchFamily="18" charset="0"/>
            </a:endParaRPr>
          </a:p>
          <a:p>
            <a:endParaRPr lang="zh-TW" altLang="en-US" dirty="0"/>
          </a:p>
        </p:txBody>
      </p:sp>
      <p:sp>
        <p:nvSpPr>
          <p:cNvPr id="4" name="投影片編號版面配置區 3">
            <a:extLst>
              <a:ext uri="{FF2B5EF4-FFF2-40B4-BE49-F238E27FC236}">
                <a16:creationId xmlns:a16="http://schemas.microsoft.com/office/drawing/2014/main" id="{0A0F05E5-9BCE-C197-FE5F-62BFDFAF4F77}"/>
              </a:ext>
            </a:extLst>
          </p:cNvPr>
          <p:cNvSpPr>
            <a:spLocks noGrp="1"/>
          </p:cNvSpPr>
          <p:nvPr>
            <p:ph type="sldNum" sz="quarter" idx="5"/>
          </p:nvPr>
        </p:nvSpPr>
        <p:spPr/>
        <p:txBody>
          <a:bodyPr/>
          <a:lstStyle/>
          <a:p>
            <a:fld id="{D31A5EF2-1E63-4B2F-9B19-89CF5EEF53F9}" type="slidenum">
              <a:rPr lang="zh-TW" altLang="en-US" smtClean="0"/>
              <a:t>29</a:t>
            </a:fld>
            <a:endParaRPr lang="zh-TW" altLang="en-US"/>
          </a:p>
        </p:txBody>
      </p:sp>
    </p:spTree>
    <p:extLst>
      <p:ext uri="{BB962C8B-B14F-4D97-AF65-F5344CB8AC3E}">
        <p14:creationId xmlns:p14="http://schemas.microsoft.com/office/powerpoint/2010/main" val="34046976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D66D56-1D9E-CC04-DC92-EA1E664AB757}"/>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DFDF0FF5-558C-8FDD-DC16-B2C70D0460AE}"/>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41C9D7CF-FB4F-E1BB-ED19-E39EFEF1D685}"/>
              </a:ext>
            </a:extLst>
          </p:cNvPr>
          <p:cNvSpPr>
            <a:spLocks noGrp="1"/>
          </p:cNvSpPr>
          <p:nvPr>
            <p:ph type="body" idx="1"/>
          </p:nvPr>
        </p:nvSpPr>
        <p:spPr/>
        <p:txBody>
          <a:bodyPr/>
          <a:lstStyle/>
          <a:p>
            <a:endParaRPr lang="zh-TW" altLang="en-US" dirty="0"/>
          </a:p>
        </p:txBody>
      </p:sp>
      <p:sp>
        <p:nvSpPr>
          <p:cNvPr id="4" name="投影片編號版面配置區 3">
            <a:extLst>
              <a:ext uri="{FF2B5EF4-FFF2-40B4-BE49-F238E27FC236}">
                <a16:creationId xmlns:a16="http://schemas.microsoft.com/office/drawing/2014/main" id="{A71CB3F2-301A-8D13-513C-FAF225F40628}"/>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31A5EF2-1E63-4B2F-9B19-89CF5EEF53F9}" type="slidenum">
              <a:rPr kumimoji="0" lang="zh-TW" altLang="en-US" sz="1200" b="0" i="0" u="none" strike="noStrike" kern="1200" cap="none" spc="0" normalizeH="0" baseline="0" noProof="0" smtClean="0">
                <a:ln>
                  <a:noFill/>
                </a:ln>
                <a:solidFill>
                  <a:prstClr val="black"/>
                </a:solidFill>
                <a:effectLst/>
                <a:uLnTx/>
                <a:uFillTx/>
                <a:latin typeface="Aptos" panose="0211000402020202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zh-TW" altLang="en-US" sz="1200" b="0" i="0" u="none" strike="noStrike" kern="1200" cap="none" spc="0" normalizeH="0" baseline="0" noProof="0">
              <a:ln>
                <a:noFill/>
              </a:ln>
              <a:solidFill>
                <a:prstClr val="black"/>
              </a:solidFill>
              <a:effectLst/>
              <a:uLnTx/>
              <a:uFillTx/>
              <a:latin typeface="Aptos" panose="02110004020202020204"/>
              <a:ea typeface="新細明體" panose="02020500000000000000" pitchFamily="18" charset="-120"/>
              <a:cs typeface="+mn-cs"/>
            </a:endParaRPr>
          </a:p>
        </p:txBody>
      </p:sp>
    </p:spTree>
    <p:extLst>
      <p:ext uri="{BB962C8B-B14F-4D97-AF65-F5344CB8AC3E}">
        <p14:creationId xmlns:p14="http://schemas.microsoft.com/office/powerpoint/2010/main" val="33946882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853780-838B-F198-4668-AFA7B21E83B7}"/>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5132AC04-0170-A2DF-0307-6868DB1E7236}"/>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CC89E456-43FB-3FCB-4EC1-EBF2CEBC7E32}"/>
              </a:ext>
            </a:extLst>
          </p:cNvPr>
          <p:cNvSpPr>
            <a:spLocks noGrp="1"/>
          </p:cNvSpPr>
          <p:nvPr>
            <p:ph type="body" idx="1"/>
          </p:nvPr>
        </p:nvSpPr>
        <p:spPr/>
        <p:txBody>
          <a:bodyPr/>
          <a:lstStyle/>
          <a:p>
            <a:endParaRPr lang="en-US" altLang="zh-TW" dirty="0"/>
          </a:p>
        </p:txBody>
      </p:sp>
      <p:sp>
        <p:nvSpPr>
          <p:cNvPr id="4" name="投影片編號版面配置區 3">
            <a:extLst>
              <a:ext uri="{FF2B5EF4-FFF2-40B4-BE49-F238E27FC236}">
                <a16:creationId xmlns:a16="http://schemas.microsoft.com/office/drawing/2014/main" id="{B3C6A166-4AB0-21C9-99C3-BC69EDFDEC40}"/>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31A5EF2-1E63-4B2F-9B19-89CF5EEF53F9}" type="slidenum">
              <a:rPr kumimoji="0" lang="zh-TW" altLang="en-US" sz="1200" b="0" i="0" u="none" strike="noStrike" kern="1200" cap="none" spc="0" normalizeH="0" baseline="0" noProof="0" smtClean="0">
                <a:ln>
                  <a:noFill/>
                </a:ln>
                <a:solidFill>
                  <a:prstClr val="black"/>
                </a:solidFill>
                <a:effectLst/>
                <a:uLnTx/>
                <a:uFillTx/>
                <a:latin typeface="Aptos" panose="0211000402020202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zh-TW" altLang="en-US" sz="1200" b="0" i="0" u="none" strike="noStrike" kern="1200" cap="none" spc="0" normalizeH="0" baseline="0" noProof="0">
              <a:ln>
                <a:noFill/>
              </a:ln>
              <a:solidFill>
                <a:prstClr val="black"/>
              </a:solidFill>
              <a:effectLst/>
              <a:uLnTx/>
              <a:uFillTx/>
              <a:latin typeface="Aptos" panose="02110004020202020204"/>
              <a:ea typeface="新細明體" panose="02020500000000000000" pitchFamily="18" charset="-120"/>
              <a:cs typeface="+mn-cs"/>
            </a:endParaRPr>
          </a:p>
        </p:txBody>
      </p:sp>
    </p:spTree>
    <p:extLst>
      <p:ext uri="{BB962C8B-B14F-4D97-AF65-F5344CB8AC3E}">
        <p14:creationId xmlns:p14="http://schemas.microsoft.com/office/powerpoint/2010/main" val="7920022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E2F475-A76B-30C3-3627-37C49033007A}"/>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83DD7191-CACC-394D-5A78-26D3665D5005}"/>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A33BDBB1-C8B7-DD67-B76D-25FF78804259}"/>
              </a:ext>
            </a:extLst>
          </p:cNvPr>
          <p:cNvSpPr>
            <a:spLocks noGrp="1"/>
          </p:cNvSpPr>
          <p:nvPr>
            <p:ph type="body" idx="1"/>
          </p:nvPr>
        </p:nvSpPr>
        <p:spPr/>
        <p:txBody>
          <a:bodyPr/>
          <a:lstStyle/>
          <a:p>
            <a:endParaRPr lang="zh-TW" altLang="en-US" dirty="0"/>
          </a:p>
        </p:txBody>
      </p:sp>
      <p:sp>
        <p:nvSpPr>
          <p:cNvPr id="4" name="投影片編號版面配置區 3">
            <a:extLst>
              <a:ext uri="{FF2B5EF4-FFF2-40B4-BE49-F238E27FC236}">
                <a16:creationId xmlns:a16="http://schemas.microsoft.com/office/drawing/2014/main" id="{0B8E8660-7D74-485C-3370-2220EF499F4E}"/>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31A5EF2-1E63-4B2F-9B19-89CF5EEF53F9}" type="slidenum">
              <a:rPr kumimoji="0" lang="zh-TW" altLang="en-US" sz="1200" b="0" i="0" u="none" strike="noStrike" kern="1200" cap="none" spc="0" normalizeH="0" baseline="0" noProof="0" smtClean="0">
                <a:ln>
                  <a:noFill/>
                </a:ln>
                <a:solidFill>
                  <a:prstClr val="black"/>
                </a:solidFill>
                <a:effectLst/>
                <a:uLnTx/>
                <a:uFillTx/>
                <a:latin typeface="Aptos" panose="0211000402020202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zh-TW" altLang="en-US" sz="1200" b="0" i="0" u="none" strike="noStrike" kern="1200" cap="none" spc="0" normalizeH="0" baseline="0" noProof="0">
              <a:ln>
                <a:noFill/>
              </a:ln>
              <a:solidFill>
                <a:prstClr val="black"/>
              </a:solidFill>
              <a:effectLst/>
              <a:uLnTx/>
              <a:uFillTx/>
              <a:latin typeface="Aptos" panose="02110004020202020204"/>
              <a:ea typeface="新細明體" panose="02020500000000000000" pitchFamily="18" charset="-120"/>
              <a:cs typeface="+mn-cs"/>
            </a:endParaRPr>
          </a:p>
        </p:txBody>
      </p:sp>
    </p:spTree>
    <p:extLst>
      <p:ext uri="{BB962C8B-B14F-4D97-AF65-F5344CB8AC3E}">
        <p14:creationId xmlns:p14="http://schemas.microsoft.com/office/powerpoint/2010/main" val="32830419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03358F-FFB6-28CD-FDE9-1CF7A51D0B45}"/>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A71DDF4C-646E-6D7D-9E04-1D13293A3773}"/>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343AADB7-3C3B-B242-4F7D-AFA97FAF3E67}"/>
              </a:ext>
            </a:extLst>
          </p:cNvPr>
          <p:cNvSpPr>
            <a:spLocks noGrp="1"/>
          </p:cNvSpPr>
          <p:nvPr>
            <p:ph type="body" idx="1"/>
          </p:nvPr>
        </p:nvSpPr>
        <p:spPr/>
        <p:txBody>
          <a:bodyPr/>
          <a:lstStyle/>
          <a:p>
            <a:endParaRPr lang="zh-TW" altLang="en-US" dirty="0"/>
          </a:p>
        </p:txBody>
      </p:sp>
      <p:sp>
        <p:nvSpPr>
          <p:cNvPr id="4" name="投影片編號版面配置區 3">
            <a:extLst>
              <a:ext uri="{FF2B5EF4-FFF2-40B4-BE49-F238E27FC236}">
                <a16:creationId xmlns:a16="http://schemas.microsoft.com/office/drawing/2014/main" id="{54CF4DD8-01A1-2CEF-82A2-AFC3B107C054}"/>
              </a:ext>
            </a:extLst>
          </p:cNvPr>
          <p:cNvSpPr>
            <a:spLocks noGrp="1"/>
          </p:cNvSpPr>
          <p:nvPr>
            <p:ph type="sldNum" sz="quarter" idx="5"/>
          </p:nvPr>
        </p:nvSpPr>
        <p:spPr/>
        <p:txBody>
          <a:bodyPr/>
          <a:lstStyle/>
          <a:p>
            <a:fld id="{D31A5EF2-1E63-4B2F-9B19-89CF5EEF53F9}" type="slidenum">
              <a:rPr lang="zh-TW" altLang="en-US" smtClean="0"/>
              <a:t>32</a:t>
            </a:fld>
            <a:endParaRPr lang="zh-TW" altLang="en-US"/>
          </a:p>
        </p:txBody>
      </p:sp>
    </p:spTree>
    <p:extLst>
      <p:ext uri="{BB962C8B-B14F-4D97-AF65-F5344CB8AC3E}">
        <p14:creationId xmlns:p14="http://schemas.microsoft.com/office/powerpoint/2010/main" val="114705196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0635F2-392C-19CB-92C1-3BC4136317D5}"/>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D0FEAF55-8DAA-FB0B-C816-388B3310F32B}"/>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5A335776-1897-A54E-689F-1BC5065680A5}"/>
              </a:ext>
            </a:extLst>
          </p:cNvPr>
          <p:cNvSpPr>
            <a:spLocks noGrp="1"/>
          </p:cNvSpPr>
          <p:nvPr>
            <p:ph type="body" idx="1"/>
          </p:nvPr>
        </p:nvSpPr>
        <p:spPr/>
        <p:txBody>
          <a:bodyPr/>
          <a:lstStyle/>
          <a:p>
            <a:endParaRPr lang="zh-TW" altLang="en-US" dirty="0"/>
          </a:p>
        </p:txBody>
      </p:sp>
      <p:sp>
        <p:nvSpPr>
          <p:cNvPr id="4" name="投影片編號版面配置區 3">
            <a:extLst>
              <a:ext uri="{FF2B5EF4-FFF2-40B4-BE49-F238E27FC236}">
                <a16:creationId xmlns:a16="http://schemas.microsoft.com/office/drawing/2014/main" id="{ECAB96ED-5D67-0B76-02EF-55804348BCBB}"/>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31A5EF2-1E63-4B2F-9B19-89CF5EEF53F9}" type="slidenum">
              <a:rPr kumimoji="0" lang="zh-TW" altLang="en-US" sz="1200" b="0" i="0" u="none" strike="noStrike" kern="1200" cap="none" spc="0" normalizeH="0" baseline="0" noProof="0" smtClean="0">
                <a:ln>
                  <a:noFill/>
                </a:ln>
                <a:solidFill>
                  <a:prstClr val="black"/>
                </a:solidFill>
                <a:effectLst/>
                <a:uLnTx/>
                <a:uFillTx/>
                <a:latin typeface="Aptos" panose="0211000402020202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zh-TW" altLang="en-US" sz="1200" b="0" i="0" u="none" strike="noStrike" kern="1200" cap="none" spc="0" normalizeH="0" baseline="0" noProof="0">
              <a:ln>
                <a:noFill/>
              </a:ln>
              <a:solidFill>
                <a:prstClr val="black"/>
              </a:solidFill>
              <a:effectLst/>
              <a:uLnTx/>
              <a:uFillTx/>
              <a:latin typeface="Aptos" panose="02110004020202020204"/>
              <a:ea typeface="新細明體" panose="02020500000000000000" pitchFamily="18" charset="-120"/>
              <a:cs typeface="+mn-cs"/>
            </a:endParaRPr>
          </a:p>
        </p:txBody>
      </p:sp>
    </p:spTree>
    <p:extLst>
      <p:ext uri="{BB962C8B-B14F-4D97-AF65-F5344CB8AC3E}">
        <p14:creationId xmlns:p14="http://schemas.microsoft.com/office/powerpoint/2010/main" val="273570972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0BC82D-7A19-3FEF-7F36-E1263F703E04}"/>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29F0CB0F-7963-4710-41C0-1C86EDBB597E}"/>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FB49D4BF-1158-313A-4974-A8DD123375C2}"/>
              </a:ext>
            </a:extLst>
          </p:cNvPr>
          <p:cNvSpPr>
            <a:spLocks noGrp="1"/>
          </p:cNvSpPr>
          <p:nvPr>
            <p:ph type="body" idx="1"/>
          </p:nvPr>
        </p:nvSpPr>
        <p:spPr/>
        <p:txBody>
          <a:bodyPr/>
          <a:lstStyle/>
          <a:p>
            <a:endParaRPr lang="zh-TW" altLang="en-US" dirty="0"/>
          </a:p>
        </p:txBody>
      </p:sp>
      <p:sp>
        <p:nvSpPr>
          <p:cNvPr id="4" name="投影片編號版面配置區 3">
            <a:extLst>
              <a:ext uri="{FF2B5EF4-FFF2-40B4-BE49-F238E27FC236}">
                <a16:creationId xmlns:a16="http://schemas.microsoft.com/office/drawing/2014/main" id="{47626788-ECCD-5198-1E08-313D8F4B7750}"/>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31A5EF2-1E63-4B2F-9B19-89CF5EEF53F9}" type="slidenum">
              <a:rPr kumimoji="0" lang="zh-TW" altLang="en-US" sz="1200" b="0" i="0" u="none" strike="noStrike" kern="1200" cap="none" spc="0" normalizeH="0" baseline="0" noProof="0" smtClean="0">
                <a:ln>
                  <a:noFill/>
                </a:ln>
                <a:solidFill>
                  <a:prstClr val="black"/>
                </a:solidFill>
                <a:effectLst/>
                <a:uLnTx/>
                <a:uFillTx/>
                <a:latin typeface="Aptos" panose="0211000402020202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zh-TW" altLang="en-US" sz="1200" b="0" i="0" u="none" strike="noStrike" kern="1200" cap="none" spc="0" normalizeH="0" baseline="0" noProof="0">
              <a:ln>
                <a:noFill/>
              </a:ln>
              <a:solidFill>
                <a:prstClr val="black"/>
              </a:solidFill>
              <a:effectLst/>
              <a:uLnTx/>
              <a:uFillTx/>
              <a:latin typeface="Aptos" panose="02110004020202020204"/>
              <a:ea typeface="新細明體" panose="02020500000000000000" pitchFamily="18" charset="-120"/>
              <a:cs typeface="+mn-cs"/>
            </a:endParaRPr>
          </a:p>
        </p:txBody>
      </p:sp>
    </p:spTree>
    <p:extLst>
      <p:ext uri="{BB962C8B-B14F-4D97-AF65-F5344CB8AC3E}">
        <p14:creationId xmlns:p14="http://schemas.microsoft.com/office/powerpoint/2010/main" val="264648408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90FF95-2E65-5EAB-2424-678AF72F8988}"/>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FAABD9F0-B02F-9BC9-0049-32A8A445A060}"/>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2C6CA3D5-8654-3E7C-3E36-EDDC5A7BBA8A}"/>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V21 </a:t>
            </a:r>
            <a:r>
              <a:rPr lang="zh-TW" alt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的係數為</a:t>
            </a:r>
            <a:r>
              <a:rPr lang="en-US" alt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 -0.3314</a:t>
            </a:r>
            <a:r>
              <a:rPr lang="zh-TW" alt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，表示當</a:t>
            </a:r>
            <a:r>
              <a:rPr lang="en-US" alt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 V21 </a:t>
            </a:r>
            <a:r>
              <a:rPr lang="zh-TW" alt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增加</a:t>
            </a:r>
            <a:r>
              <a:rPr lang="en-US" alt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 1 </a:t>
            </a:r>
            <a:r>
              <a:rPr lang="zh-TW" alt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單位時，</a:t>
            </a:r>
            <a:r>
              <a:rPr lang="en-US" altLang="zh-TW" sz="1200" kern="0" dirty="0">
                <a:solidFill>
                  <a:srgbClr val="000000"/>
                </a:solidFill>
                <a:effectLst/>
                <a:latin typeface="Cambria Math" panose="02040503050406030204" pitchFamily="18" charset="0"/>
                <a:ea typeface="標楷體" panose="03000509000000000000" pitchFamily="65" charset="-120"/>
                <a:cs typeface="Times New Roman" panose="02020603050405020304" pitchFamily="18" charset="0"/>
              </a:rPr>
              <a:t>logit(p) </a:t>
            </a:r>
            <a:r>
              <a:rPr lang="zh-TW" alt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減少</a:t>
            </a:r>
            <a:r>
              <a:rPr lang="en-US" alt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 0.3314</a:t>
            </a:r>
            <a:r>
              <a:rPr lang="zh-TW" alt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sz="1200" kern="100" dirty="0">
              <a:effectLst/>
              <a:latin typeface="Times New Roman" panose="02020603050405020304" pitchFamily="18" charset="0"/>
              <a:ea typeface="標楷體" panose="03000509000000000000" pitchFamily="65" charset="-12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V10 </a:t>
            </a:r>
            <a:r>
              <a:rPr lang="zh-TW" alt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的係數為</a:t>
            </a:r>
            <a:r>
              <a:rPr lang="en-US" alt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 0.4605</a:t>
            </a:r>
            <a:r>
              <a:rPr lang="zh-TW" alt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，表示當</a:t>
            </a:r>
            <a:r>
              <a:rPr lang="en-US" alt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 V10 </a:t>
            </a:r>
            <a:r>
              <a:rPr lang="zh-TW" alt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增加</a:t>
            </a:r>
            <a:r>
              <a:rPr lang="en-US" alt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 1 </a:t>
            </a:r>
            <a:r>
              <a:rPr lang="zh-TW" alt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單位時，</a:t>
            </a:r>
            <a:r>
              <a:rPr lang="en-US" altLang="zh-TW" sz="1200" kern="0" dirty="0">
                <a:solidFill>
                  <a:srgbClr val="000000"/>
                </a:solidFill>
                <a:effectLst/>
                <a:latin typeface="Cambria Math" panose="02040503050406030204" pitchFamily="18" charset="0"/>
                <a:ea typeface="標楷體" panose="03000509000000000000" pitchFamily="65" charset="-120"/>
                <a:cs typeface="Times New Roman" panose="02020603050405020304" pitchFamily="18" charset="0"/>
              </a:rPr>
              <a:t>logit(p) </a:t>
            </a:r>
            <a:r>
              <a:rPr lang="zh-TW" alt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增加</a:t>
            </a:r>
            <a:r>
              <a:rPr lang="en-US" alt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 0.4605</a:t>
            </a:r>
            <a:r>
              <a:rPr lang="zh-TW" alt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sz="1200" kern="100" dirty="0">
              <a:effectLst/>
              <a:latin typeface="Times New Roman" panose="02020603050405020304" pitchFamily="18" charset="0"/>
              <a:ea typeface="標楷體" panose="03000509000000000000" pitchFamily="65" charset="-12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V16</a:t>
            </a:r>
            <a:r>
              <a:rPr lang="zh-TW" alt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的係數為</a:t>
            </a:r>
            <a:r>
              <a:rPr lang="en-US" alt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 -0.3932</a:t>
            </a:r>
            <a:r>
              <a:rPr lang="zh-TW" alt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，表示當</a:t>
            </a:r>
            <a:r>
              <a:rPr lang="en-US" alt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 V16</a:t>
            </a:r>
            <a:r>
              <a:rPr lang="zh-TW" alt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增加</a:t>
            </a:r>
            <a:r>
              <a:rPr lang="en-US" alt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 1 </a:t>
            </a:r>
            <a:r>
              <a:rPr lang="zh-TW" alt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單位時，</a:t>
            </a:r>
            <a:r>
              <a:rPr lang="en-US" altLang="zh-TW" sz="1200" kern="0" dirty="0">
                <a:solidFill>
                  <a:srgbClr val="000000"/>
                </a:solidFill>
                <a:effectLst/>
                <a:latin typeface="Cambria Math" panose="02040503050406030204" pitchFamily="18" charset="0"/>
                <a:ea typeface="標楷體" panose="03000509000000000000" pitchFamily="65" charset="-120"/>
                <a:cs typeface="Times New Roman" panose="02020603050405020304" pitchFamily="18" charset="0"/>
              </a:rPr>
              <a:t>logit(p) </a:t>
            </a:r>
            <a:r>
              <a:rPr lang="zh-TW" alt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減少</a:t>
            </a:r>
            <a:r>
              <a:rPr lang="en-US" alt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 0.3932</a:t>
            </a:r>
            <a:r>
              <a:rPr lang="zh-TW" alt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a:t>
            </a:r>
            <a:endParaRPr lang="zh-TW" altLang="zh-TW" sz="1200" kern="100" dirty="0">
              <a:effectLst/>
              <a:latin typeface="Aptos" panose="020B0004020202020204" pitchFamily="34" charset="0"/>
              <a:ea typeface="新細明體" panose="02020500000000000000" pitchFamily="18" charset="-120"/>
              <a:cs typeface="Times New Roman" panose="02020603050405020304" pitchFamily="18" charset="0"/>
            </a:endParaRPr>
          </a:p>
          <a:p>
            <a:endParaRPr lang="en-US" altLang="zh-TW" dirty="0"/>
          </a:p>
          <a:p>
            <a:r>
              <a:rPr lang="en-US" altLang="zh-TW" dirty="0"/>
              <a:t>P&gt;=0.5 輸出為1</a:t>
            </a:r>
          </a:p>
          <a:p>
            <a:r>
              <a:rPr lang="en-US" altLang="zh-TW" dirty="0"/>
              <a:t>P&lt;0.5 </a:t>
            </a:r>
            <a:r>
              <a:rPr lang="zh-TW" altLang="en-US" dirty="0"/>
              <a:t>輸出為</a:t>
            </a:r>
            <a:r>
              <a:rPr lang="en-US" altLang="zh-TW" dirty="0"/>
              <a:t>0</a:t>
            </a:r>
          </a:p>
          <a:p>
            <a:endParaRPr lang="en-US" altLang="zh-TW" dirty="0"/>
          </a:p>
          <a:p>
            <a:r>
              <a:rPr lang="zh-TW" altLang="en-US"/>
              <a:t>找到一個公式去讓我們好分類</a:t>
            </a:r>
            <a:endParaRPr lang="zh-TW" altLang="en-US" dirty="0"/>
          </a:p>
        </p:txBody>
      </p:sp>
      <p:sp>
        <p:nvSpPr>
          <p:cNvPr id="4" name="投影片編號版面配置區 3">
            <a:extLst>
              <a:ext uri="{FF2B5EF4-FFF2-40B4-BE49-F238E27FC236}">
                <a16:creationId xmlns:a16="http://schemas.microsoft.com/office/drawing/2014/main" id="{0497AF9A-C2AB-A8A7-8E7E-73C419D9E1DA}"/>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31A5EF2-1E63-4B2F-9B19-89CF5EEF53F9}" type="slidenum">
              <a:rPr kumimoji="0" lang="zh-TW" altLang="en-US" sz="1200" b="0" i="0" u="none" strike="noStrike" kern="1200" cap="none" spc="0" normalizeH="0" baseline="0" noProof="0" smtClean="0">
                <a:ln>
                  <a:noFill/>
                </a:ln>
                <a:solidFill>
                  <a:prstClr val="black"/>
                </a:solidFill>
                <a:effectLst/>
                <a:uLnTx/>
                <a:uFillTx/>
                <a:latin typeface="Aptos" panose="0211000402020202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zh-TW" altLang="en-US" sz="1200" b="0" i="0" u="none" strike="noStrike" kern="1200" cap="none" spc="0" normalizeH="0" baseline="0" noProof="0">
              <a:ln>
                <a:noFill/>
              </a:ln>
              <a:solidFill>
                <a:prstClr val="black"/>
              </a:solidFill>
              <a:effectLst/>
              <a:uLnTx/>
              <a:uFillTx/>
              <a:latin typeface="Aptos" panose="02110004020202020204"/>
              <a:ea typeface="新細明體" panose="02020500000000000000" pitchFamily="18" charset="-120"/>
              <a:cs typeface="+mn-cs"/>
            </a:endParaRPr>
          </a:p>
        </p:txBody>
      </p:sp>
    </p:spTree>
    <p:extLst>
      <p:ext uri="{BB962C8B-B14F-4D97-AF65-F5344CB8AC3E}">
        <p14:creationId xmlns:p14="http://schemas.microsoft.com/office/powerpoint/2010/main" val="256071940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1FA571-30F4-EE3C-4253-352CAA604D70}"/>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4017F59D-DC52-04DD-85C9-0AD69AEBCFD4}"/>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8F1D7BB5-C7C8-5A15-76C9-579C414C6DC7}"/>
              </a:ext>
            </a:extLst>
          </p:cNvPr>
          <p:cNvSpPr>
            <a:spLocks noGrp="1"/>
          </p:cNvSpPr>
          <p:nvPr>
            <p:ph type="body" idx="1"/>
          </p:nvPr>
        </p:nvSpPr>
        <p:spPr/>
        <p:txBody>
          <a:bodyPr/>
          <a:lstStyle/>
          <a:p>
            <a:endParaRPr lang="zh-TW" altLang="en-US" dirty="0"/>
          </a:p>
        </p:txBody>
      </p:sp>
      <p:sp>
        <p:nvSpPr>
          <p:cNvPr id="4" name="投影片編號版面配置區 3">
            <a:extLst>
              <a:ext uri="{FF2B5EF4-FFF2-40B4-BE49-F238E27FC236}">
                <a16:creationId xmlns:a16="http://schemas.microsoft.com/office/drawing/2014/main" id="{172D3704-FD37-F877-130F-35F06B1C30E1}"/>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31A5EF2-1E63-4B2F-9B19-89CF5EEF53F9}" type="slidenum">
              <a:rPr kumimoji="0" lang="zh-TW" altLang="en-US" sz="1200" b="0" i="0" u="none" strike="noStrike" kern="1200" cap="none" spc="0" normalizeH="0" baseline="0" noProof="0" smtClean="0">
                <a:ln>
                  <a:noFill/>
                </a:ln>
                <a:solidFill>
                  <a:prstClr val="black"/>
                </a:solidFill>
                <a:effectLst/>
                <a:uLnTx/>
                <a:uFillTx/>
                <a:latin typeface="Aptos" panose="0211000402020202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zh-TW" altLang="en-US" sz="1200" b="0" i="0" u="none" strike="noStrike" kern="1200" cap="none" spc="0" normalizeH="0" baseline="0" noProof="0">
              <a:ln>
                <a:noFill/>
              </a:ln>
              <a:solidFill>
                <a:prstClr val="black"/>
              </a:solidFill>
              <a:effectLst/>
              <a:uLnTx/>
              <a:uFillTx/>
              <a:latin typeface="Aptos" panose="02110004020202020204"/>
              <a:ea typeface="新細明體" panose="02020500000000000000" pitchFamily="18" charset="-120"/>
              <a:cs typeface="+mn-cs"/>
            </a:endParaRPr>
          </a:p>
        </p:txBody>
      </p:sp>
    </p:spTree>
    <p:extLst>
      <p:ext uri="{BB962C8B-B14F-4D97-AF65-F5344CB8AC3E}">
        <p14:creationId xmlns:p14="http://schemas.microsoft.com/office/powerpoint/2010/main" val="319062674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ED8A97-6BAA-6201-9789-DB26D01AB946}"/>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FD2C610D-E21F-3321-43A2-B2DD670B9B7A}"/>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8FF4405B-D738-EECB-4419-D2047C9A1CB2}"/>
              </a:ext>
            </a:extLst>
          </p:cNvPr>
          <p:cNvSpPr>
            <a:spLocks noGrp="1"/>
          </p:cNvSpPr>
          <p:nvPr>
            <p:ph type="body" idx="1"/>
          </p:nvPr>
        </p:nvSpPr>
        <p:spPr/>
        <p:txBody>
          <a:bodyPr/>
          <a:lstStyle/>
          <a:p>
            <a:endParaRPr lang="zh-TW" altLang="en-US" dirty="0"/>
          </a:p>
        </p:txBody>
      </p:sp>
      <p:sp>
        <p:nvSpPr>
          <p:cNvPr id="4" name="投影片編號版面配置區 3">
            <a:extLst>
              <a:ext uri="{FF2B5EF4-FFF2-40B4-BE49-F238E27FC236}">
                <a16:creationId xmlns:a16="http://schemas.microsoft.com/office/drawing/2014/main" id="{216CE49C-89AF-5C98-9701-F1FA957ABC0D}"/>
              </a:ext>
            </a:extLst>
          </p:cNvPr>
          <p:cNvSpPr>
            <a:spLocks noGrp="1"/>
          </p:cNvSpPr>
          <p:nvPr>
            <p:ph type="sldNum" sz="quarter" idx="5"/>
          </p:nvPr>
        </p:nvSpPr>
        <p:spPr/>
        <p:txBody>
          <a:bodyPr/>
          <a:lstStyle/>
          <a:p>
            <a:fld id="{D31A5EF2-1E63-4B2F-9B19-89CF5EEF53F9}" type="slidenum">
              <a:rPr lang="zh-TW" altLang="en-US" smtClean="0"/>
              <a:t>37</a:t>
            </a:fld>
            <a:endParaRPr lang="zh-TW" altLang="en-US"/>
          </a:p>
        </p:txBody>
      </p:sp>
    </p:spTree>
    <p:extLst>
      <p:ext uri="{BB962C8B-B14F-4D97-AF65-F5344CB8AC3E}">
        <p14:creationId xmlns:p14="http://schemas.microsoft.com/office/powerpoint/2010/main" val="123814972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FE066E-2453-95F4-DF7B-3E2D924A234F}"/>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39523A84-D525-36A3-7928-9A53FCEB9E7C}"/>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9BAC8A74-E0A6-2F0C-44CF-875BDB61354D}"/>
              </a:ext>
            </a:extLst>
          </p:cNvPr>
          <p:cNvSpPr>
            <a:spLocks noGrp="1"/>
          </p:cNvSpPr>
          <p:nvPr>
            <p:ph type="body" idx="1"/>
          </p:nvPr>
        </p:nvSpPr>
        <p:spPr/>
        <p:txBody>
          <a:bodyPr/>
          <a:lstStyle/>
          <a:p>
            <a:endParaRPr lang="zh-TW" altLang="en-US" dirty="0"/>
          </a:p>
        </p:txBody>
      </p:sp>
      <p:sp>
        <p:nvSpPr>
          <p:cNvPr id="4" name="投影片編號版面配置區 3">
            <a:extLst>
              <a:ext uri="{FF2B5EF4-FFF2-40B4-BE49-F238E27FC236}">
                <a16:creationId xmlns:a16="http://schemas.microsoft.com/office/drawing/2014/main" id="{845AF1C4-269D-0960-0A04-01243AE04F99}"/>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31A5EF2-1E63-4B2F-9B19-89CF5EEF53F9}" type="slidenum">
              <a:rPr kumimoji="0" lang="zh-TW" altLang="en-US" sz="1200" b="0" i="0" u="none" strike="noStrike" kern="1200" cap="none" spc="0" normalizeH="0" baseline="0" noProof="0" smtClean="0">
                <a:ln>
                  <a:noFill/>
                </a:ln>
                <a:solidFill>
                  <a:prstClr val="black"/>
                </a:solidFill>
                <a:effectLst/>
                <a:uLnTx/>
                <a:uFillTx/>
                <a:latin typeface="Aptos" panose="0211000402020202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zh-TW" altLang="en-US" sz="1200" b="0" i="0" u="none" strike="noStrike" kern="1200" cap="none" spc="0" normalizeH="0" baseline="0" noProof="0">
              <a:ln>
                <a:noFill/>
              </a:ln>
              <a:solidFill>
                <a:prstClr val="black"/>
              </a:solidFill>
              <a:effectLst/>
              <a:uLnTx/>
              <a:uFillTx/>
              <a:latin typeface="Aptos" panose="02110004020202020204"/>
              <a:ea typeface="新細明體" panose="02020500000000000000" pitchFamily="18" charset="-120"/>
              <a:cs typeface="+mn-cs"/>
            </a:endParaRPr>
          </a:p>
        </p:txBody>
      </p:sp>
    </p:spTree>
    <p:extLst>
      <p:ext uri="{BB962C8B-B14F-4D97-AF65-F5344CB8AC3E}">
        <p14:creationId xmlns:p14="http://schemas.microsoft.com/office/powerpoint/2010/main" val="106815644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BCFE4B-C8E1-70D7-FECF-DE31DBE895D6}"/>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37CBB4F2-BCE0-550C-EC9F-655FDDB9ED27}"/>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9FD5DB4E-4BD7-3CA5-638D-5E6F00AF7966}"/>
              </a:ext>
            </a:extLst>
          </p:cNvPr>
          <p:cNvSpPr>
            <a:spLocks noGrp="1"/>
          </p:cNvSpPr>
          <p:nvPr>
            <p:ph type="body" idx="1"/>
          </p:nvPr>
        </p:nvSpPr>
        <p:spPr/>
        <p:txBody>
          <a:bodyPr/>
          <a:lstStyle/>
          <a:p>
            <a:endParaRPr lang="zh-TW" altLang="en-US" dirty="0"/>
          </a:p>
        </p:txBody>
      </p:sp>
      <p:sp>
        <p:nvSpPr>
          <p:cNvPr id="4" name="投影片編號版面配置區 3">
            <a:extLst>
              <a:ext uri="{FF2B5EF4-FFF2-40B4-BE49-F238E27FC236}">
                <a16:creationId xmlns:a16="http://schemas.microsoft.com/office/drawing/2014/main" id="{6417E45E-5541-5CBC-9ABF-B14F18789B68}"/>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31A5EF2-1E63-4B2F-9B19-89CF5EEF53F9}" type="slidenum">
              <a:rPr kumimoji="0" lang="zh-TW" altLang="en-US" sz="1200" b="0" i="0" u="none" strike="noStrike" kern="1200" cap="none" spc="0" normalizeH="0" baseline="0" noProof="0" smtClean="0">
                <a:ln>
                  <a:noFill/>
                </a:ln>
                <a:solidFill>
                  <a:prstClr val="black"/>
                </a:solidFill>
                <a:effectLst/>
                <a:uLnTx/>
                <a:uFillTx/>
                <a:latin typeface="Aptos" panose="0211000402020202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zh-TW" altLang="en-US" sz="1200" b="0" i="0" u="none" strike="noStrike" kern="1200" cap="none" spc="0" normalizeH="0" baseline="0" noProof="0">
              <a:ln>
                <a:noFill/>
              </a:ln>
              <a:solidFill>
                <a:prstClr val="black"/>
              </a:solidFill>
              <a:effectLst/>
              <a:uLnTx/>
              <a:uFillTx/>
              <a:latin typeface="Aptos" panose="02110004020202020204"/>
              <a:ea typeface="新細明體" panose="02020500000000000000" pitchFamily="18" charset="-120"/>
              <a:cs typeface="+mn-cs"/>
            </a:endParaRPr>
          </a:p>
        </p:txBody>
      </p:sp>
    </p:spTree>
    <p:extLst>
      <p:ext uri="{BB962C8B-B14F-4D97-AF65-F5344CB8AC3E}">
        <p14:creationId xmlns:p14="http://schemas.microsoft.com/office/powerpoint/2010/main" val="174092332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B68EAD-EFD8-2C66-40F0-577684FD026A}"/>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B281208C-B637-C9A3-467F-A2433A77BE8C}"/>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05528347-59D4-2641-B692-F6976FA82288}"/>
              </a:ext>
            </a:extLst>
          </p:cNvPr>
          <p:cNvSpPr>
            <a:spLocks noGrp="1"/>
          </p:cNvSpPr>
          <p:nvPr>
            <p:ph type="body" idx="1"/>
          </p:nvPr>
        </p:nvSpPr>
        <p:spPr/>
        <p:txBody>
          <a:bodyPr/>
          <a:lstStyle/>
          <a:p>
            <a:endParaRPr lang="zh-TW" altLang="en-US" dirty="0"/>
          </a:p>
        </p:txBody>
      </p:sp>
      <p:sp>
        <p:nvSpPr>
          <p:cNvPr id="4" name="投影片編號版面配置區 3">
            <a:extLst>
              <a:ext uri="{FF2B5EF4-FFF2-40B4-BE49-F238E27FC236}">
                <a16:creationId xmlns:a16="http://schemas.microsoft.com/office/drawing/2014/main" id="{EE13AFF2-C636-B29B-574C-8771BAAA9469}"/>
              </a:ext>
            </a:extLst>
          </p:cNvPr>
          <p:cNvSpPr>
            <a:spLocks noGrp="1"/>
          </p:cNvSpPr>
          <p:nvPr>
            <p:ph type="sldNum" sz="quarter" idx="5"/>
          </p:nvPr>
        </p:nvSpPr>
        <p:spPr/>
        <p:txBody>
          <a:bodyPr/>
          <a:lstStyle/>
          <a:p>
            <a:fld id="{D31A5EF2-1E63-4B2F-9B19-89CF5EEF53F9}" type="slidenum">
              <a:rPr lang="zh-TW" altLang="en-US" smtClean="0"/>
              <a:t>40</a:t>
            </a:fld>
            <a:endParaRPr lang="zh-TW" altLang="en-US"/>
          </a:p>
        </p:txBody>
      </p:sp>
    </p:spTree>
    <p:extLst>
      <p:ext uri="{BB962C8B-B14F-4D97-AF65-F5344CB8AC3E}">
        <p14:creationId xmlns:p14="http://schemas.microsoft.com/office/powerpoint/2010/main" val="18852593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12DFA3-6267-1282-0129-1928D5E9C298}"/>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FDCDBB20-3C21-E08E-F776-04F80720FAB2}"/>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1DF76A2C-C10A-25D9-576C-18A747EDC8B1}"/>
              </a:ext>
            </a:extLst>
          </p:cNvPr>
          <p:cNvSpPr>
            <a:spLocks noGrp="1"/>
          </p:cNvSpPr>
          <p:nvPr>
            <p:ph type="body" idx="1"/>
          </p:nvPr>
        </p:nvSpPr>
        <p:spPr/>
        <p:txBody>
          <a:bodyPr/>
          <a:lstStyle/>
          <a:p>
            <a:endParaRPr lang="zh-TW" altLang="en-US" dirty="0"/>
          </a:p>
        </p:txBody>
      </p:sp>
      <p:sp>
        <p:nvSpPr>
          <p:cNvPr id="4" name="投影片編號版面配置區 3">
            <a:extLst>
              <a:ext uri="{FF2B5EF4-FFF2-40B4-BE49-F238E27FC236}">
                <a16:creationId xmlns:a16="http://schemas.microsoft.com/office/drawing/2014/main" id="{153D7AF8-DF43-40D0-7105-C83FD5C4682B}"/>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31A5EF2-1E63-4B2F-9B19-89CF5EEF53F9}" type="slidenum">
              <a:rPr kumimoji="0" lang="zh-TW" altLang="en-US" sz="1200" b="0" i="0" u="none" strike="noStrike" kern="1200" cap="none" spc="0" normalizeH="0" baseline="0" noProof="0" smtClean="0">
                <a:ln>
                  <a:noFill/>
                </a:ln>
                <a:solidFill>
                  <a:prstClr val="black"/>
                </a:solidFill>
                <a:effectLst/>
                <a:uLnTx/>
                <a:uFillTx/>
                <a:latin typeface="Aptos" panose="0211000402020202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zh-TW" altLang="en-US" sz="1200" b="0" i="0" u="none" strike="noStrike" kern="1200" cap="none" spc="0" normalizeH="0" baseline="0" noProof="0">
              <a:ln>
                <a:noFill/>
              </a:ln>
              <a:solidFill>
                <a:prstClr val="black"/>
              </a:solidFill>
              <a:effectLst/>
              <a:uLnTx/>
              <a:uFillTx/>
              <a:latin typeface="Aptos" panose="02110004020202020204"/>
              <a:ea typeface="新細明體" panose="02020500000000000000" pitchFamily="18" charset="-120"/>
              <a:cs typeface="+mn-cs"/>
            </a:endParaRPr>
          </a:p>
        </p:txBody>
      </p:sp>
    </p:spTree>
    <p:extLst>
      <p:ext uri="{BB962C8B-B14F-4D97-AF65-F5344CB8AC3E}">
        <p14:creationId xmlns:p14="http://schemas.microsoft.com/office/powerpoint/2010/main" val="17550592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4FE303-2B81-06ED-2C37-728D9956D2F1}"/>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97CBAF3B-CDD1-4457-F69E-1ED62C4027C9}"/>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2F13D40A-3D9C-7013-5BAC-98FC131E13BB}"/>
              </a:ext>
            </a:extLst>
          </p:cNvPr>
          <p:cNvSpPr>
            <a:spLocks noGrp="1"/>
          </p:cNvSpPr>
          <p:nvPr>
            <p:ph type="body" idx="1"/>
          </p:nvPr>
        </p:nvSpPr>
        <p:spPr/>
        <p:txBody>
          <a:bodyPr/>
          <a:lstStyle/>
          <a:p>
            <a:endParaRPr lang="zh-TW" altLang="en-US" dirty="0"/>
          </a:p>
        </p:txBody>
      </p:sp>
      <p:sp>
        <p:nvSpPr>
          <p:cNvPr id="4" name="投影片編號版面配置區 3">
            <a:extLst>
              <a:ext uri="{FF2B5EF4-FFF2-40B4-BE49-F238E27FC236}">
                <a16:creationId xmlns:a16="http://schemas.microsoft.com/office/drawing/2014/main" id="{BC628B5A-C02F-0293-F6B8-20345D1196C3}"/>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31A5EF2-1E63-4B2F-9B19-89CF5EEF53F9}" type="slidenum">
              <a:rPr kumimoji="0" lang="zh-TW" altLang="en-US" sz="1200" b="0" i="0" u="none" strike="noStrike" kern="1200" cap="none" spc="0" normalizeH="0" baseline="0" noProof="0" smtClean="0">
                <a:ln>
                  <a:noFill/>
                </a:ln>
                <a:solidFill>
                  <a:prstClr val="black"/>
                </a:solidFill>
                <a:effectLst/>
                <a:uLnTx/>
                <a:uFillTx/>
                <a:latin typeface="Aptos" panose="0211000402020202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zh-TW" altLang="en-US" sz="1200" b="0" i="0" u="none" strike="noStrike" kern="1200" cap="none" spc="0" normalizeH="0" baseline="0" noProof="0">
              <a:ln>
                <a:noFill/>
              </a:ln>
              <a:solidFill>
                <a:prstClr val="black"/>
              </a:solidFill>
              <a:effectLst/>
              <a:uLnTx/>
              <a:uFillTx/>
              <a:latin typeface="Aptos" panose="02110004020202020204"/>
              <a:ea typeface="新細明體" panose="02020500000000000000" pitchFamily="18" charset="-120"/>
              <a:cs typeface="+mn-cs"/>
            </a:endParaRPr>
          </a:p>
        </p:txBody>
      </p:sp>
    </p:spTree>
    <p:extLst>
      <p:ext uri="{BB962C8B-B14F-4D97-AF65-F5344CB8AC3E}">
        <p14:creationId xmlns:p14="http://schemas.microsoft.com/office/powerpoint/2010/main" val="7914830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82D3F2-2E73-91D7-27C3-8CA5231FBDC8}"/>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402DEE87-8CAD-D15A-949D-05E25E88B34C}"/>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9C9F11C8-F7D8-AFB3-EA76-4DCB9392E15C}"/>
              </a:ext>
            </a:extLst>
          </p:cNvPr>
          <p:cNvSpPr>
            <a:spLocks noGrp="1"/>
          </p:cNvSpPr>
          <p:nvPr>
            <p:ph type="body" idx="1"/>
          </p:nvPr>
        </p:nvSpPr>
        <p:spPr/>
        <p:txBody>
          <a:bodyPr/>
          <a:lstStyle/>
          <a:p>
            <a:endParaRPr lang="zh-TW" altLang="en-US" dirty="0"/>
          </a:p>
        </p:txBody>
      </p:sp>
      <p:sp>
        <p:nvSpPr>
          <p:cNvPr id="4" name="投影片編號版面配置區 3">
            <a:extLst>
              <a:ext uri="{FF2B5EF4-FFF2-40B4-BE49-F238E27FC236}">
                <a16:creationId xmlns:a16="http://schemas.microsoft.com/office/drawing/2014/main" id="{800AA054-65D4-8391-2D39-F519DC529B12}"/>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31A5EF2-1E63-4B2F-9B19-89CF5EEF53F9}" type="slidenum">
              <a:rPr kumimoji="0" lang="zh-TW" altLang="en-US" sz="1200" b="0" i="0" u="none" strike="noStrike" kern="1200" cap="none" spc="0" normalizeH="0" baseline="0" noProof="0" smtClean="0">
                <a:ln>
                  <a:noFill/>
                </a:ln>
                <a:solidFill>
                  <a:prstClr val="black"/>
                </a:solidFill>
                <a:effectLst/>
                <a:uLnTx/>
                <a:uFillTx/>
                <a:latin typeface="Aptos" panose="0211000402020202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zh-TW" altLang="en-US" sz="1200" b="0" i="0" u="none" strike="noStrike" kern="1200" cap="none" spc="0" normalizeH="0" baseline="0" noProof="0">
              <a:ln>
                <a:noFill/>
              </a:ln>
              <a:solidFill>
                <a:prstClr val="black"/>
              </a:solidFill>
              <a:effectLst/>
              <a:uLnTx/>
              <a:uFillTx/>
              <a:latin typeface="Aptos" panose="02110004020202020204"/>
              <a:ea typeface="新細明體" panose="02020500000000000000" pitchFamily="18" charset="-120"/>
              <a:cs typeface="+mn-cs"/>
            </a:endParaRPr>
          </a:p>
        </p:txBody>
      </p:sp>
    </p:spTree>
    <p:extLst>
      <p:ext uri="{BB962C8B-B14F-4D97-AF65-F5344CB8AC3E}">
        <p14:creationId xmlns:p14="http://schemas.microsoft.com/office/powerpoint/2010/main" val="5728178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D9618B-F70E-5AFA-6820-64D23B4A02F6}"/>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45F3B605-6733-F2A6-0953-CB4AD1DD28BB}"/>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47998915-9F6E-7A76-2D2E-37280FA840A2}"/>
              </a:ext>
            </a:extLst>
          </p:cNvPr>
          <p:cNvSpPr>
            <a:spLocks noGrp="1"/>
          </p:cNvSpPr>
          <p:nvPr>
            <p:ph type="body" idx="1"/>
          </p:nvPr>
        </p:nvSpPr>
        <p:spPr/>
        <p:txBody>
          <a:bodyPr/>
          <a:lstStyle/>
          <a:p>
            <a:endParaRPr lang="zh-TW" altLang="en-US" dirty="0"/>
          </a:p>
        </p:txBody>
      </p:sp>
      <p:sp>
        <p:nvSpPr>
          <p:cNvPr id="4" name="投影片編號版面配置區 3">
            <a:extLst>
              <a:ext uri="{FF2B5EF4-FFF2-40B4-BE49-F238E27FC236}">
                <a16:creationId xmlns:a16="http://schemas.microsoft.com/office/drawing/2014/main" id="{7FDDA166-63CD-74C4-4BCA-99700FD750DC}"/>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31A5EF2-1E63-4B2F-9B19-89CF5EEF53F9}" type="slidenum">
              <a:rPr kumimoji="0" lang="zh-TW" altLang="en-US" sz="1200" b="0" i="0" u="none" strike="noStrike" kern="1200" cap="none" spc="0" normalizeH="0" baseline="0" noProof="0" smtClean="0">
                <a:ln>
                  <a:noFill/>
                </a:ln>
                <a:solidFill>
                  <a:prstClr val="black"/>
                </a:solidFill>
                <a:effectLst/>
                <a:uLnTx/>
                <a:uFillTx/>
                <a:latin typeface="Aptos" panose="0211000402020202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zh-TW" altLang="en-US" sz="1200" b="0" i="0" u="none" strike="noStrike" kern="1200" cap="none" spc="0" normalizeH="0" baseline="0" noProof="0">
              <a:ln>
                <a:noFill/>
              </a:ln>
              <a:solidFill>
                <a:prstClr val="black"/>
              </a:solidFill>
              <a:effectLst/>
              <a:uLnTx/>
              <a:uFillTx/>
              <a:latin typeface="Aptos" panose="02110004020202020204"/>
              <a:ea typeface="新細明體" panose="02020500000000000000" pitchFamily="18" charset="-120"/>
              <a:cs typeface="+mn-cs"/>
            </a:endParaRPr>
          </a:p>
        </p:txBody>
      </p:sp>
    </p:spTree>
    <p:extLst>
      <p:ext uri="{BB962C8B-B14F-4D97-AF65-F5344CB8AC3E}">
        <p14:creationId xmlns:p14="http://schemas.microsoft.com/office/powerpoint/2010/main" val="40741946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922B27-7500-721E-9AC1-59A75AAB6E73}"/>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2C2D121A-17A1-93F8-7804-53A306A9132F}"/>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435FFAA0-BF00-5D48-A336-6A5F08119B0C}"/>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首先針對「網路使用習慣量表」進行主成分分析，看看題組中關鍵的判別變數為何，哪個維度的指標最能判斷網路使用者是否有網路沉迷的問題。進行主成分分析時，將量表所有子題皆未回答</a:t>
            </a: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a:t>
            </a:r>
            <a:r>
              <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拒答或遺漏值的受訪者排除，故僅針對</a:t>
            </a: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1521</a:t>
            </a:r>
            <a:r>
              <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筆資料進行分析。</a:t>
            </a:r>
            <a:endParaRPr lang="zh-TW" altLang="zh-TW" sz="1800" kern="100" dirty="0">
              <a:effectLst/>
              <a:latin typeface="Aptos" panose="020B0004020202020204" pitchFamily="34" charset="0"/>
              <a:ea typeface="新細明體" panose="02020500000000000000" pitchFamily="18" charset="-120"/>
              <a:cs typeface="Times New Roman" panose="02020603050405020304" pitchFamily="18" charset="0"/>
            </a:endParaRPr>
          </a:p>
          <a:p>
            <a:endParaRPr lang="zh-TW" altLang="en-US" dirty="0"/>
          </a:p>
        </p:txBody>
      </p:sp>
      <p:sp>
        <p:nvSpPr>
          <p:cNvPr id="4" name="投影片編號版面配置區 3">
            <a:extLst>
              <a:ext uri="{FF2B5EF4-FFF2-40B4-BE49-F238E27FC236}">
                <a16:creationId xmlns:a16="http://schemas.microsoft.com/office/drawing/2014/main" id="{F5D5623E-AD9B-C912-EFCA-A1A5A3F83187}"/>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31A5EF2-1E63-4B2F-9B19-89CF5EEF53F9}" type="slidenum">
              <a:rPr kumimoji="0" lang="zh-TW" altLang="en-US" sz="1200" b="0" i="0" u="none" strike="noStrike" kern="1200" cap="none" spc="0" normalizeH="0" baseline="0" noProof="0" smtClean="0">
                <a:ln>
                  <a:noFill/>
                </a:ln>
                <a:solidFill>
                  <a:prstClr val="black"/>
                </a:solidFill>
                <a:effectLst/>
                <a:uLnTx/>
                <a:uFillTx/>
                <a:latin typeface="Aptos" panose="0211000402020202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zh-TW" altLang="en-US" sz="1200" b="0" i="0" u="none" strike="noStrike" kern="1200" cap="none" spc="0" normalizeH="0" baseline="0" noProof="0">
              <a:ln>
                <a:noFill/>
              </a:ln>
              <a:solidFill>
                <a:prstClr val="black"/>
              </a:solidFill>
              <a:effectLst/>
              <a:uLnTx/>
              <a:uFillTx/>
              <a:latin typeface="Aptos" panose="02110004020202020204"/>
              <a:ea typeface="新細明體" panose="02020500000000000000" pitchFamily="18" charset="-120"/>
              <a:cs typeface="+mn-cs"/>
            </a:endParaRPr>
          </a:p>
        </p:txBody>
      </p:sp>
    </p:spTree>
    <p:extLst>
      <p:ext uri="{BB962C8B-B14F-4D97-AF65-F5344CB8AC3E}">
        <p14:creationId xmlns:p14="http://schemas.microsoft.com/office/powerpoint/2010/main" val="32144176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248A3C-F2B7-1343-2C1E-D26DCCA453A2}"/>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C1646504-D1DD-2E39-AE2D-80FD7FF5D55B}"/>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333DD5B8-A79C-0A49-B9C6-4F2DE66B307F}"/>
              </a:ext>
            </a:extLst>
          </p:cNvPr>
          <p:cNvSpPr>
            <a:spLocks noGrp="1"/>
          </p:cNvSpPr>
          <p:nvPr>
            <p:ph type="body" idx="1"/>
          </p:nvPr>
        </p:nvSpPr>
        <p:spPr/>
        <p:txBody>
          <a:bodyPr/>
          <a:lstStyle/>
          <a:p>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若以標準化資料進行主成分分析，透過相關矩陣可以看到，變數自己的相關係數固定為</a:t>
            </a:r>
            <a:r>
              <a:rPr lang="en-US" altLang="zh-TW" sz="1800" dirty="0">
                <a:effectLst/>
                <a:latin typeface="Times New Roman" panose="02020603050405020304" pitchFamily="18" charset="0"/>
                <a:ea typeface="標楷體" panose="03000509000000000000" pitchFamily="65" charset="-120"/>
              </a:rPr>
              <a:t>1</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，相同測量目標的題組間相關性更為明顯，彼此之間中度相關（</a:t>
            </a:r>
            <a:r>
              <a:rPr lang="en-US" altLang="zh-TW" sz="1800" dirty="0">
                <a:effectLst/>
                <a:latin typeface="Times New Roman" panose="02020603050405020304" pitchFamily="18" charset="0"/>
                <a:ea typeface="標楷體" panose="03000509000000000000" pitchFamily="65" charset="-120"/>
              </a:rPr>
              <a:t>0.5~0.6</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之間），高於均值修正資料的矩陣值（</a:t>
            </a:r>
            <a:r>
              <a:rPr lang="en-US" altLang="zh-TW" sz="1800" dirty="0">
                <a:effectLst/>
                <a:latin typeface="Times New Roman" panose="02020603050405020304" pitchFamily="18" charset="0"/>
                <a:ea typeface="標楷體" panose="03000509000000000000" pitchFamily="65" charset="-120"/>
              </a:rPr>
              <a:t>0.3~0.6</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之間）。而從特徵值結果可以看到第一主成分可解釋變異量接近過半，</a:t>
            </a:r>
            <a:r>
              <a:rPr lang="en-US" altLang="zh-TW" sz="1800" dirty="0">
                <a:effectLst/>
                <a:latin typeface="Times New Roman" panose="02020603050405020304" pitchFamily="18" charset="0"/>
                <a:ea typeface="標楷體" panose="03000509000000000000" pitchFamily="65" charset="-120"/>
              </a:rPr>
              <a:t>47.59%</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，累積到第四主成分時可解釋變異量為</a:t>
            </a:r>
            <a:r>
              <a:rPr lang="en-US" altLang="zh-TW" sz="1800" dirty="0">
                <a:effectLst/>
                <a:latin typeface="Times New Roman" panose="02020603050405020304" pitchFamily="18" charset="0"/>
                <a:ea typeface="標楷體" panose="03000509000000000000" pitchFamily="65" charset="-120"/>
              </a:rPr>
              <a:t>74.17%</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，其中有</a:t>
            </a:r>
            <a:r>
              <a:rPr lang="en-US" altLang="zh-TW" sz="1800" dirty="0">
                <a:effectLst/>
                <a:latin typeface="Times New Roman" panose="02020603050405020304" pitchFamily="18" charset="0"/>
                <a:ea typeface="標楷體" panose="03000509000000000000" pitchFamily="65" charset="-120"/>
              </a:rPr>
              <a:t>2</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個主成分的特徵值大於</a:t>
            </a:r>
            <a:r>
              <a:rPr lang="en-US" altLang="zh-TW" sz="1800" dirty="0">
                <a:effectLst/>
                <a:latin typeface="Times New Roman" panose="02020603050405020304" pitchFamily="18" charset="0"/>
                <a:ea typeface="標楷體" panose="03000509000000000000" pitchFamily="65" charset="-120"/>
              </a:rPr>
              <a:t>1</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，搭配陡坡圖，肘點落在第二主成分的位置，</a:t>
            </a:r>
            <a:r>
              <a:rPr lang="zh-TW" altLang="zh-TW" sz="1800" b="1" dirty="0">
                <a:effectLst/>
                <a:latin typeface="Times New Roman" panose="02020603050405020304" pitchFamily="18" charset="0"/>
                <a:ea typeface="標楷體" panose="03000509000000000000" pitchFamily="65" charset="-120"/>
                <a:cs typeface="Times New Roman" panose="02020603050405020304" pitchFamily="18" charset="0"/>
              </a:rPr>
              <a:t>與均值修正資料結果相同，故應保留兩個主成分</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a:t>
            </a:r>
            <a:endParaRPr lang="zh-TW" altLang="en-US" dirty="0"/>
          </a:p>
        </p:txBody>
      </p:sp>
      <p:sp>
        <p:nvSpPr>
          <p:cNvPr id="4" name="投影片編號版面配置區 3">
            <a:extLst>
              <a:ext uri="{FF2B5EF4-FFF2-40B4-BE49-F238E27FC236}">
                <a16:creationId xmlns:a16="http://schemas.microsoft.com/office/drawing/2014/main" id="{3CDBE3DA-CA58-CD2F-1699-53B486A0DAD4}"/>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31A5EF2-1E63-4B2F-9B19-89CF5EEF53F9}" type="slidenum">
              <a:rPr kumimoji="0" lang="zh-TW" altLang="en-US" sz="1200" b="0" i="0" u="none" strike="noStrike" kern="1200" cap="none" spc="0" normalizeH="0" baseline="0" noProof="0" smtClean="0">
                <a:ln>
                  <a:noFill/>
                </a:ln>
                <a:solidFill>
                  <a:prstClr val="black"/>
                </a:solidFill>
                <a:effectLst/>
                <a:uLnTx/>
                <a:uFillTx/>
                <a:latin typeface="Aptos" panose="0211000402020202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zh-TW" altLang="en-US" sz="1200" b="0" i="0" u="none" strike="noStrike" kern="1200" cap="none" spc="0" normalizeH="0" baseline="0" noProof="0">
              <a:ln>
                <a:noFill/>
              </a:ln>
              <a:solidFill>
                <a:prstClr val="black"/>
              </a:solidFill>
              <a:effectLst/>
              <a:uLnTx/>
              <a:uFillTx/>
              <a:latin typeface="Aptos" panose="02110004020202020204"/>
              <a:ea typeface="新細明體" panose="02020500000000000000" pitchFamily="18" charset="-120"/>
              <a:cs typeface="+mn-cs"/>
            </a:endParaRPr>
          </a:p>
        </p:txBody>
      </p:sp>
    </p:spTree>
    <p:extLst>
      <p:ext uri="{BB962C8B-B14F-4D97-AF65-F5344CB8AC3E}">
        <p14:creationId xmlns:p14="http://schemas.microsoft.com/office/powerpoint/2010/main" val="41047169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E0416B-6C60-A396-73F5-FB30D7D1F196}"/>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5A41E00D-3481-3707-A415-851658726429}"/>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43F04F09-AE52-5CBB-9FFA-115B380829E2}"/>
              </a:ext>
            </a:extLst>
          </p:cNvPr>
          <p:cNvSpPr>
            <a:spLocks noGrp="1"/>
          </p:cNvSpPr>
          <p:nvPr>
            <p:ph type="body" idx="1"/>
          </p:nvPr>
        </p:nvSpPr>
        <p:spPr/>
        <p:txBody>
          <a:bodyPr/>
          <a:lstStyle/>
          <a:p>
            <a:pPr>
              <a:lnSpc>
                <a:spcPct val="115000"/>
              </a:lnSpc>
              <a:spcAft>
                <a:spcPts val="800"/>
              </a:spcAft>
            </a:pPr>
            <a:r>
              <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考量子題為量表，所有變數的度量單位一致，且個個子題回答的變異波動狀況，以集原始分數的實際影響皆因納入考量，不希望過多調整子題之間的相對差異，因此選擇均值修正資料進行主成分分析的相關係數結果，從相關係數結果可見，</a:t>
            </a: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10</a:t>
            </a:r>
            <a:r>
              <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個子題對主成分</a:t>
            </a: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1</a:t>
            </a:r>
            <a:r>
              <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a:t>
            </a: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PRIN1</a:t>
            </a:r>
            <a:r>
              <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）都具有顯著相關，相關係數皆大於</a:t>
            </a: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0.6</a:t>
            </a:r>
            <a:r>
              <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，其中以</a:t>
            </a: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v9</a:t>
            </a:r>
            <a:r>
              <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—「只要有一段時間沒有上網，您就會覺得心裡不舒服」和</a:t>
            </a: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v13</a:t>
            </a:r>
            <a:r>
              <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—「您每次都只想上網一下子，但結果常常一上網就待很久不下來」相關係數絕對值最高，主要都是闡述上網行為無法中斷（高頻率／高時長）的行為；而主成分</a:t>
            </a: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2</a:t>
            </a:r>
            <a:r>
              <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a:t>
            </a: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PRIN2</a:t>
            </a:r>
            <a:r>
              <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）在</a:t>
            </a: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10</a:t>
            </a:r>
            <a:r>
              <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個子題的相關係數也同樣皆達顯著，雖低於主成分</a:t>
            </a: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1</a:t>
            </a:r>
            <a:r>
              <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，但在</a:t>
            </a: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v8</a:t>
            </a:r>
            <a:r>
              <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—「上網而無法上網的時候，您就會感到坐立不安」和</a:t>
            </a: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v10</a:t>
            </a:r>
            <a:r>
              <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—「您只要超過一天沒上網玩，就會很難受」的相關係數絕對值最高，主要偏向無法上網的負面感受。</a:t>
            </a:r>
            <a:endParaRPr lang="zh-TW" altLang="zh-TW" sz="1800" kern="100" dirty="0">
              <a:effectLst/>
              <a:latin typeface="Aptos" panose="020B0004020202020204" pitchFamily="34" charset="0"/>
              <a:ea typeface="新細明體" panose="02020500000000000000" pitchFamily="18" charset="-120"/>
              <a:cs typeface="Times New Roman" panose="02020603050405020304" pitchFamily="18" charset="0"/>
            </a:endParaRPr>
          </a:p>
          <a:p>
            <a:pPr>
              <a:lnSpc>
                <a:spcPct val="115000"/>
              </a:lnSpc>
              <a:spcAft>
                <a:spcPts val="800"/>
              </a:spcAft>
            </a:pPr>
            <a:r>
              <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因此綜合以上，在判別是否有網路沉迷狀況時，無法控制上網行為，以及遠離網路的負面感受為兩個判別關鍵。</a:t>
            </a:r>
            <a:endParaRPr lang="zh-TW" altLang="zh-TW" sz="1800" kern="100" dirty="0">
              <a:effectLst/>
              <a:latin typeface="Aptos" panose="020B0004020202020204" pitchFamily="34" charset="0"/>
              <a:ea typeface="新細明體" panose="02020500000000000000" pitchFamily="18" charset="-120"/>
              <a:cs typeface="Times New Roman" panose="02020603050405020304" pitchFamily="18" charset="0"/>
            </a:endParaRPr>
          </a:p>
          <a:p>
            <a:endParaRPr lang="zh-TW" altLang="en-US" dirty="0"/>
          </a:p>
        </p:txBody>
      </p:sp>
      <p:sp>
        <p:nvSpPr>
          <p:cNvPr id="4" name="投影片編號版面配置區 3">
            <a:extLst>
              <a:ext uri="{FF2B5EF4-FFF2-40B4-BE49-F238E27FC236}">
                <a16:creationId xmlns:a16="http://schemas.microsoft.com/office/drawing/2014/main" id="{43D4DB45-AB6F-B37C-2A0E-C3DE637DAEE6}"/>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31A5EF2-1E63-4B2F-9B19-89CF5EEF53F9}" type="slidenum">
              <a:rPr kumimoji="0" lang="zh-TW" altLang="en-US" sz="1200" b="0" i="0" u="none" strike="noStrike" kern="1200" cap="none" spc="0" normalizeH="0" baseline="0" noProof="0" smtClean="0">
                <a:ln>
                  <a:noFill/>
                </a:ln>
                <a:solidFill>
                  <a:prstClr val="black"/>
                </a:solidFill>
                <a:effectLst/>
                <a:uLnTx/>
                <a:uFillTx/>
                <a:latin typeface="Aptos" panose="0211000402020202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zh-TW" altLang="en-US" sz="1200" b="0" i="0" u="none" strike="noStrike" kern="1200" cap="none" spc="0" normalizeH="0" baseline="0" noProof="0">
              <a:ln>
                <a:noFill/>
              </a:ln>
              <a:solidFill>
                <a:prstClr val="black"/>
              </a:solidFill>
              <a:effectLst/>
              <a:uLnTx/>
              <a:uFillTx/>
              <a:latin typeface="Aptos" panose="02110004020202020204"/>
              <a:ea typeface="新細明體" panose="02020500000000000000" pitchFamily="18" charset="-120"/>
              <a:cs typeface="+mn-cs"/>
            </a:endParaRPr>
          </a:p>
        </p:txBody>
      </p:sp>
    </p:spTree>
    <p:extLst>
      <p:ext uri="{BB962C8B-B14F-4D97-AF65-F5344CB8AC3E}">
        <p14:creationId xmlns:p14="http://schemas.microsoft.com/office/powerpoint/2010/main" val="580167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6F992F-1885-B8D7-92CB-F12798BDE939}"/>
            </a:ext>
          </a:extLst>
        </p:cNvPr>
        <p:cNvGrpSpPr/>
        <p:nvPr/>
      </p:nvGrpSpPr>
      <p:grpSpPr>
        <a:xfrm>
          <a:off x="0" y="0"/>
          <a:ext cx="0" cy="0"/>
          <a:chOff x="0" y="0"/>
          <a:chExt cx="0" cy="0"/>
        </a:xfrm>
      </p:grpSpPr>
      <p:sp>
        <p:nvSpPr>
          <p:cNvPr id="2" name="投影片影像版面配置區 1">
            <a:extLst>
              <a:ext uri="{FF2B5EF4-FFF2-40B4-BE49-F238E27FC236}">
                <a16:creationId xmlns:a16="http://schemas.microsoft.com/office/drawing/2014/main" id="{8DF1A3DC-604E-7BE4-89EE-8889D755DF32}"/>
              </a:ext>
            </a:extLst>
          </p:cNvPr>
          <p:cNvSpPr>
            <a:spLocks noGrp="1" noRot="1" noChangeAspect="1"/>
          </p:cNvSpPr>
          <p:nvPr>
            <p:ph type="sldImg"/>
          </p:nvPr>
        </p:nvSpPr>
        <p:spPr/>
      </p:sp>
      <p:sp>
        <p:nvSpPr>
          <p:cNvPr id="3" name="備忘稿版面配置區 2">
            <a:extLst>
              <a:ext uri="{FF2B5EF4-FFF2-40B4-BE49-F238E27FC236}">
                <a16:creationId xmlns:a16="http://schemas.microsoft.com/office/drawing/2014/main" id="{65958674-D136-A58E-7134-64E4B2FB8616}"/>
              </a:ext>
            </a:extLst>
          </p:cNvPr>
          <p:cNvSpPr>
            <a:spLocks noGrp="1"/>
          </p:cNvSpPr>
          <p:nvPr>
            <p:ph type="body" idx="1"/>
          </p:nvPr>
        </p:nvSpPr>
        <p:spPr/>
        <p:txBody>
          <a:bodyPr/>
          <a:lstStyle/>
          <a:p>
            <a:pPr indent="304800">
              <a:lnSpc>
                <a:spcPct val="115000"/>
              </a:lnSpc>
              <a:spcAft>
                <a:spcPts val="800"/>
              </a:spcAft>
            </a:pPr>
            <a:r>
              <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將網路使用者調查資料變數，如投入時間顯著增加的網路活動類型（</a:t>
            </a: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v6c1~v6c6</a:t>
            </a:r>
            <a:r>
              <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）、無法節制投入時間的網路活動類型（</a:t>
            </a: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v7_c1~v7_c7</a:t>
            </a:r>
            <a:r>
              <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）、網路沉迷總分（</a:t>
            </a: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G1_score</a:t>
            </a:r>
            <a:r>
              <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）、自評是否網路沉迷（</a:t>
            </a: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v18</a:t>
            </a:r>
            <a:r>
              <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）、集中精神困難（</a:t>
            </a: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v28</a:t>
            </a:r>
            <a:r>
              <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）、無聊感（</a:t>
            </a: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v29</a:t>
            </a:r>
            <a:r>
              <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）、工作／學業壓力（</a:t>
            </a: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v30</a:t>
            </a:r>
            <a:r>
              <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）等，將不同面向的變數進行探測性因素分析。</a:t>
            </a:r>
            <a:endParaRPr lang="zh-TW" altLang="zh-TW" sz="1800" kern="100" dirty="0">
              <a:effectLst/>
              <a:latin typeface="Aptos" panose="020B0004020202020204" pitchFamily="34" charset="0"/>
              <a:ea typeface="新細明體" panose="02020500000000000000" pitchFamily="18" charset="-120"/>
              <a:cs typeface="Times New Roman" panose="02020603050405020304" pitchFamily="18" charset="0"/>
            </a:endParaRPr>
          </a:p>
          <a:p>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其中</a:t>
            </a:r>
            <a:r>
              <a:rPr lang="en-US" altLang="zh-TW" sz="1800" dirty="0">
                <a:effectLst/>
                <a:latin typeface="Times New Roman" panose="02020603050405020304" pitchFamily="18" charset="0"/>
                <a:ea typeface="標楷體" panose="03000509000000000000" pitchFamily="65" charset="-120"/>
              </a:rPr>
              <a:t>v7</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挑選出較多人回答的鑑別度選項影音和電玩類選項</a:t>
            </a:r>
            <a:r>
              <a:rPr lang="en-US" altLang="zh-TW" sz="1800" dirty="0">
                <a:effectLst/>
                <a:latin typeface="Times New Roman" panose="02020603050405020304" pitchFamily="18" charset="0"/>
                <a:ea typeface="標楷體" panose="03000509000000000000" pitchFamily="65" charset="-120"/>
              </a:rPr>
              <a:t>v7_c1</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a:t>
            </a:r>
            <a:r>
              <a:rPr lang="en-US" altLang="zh-TW" sz="1800" dirty="0">
                <a:effectLst/>
                <a:latin typeface="Times New Roman" panose="02020603050405020304" pitchFamily="18" charset="0"/>
                <a:ea typeface="標楷體" panose="03000509000000000000" pitchFamily="65" charset="-120"/>
              </a:rPr>
              <a:t>v7_c2</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a:t>
            </a:r>
            <a:r>
              <a:rPr lang="en-US" altLang="zh-TW" sz="1800" dirty="0">
                <a:effectLst/>
                <a:latin typeface="Times New Roman" panose="02020603050405020304" pitchFamily="18" charset="0"/>
                <a:ea typeface="標楷體" panose="03000509000000000000" pitchFamily="65" charset="-120"/>
              </a:rPr>
              <a:t>v7_c4</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進行分析，避免增加資料分析的噪音。而針對所有變數一同放入因素分析，採用主軸分析法（</a:t>
            </a:r>
            <a:r>
              <a:rPr lang="en-US" altLang="zh-TW" sz="1800" dirty="0">
                <a:effectLst/>
                <a:latin typeface="Times New Roman" panose="02020603050405020304" pitchFamily="18" charset="0"/>
                <a:ea typeface="標楷體" panose="03000509000000000000" pitchFamily="65" charset="-120"/>
              </a:rPr>
              <a:t>PAF</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）結果顯示，迭代次數超過</a:t>
            </a:r>
            <a:r>
              <a:rPr lang="en-US" altLang="zh-TW" sz="1800" dirty="0">
                <a:effectLst/>
                <a:latin typeface="Times New Roman" panose="02020603050405020304" pitchFamily="18" charset="0"/>
                <a:ea typeface="標楷體" panose="03000509000000000000" pitchFamily="65" charset="-120"/>
              </a:rPr>
              <a:t>30</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次，不適合共同進行因素分析，因此將同為網路活動類型的</a:t>
            </a:r>
            <a:r>
              <a:rPr lang="en-US" altLang="zh-TW" sz="1800" dirty="0">
                <a:effectLst/>
                <a:latin typeface="Times New Roman" panose="02020603050405020304" pitchFamily="18" charset="0"/>
                <a:ea typeface="標楷體" panose="03000509000000000000" pitchFamily="65" charset="-120"/>
              </a:rPr>
              <a:t>v6</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和</a:t>
            </a:r>
            <a:r>
              <a:rPr lang="en-US" altLang="zh-TW" sz="1800" dirty="0">
                <a:effectLst/>
                <a:latin typeface="Times New Roman" panose="02020603050405020304" pitchFamily="18" charset="0"/>
                <a:ea typeface="標楷體" panose="03000509000000000000" pitchFamily="65" charset="-120"/>
              </a:rPr>
              <a:t>v7</a:t>
            </a:r>
            <a:r>
              <a:rPr lang="zh-TW" altLang="zh-TW" sz="1800" dirty="0">
                <a:effectLst/>
                <a:latin typeface="Times New Roman" panose="02020603050405020304" pitchFamily="18" charset="0"/>
                <a:ea typeface="標楷體" panose="03000509000000000000" pitchFamily="65" charset="-120"/>
                <a:cs typeface="Times New Roman" panose="02020603050405020304" pitchFamily="18" charset="0"/>
              </a:rPr>
              <a:t>擇一放入模型中進行比較：</a:t>
            </a:r>
            <a:br>
              <a:rPr lang="en-US" altLang="zh-TW" sz="1800" dirty="0">
                <a:effectLst/>
                <a:latin typeface="Times New Roman" panose="02020603050405020304" pitchFamily="18" charset="0"/>
                <a:ea typeface="標楷體" panose="03000509000000000000" pitchFamily="65" charset="-120"/>
              </a:rPr>
            </a:br>
            <a:endParaRPr lang="zh-TW" altLang="en-US" dirty="0"/>
          </a:p>
        </p:txBody>
      </p:sp>
      <p:sp>
        <p:nvSpPr>
          <p:cNvPr id="4" name="投影片編號版面配置區 3">
            <a:extLst>
              <a:ext uri="{FF2B5EF4-FFF2-40B4-BE49-F238E27FC236}">
                <a16:creationId xmlns:a16="http://schemas.microsoft.com/office/drawing/2014/main" id="{1F2B6454-C70A-EB91-527F-4437692A1484}"/>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31A5EF2-1E63-4B2F-9B19-89CF5EEF53F9}" type="slidenum">
              <a:rPr kumimoji="0" lang="zh-TW" altLang="en-US" sz="1200" b="0" i="0" u="none" strike="noStrike" kern="1200" cap="none" spc="0" normalizeH="0" baseline="0" noProof="0" smtClean="0">
                <a:ln>
                  <a:noFill/>
                </a:ln>
                <a:solidFill>
                  <a:prstClr val="black"/>
                </a:solidFill>
                <a:effectLst/>
                <a:uLnTx/>
                <a:uFillTx/>
                <a:latin typeface="Aptos" panose="02110004020202020204"/>
                <a:ea typeface="新細明體" panose="02020500000000000000" pitchFamily="18" charset="-120"/>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zh-TW" altLang="en-US" sz="1200" b="0" i="0" u="none" strike="noStrike" kern="1200" cap="none" spc="0" normalizeH="0" baseline="0" noProof="0">
              <a:ln>
                <a:noFill/>
              </a:ln>
              <a:solidFill>
                <a:prstClr val="black"/>
              </a:solidFill>
              <a:effectLst/>
              <a:uLnTx/>
              <a:uFillTx/>
              <a:latin typeface="Aptos" panose="02110004020202020204"/>
              <a:ea typeface="新細明體" panose="02020500000000000000" pitchFamily="18" charset="-120"/>
              <a:cs typeface="+mn-cs"/>
            </a:endParaRPr>
          </a:p>
        </p:txBody>
      </p:sp>
    </p:spTree>
    <p:extLst>
      <p:ext uri="{BB962C8B-B14F-4D97-AF65-F5344CB8AC3E}">
        <p14:creationId xmlns:p14="http://schemas.microsoft.com/office/powerpoint/2010/main" val="19169766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4530"/>
            <a:ext cx="6858000" cy="2387600"/>
          </a:xfrm>
        </p:spPr>
        <p:txBody>
          <a:bodyPr anchor="b">
            <a:normAutofit/>
          </a:bodyPr>
          <a:lstStyle>
            <a:lvl1pPr algn="ctr">
              <a:defRPr sz="4500"/>
            </a:lvl1pPr>
          </a:lstStyle>
          <a:p>
            <a:r>
              <a:rPr lang="zh-TW" altLang="en-US"/>
              <a:t>按一下以編輯母片標題樣式</a:t>
            </a:r>
            <a:endParaRPr lang="en-US" dirty="0"/>
          </a:p>
        </p:txBody>
      </p:sp>
      <p:sp>
        <p:nvSpPr>
          <p:cNvPr id="3" name="Subtitle 2"/>
          <p:cNvSpPr>
            <a:spLocks noGrp="1"/>
          </p:cNvSpPr>
          <p:nvPr>
            <p:ph type="subTitle" idx="1"/>
          </p:nvPr>
        </p:nvSpPr>
        <p:spPr>
          <a:xfrm>
            <a:off x="1143000" y="3602038"/>
            <a:ext cx="6858000" cy="1655762"/>
          </a:xfrm>
        </p:spPr>
        <p:txBody>
          <a:bodyPr>
            <a:normAutofit/>
          </a:bodyPr>
          <a:lstStyle>
            <a:lvl1pPr marL="0" indent="0" algn="ctr">
              <a:buNone/>
              <a:defRPr sz="1800">
                <a:solidFill>
                  <a:schemeClr val="tx1">
                    <a:lumMod val="75000"/>
                    <a:lumOff val="25000"/>
                  </a:schemeClr>
                </a:solidFill>
              </a:defRPr>
            </a:lvl1pPr>
            <a:lvl2pPr marL="342900" indent="0" algn="ctr">
              <a:buNone/>
              <a:defRPr sz="2100"/>
            </a:lvl2pPr>
            <a:lvl3pPr marL="685800" indent="0" algn="ctr">
              <a:buNone/>
              <a:defRPr sz="1800"/>
            </a:lvl3pPr>
            <a:lvl4pPr marL="1028700" indent="0" algn="ctr">
              <a:buNone/>
              <a:defRPr sz="1500"/>
            </a:lvl4pPr>
            <a:lvl5pPr marL="1371600" indent="0" algn="ctr">
              <a:buNone/>
              <a:defRPr sz="1500"/>
            </a:lvl5pPr>
            <a:lvl6pPr marL="1714500" indent="0" algn="ctr">
              <a:buNone/>
              <a:defRPr sz="1500"/>
            </a:lvl6pPr>
            <a:lvl7pPr marL="2057400" indent="0" algn="ctr">
              <a:buNone/>
              <a:defRPr sz="1500"/>
            </a:lvl7pPr>
            <a:lvl8pPr marL="2400300" indent="0" algn="ctr">
              <a:buNone/>
              <a:defRPr sz="1500"/>
            </a:lvl8pPr>
            <a:lvl9pPr marL="2743200" indent="0" algn="ctr">
              <a:buNone/>
              <a:defRPr sz="1500"/>
            </a:lvl9pPr>
          </a:lstStyle>
          <a:p>
            <a:r>
              <a:rPr lang="zh-TW" altLang="en-US"/>
              <a:t>按一下以編輯母片子標題樣式</a:t>
            </a:r>
            <a:endParaRPr lang="en-US" dirty="0"/>
          </a:p>
        </p:txBody>
      </p:sp>
      <p:sp>
        <p:nvSpPr>
          <p:cNvPr id="4" name="Date Placeholder 3"/>
          <p:cNvSpPr>
            <a:spLocks noGrp="1"/>
          </p:cNvSpPr>
          <p:nvPr>
            <p:ph type="dt" sz="half" idx="10"/>
          </p:nvPr>
        </p:nvSpPr>
        <p:spPr/>
        <p:txBody>
          <a:bodyPr/>
          <a:lstStyle/>
          <a:p>
            <a:fld id="{A267D1F6-D206-492C-94E9-0CB252C59591}" type="datetime1">
              <a:rPr lang="en-US" altLang="zh-TW" smtClean="0"/>
              <a:t>12/24/2024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9214910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a:p>
        </p:txBody>
      </p:sp>
      <p:sp>
        <p:nvSpPr>
          <p:cNvPr id="3" name="Vertical Text Placeholder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687AD123-065D-4C7E-8C7D-D20CC42CED64}" type="datetime1">
              <a:rPr lang="en-US" altLang="zh-TW" smtClean="0"/>
              <a:t>12/24/2024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42187768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0362"/>
            <a:ext cx="1971675" cy="5811838"/>
          </a:xfrm>
        </p:spPr>
        <p:txBody>
          <a:bodyPr vert="eaVert"/>
          <a:lstStyle/>
          <a:p>
            <a:r>
              <a:rPr lang="zh-TW" altLang="en-US"/>
              <a:t>按一下以編輯母片標題樣式</a:t>
            </a:r>
            <a:endParaRPr lang="en-US"/>
          </a:p>
        </p:txBody>
      </p:sp>
      <p:sp>
        <p:nvSpPr>
          <p:cNvPr id="3" name="Vertical Text Placeholder 2"/>
          <p:cNvSpPr>
            <a:spLocks noGrp="1"/>
          </p:cNvSpPr>
          <p:nvPr>
            <p:ph type="body" orient="vert" idx="1"/>
          </p:nvPr>
        </p:nvSpPr>
        <p:spPr>
          <a:xfrm>
            <a:off x="628650" y="360363"/>
            <a:ext cx="5800725" cy="5811837"/>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4" name="Date Placeholder 3"/>
          <p:cNvSpPr>
            <a:spLocks noGrp="1"/>
          </p:cNvSpPr>
          <p:nvPr>
            <p:ph type="dt" sz="half" idx="10"/>
          </p:nvPr>
        </p:nvSpPr>
        <p:spPr/>
        <p:txBody>
          <a:bodyPr/>
          <a:lstStyle/>
          <a:p>
            <a:fld id="{8A16DEB5-E3B2-4B9E-A582-2AF8F165C4C0}" type="datetime1">
              <a:rPr lang="en-US" altLang="zh-TW" smtClean="0"/>
              <a:t>12/24/2024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6269986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BF444A3-0E5F-9EE7-3E06-A13E51716366}"/>
              </a:ext>
            </a:extLst>
          </p:cNvPr>
          <p:cNvSpPr>
            <a:spLocks noGrp="1"/>
          </p:cNvSpPr>
          <p:nvPr>
            <p:ph type="ctrTitle"/>
          </p:nvPr>
        </p:nvSpPr>
        <p:spPr>
          <a:xfrm>
            <a:off x="1143000" y="1122363"/>
            <a:ext cx="6858000" cy="2387600"/>
          </a:xfrm>
        </p:spPr>
        <p:txBody>
          <a:bodyPr anchor="b"/>
          <a:lstStyle>
            <a:lvl1pPr algn="ctr">
              <a:defRPr sz="4500"/>
            </a:lvl1pPr>
          </a:lstStyle>
          <a:p>
            <a:r>
              <a:rPr lang="zh-TW" altLang="en-US"/>
              <a:t>按一下以編輯母片標題樣式</a:t>
            </a:r>
          </a:p>
        </p:txBody>
      </p:sp>
      <p:sp>
        <p:nvSpPr>
          <p:cNvPr id="3" name="副標題 2">
            <a:extLst>
              <a:ext uri="{FF2B5EF4-FFF2-40B4-BE49-F238E27FC236}">
                <a16:creationId xmlns:a16="http://schemas.microsoft.com/office/drawing/2014/main" id="{F36EF5EB-6A58-F6FC-7D36-66D2BC63ADD5}"/>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TW" altLang="en-US"/>
              <a:t>按一下以編輯母片子標題樣式</a:t>
            </a:r>
          </a:p>
        </p:txBody>
      </p:sp>
      <p:sp>
        <p:nvSpPr>
          <p:cNvPr id="4" name="日期版面配置區 3">
            <a:extLst>
              <a:ext uri="{FF2B5EF4-FFF2-40B4-BE49-F238E27FC236}">
                <a16:creationId xmlns:a16="http://schemas.microsoft.com/office/drawing/2014/main" id="{37F8FBF7-5ED7-0154-9872-9BB7A960E928}"/>
              </a:ext>
            </a:extLst>
          </p:cNvPr>
          <p:cNvSpPr>
            <a:spLocks noGrp="1"/>
          </p:cNvSpPr>
          <p:nvPr>
            <p:ph type="dt" sz="half" idx="10"/>
          </p:nvPr>
        </p:nvSpPr>
        <p:spPr/>
        <p:txBody>
          <a:bodyPr/>
          <a:lstStyle/>
          <a:p>
            <a:fld id="{A5C54A3D-FF5E-4DC8-B433-20EABDB7B550}" type="datetime1">
              <a:rPr lang="en-US" altLang="zh-TW" smtClean="0"/>
              <a:t>12/24/2024</a:t>
            </a:fld>
            <a:endParaRPr lang="en-US"/>
          </a:p>
        </p:txBody>
      </p:sp>
      <p:sp>
        <p:nvSpPr>
          <p:cNvPr id="5" name="頁尾版面配置區 4">
            <a:extLst>
              <a:ext uri="{FF2B5EF4-FFF2-40B4-BE49-F238E27FC236}">
                <a16:creationId xmlns:a16="http://schemas.microsoft.com/office/drawing/2014/main" id="{60934F95-4F08-1052-55AD-728A6D0B33D6}"/>
              </a:ext>
            </a:extLst>
          </p:cNvPr>
          <p:cNvSpPr>
            <a:spLocks noGrp="1"/>
          </p:cNvSpPr>
          <p:nvPr>
            <p:ph type="ftr" sz="quarter" idx="11"/>
          </p:nvPr>
        </p:nvSpPr>
        <p:spPr/>
        <p:txBody>
          <a:bodyPr/>
          <a:lstStyle/>
          <a:p>
            <a:endParaRPr lang="en-US"/>
          </a:p>
        </p:txBody>
      </p:sp>
      <p:sp>
        <p:nvSpPr>
          <p:cNvPr id="6" name="投影片編號版面配置區 5">
            <a:extLst>
              <a:ext uri="{FF2B5EF4-FFF2-40B4-BE49-F238E27FC236}">
                <a16:creationId xmlns:a16="http://schemas.microsoft.com/office/drawing/2014/main" id="{7E645109-D0EB-D5B3-402F-B00F2AAA9F7A}"/>
              </a:ext>
            </a:extLst>
          </p:cNvPr>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63229538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E970E21-7645-6EA6-1940-B2E7BC82EC49}"/>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4262EBD0-BA99-3051-012B-9BD96FF5738E}"/>
              </a:ext>
            </a:extLst>
          </p:cNvPr>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C54D187E-D848-ED07-7B3C-6D15C0A5A1FC}"/>
              </a:ext>
            </a:extLst>
          </p:cNvPr>
          <p:cNvSpPr>
            <a:spLocks noGrp="1"/>
          </p:cNvSpPr>
          <p:nvPr>
            <p:ph type="dt" sz="half" idx="10"/>
          </p:nvPr>
        </p:nvSpPr>
        <p:spPr/>
        <p:txBody>
          <a:bodyPr/>
          <a:lstStyle/>
          <a:p>
            <a:fld id="{6147D721-90CC-40AB-B8B3-2F4D44324AB1}" type="datetime1">
              <a:rPr lang="en-US" altLang="zh-TW" smtClean="0"/>
              <a:t>12/24/2024</a:t>
            </a:fld>
            <a:endParaRPr lang="en-US"/>
          </a:p>
        </p:txBody>
      </p:sp>
      <p:sp>
        <p:nvSpPr>
          <p:cNvPr id="5" name="頁尾版面配置區 4">
            <a:extLst>
              <a:ext uri="{FF2B5EF4-FFF2-40B4-BE49-F238E27FC236}">
                <a16:creationId xmlns:a16="http://schemas.microsoft.com/office/drawing/2014/main" id="{9B0040E0-F351-7105-8726-1BDA30CF38D6}"/>
              </a:ext>
            </a:extLst>
          </p:cNvPr>
          <p:cNvSpPr>
            <a:spLocks noGrp="1"/>
          </p:cNvSpPr>
          <p:nvPr>
            <p:ph type="ftr" sz="quarter" idx="11"/>
          </p:nvPr>
        </p:nvSpPr>
        <p:spPr/>
        <p:txBody>
          <a:bodyPr/>
          <a:lstStyle/>
          <a:p>
            <a:endParaRPr lang="en-US"/>
          </a:p>
        </p:txBody>
      </p:sp>
      <p:sp>
        <p:nvSpPr>
          <p:cNvPr id="6" name="投影片編號版面配置區 5">
            <a:extLst>
              <a:ext uri="{FF2B5EF4-FFF2-40B4-BE49-F238E27FC236}">
                <a16:creationId xmlns:a16="http://schemas.microsoft.com/office/drawing/2014/main" id="{9E481BDA-B550-DA4D-161A-71172A56DD74}"/>
              </a:ext>
            </a:extLst>
          </p:cNvPr>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83493780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695BE46-A9E1-7185-157F-0DD84C5F7419}"/>
              </a:ext>
            </a:extLst>
          </p:cNvPr>
          <p:cNvSpPr>
            <a:spLocks noGrp="1"/>
          </p:cNvSpPr>
          <p:nvPr>
            <p:ph type="title"/>
          </p:nvPr>
        </p:nvSpPr>
        <p:spPr>
          <a:xfrm>
            <a:off x="623888" y="1709739"/>
            <a:ext cx="7886700" cy="2852737"/>
          </a:xfrm>
        </p:spPr>
        <p:txBody>
          <a:bodyPr anchor="b"/>
          <a:lstStyle>
            <a:lvl1pPr>
              <a:defRPr sz="4500"/>
            </a:lvl1pPr>
          </a:lstStyle>
          <a:p>
            <a:r>
              <a:rPr lang="zh-TW" altLang="en-US"/>
              <a:t>按一下以編輯母片標題樣式</a:t>
            </a:r>
          </a:p>
        </p:txBody>
      </p:sp>
      <p:sp>
        <p:nvSpPr>
          <p:cNvPr id="3" name="文字版面配置區 2">
            <a:extLst>
              <a:ext uri="{FF2B5EF4-FFF2-40B4-BE49-F238E27FC236}">
                <a16:creationId xmlns:a16="http://schemas.microsoft.com/office/drawing/2014/main" id="{0E0DC763-EEC8-702A-AD86-CF9026F7DE6F}"/>
              </a:ext>
            </a:extLst>
          </p:cNvPr>
          <p:cNvSpPr>
            <a:spLocks noGrp="1"/>
          </p:cNvSpPr>
          <p:nvPr>
            <p:ph type="body" idx="1"/>
          </p:nvPr>
        </p:nvSpPr>
        <p:spPr>
          <a:xfrm>
            <a:off x="623888" y="4589464"/>
            <a:ext cx="7886700" cy="1500187"/>
          </a:xfrm>
        </p:spPr>
        <p:txBody>
          <a:bodyPr/>
          <a:lstStyle>
            <a:lvl1pPr marL="0" indent="0">
              <a:buNone/>
              <a:defRPr sz="1800">
                <a:solidFill>
                  <a:schemeClr val="tx1">
                    <a:tint val="82000"/>
                  </a:schemeClr>
                </a:solidFill>
              </a:defRPr>
            </a:lvl1pPr>
            <a:lvl2pPr marL="342900" indent="0">
              <a:buNone/>
              <a:defRPr sz="1500">
                <a:solidFill>
                  <a:schemeClr val="tx1">
                    <a:tint val="82000"/>
                  </a:schemeClr>
                </a:solidFill>
              </a:defRPr>
            </a:lvl2pPr>
            <a:lvl3pPr marL="685800" indent="0">
              <a:buNone/>
              <a:defRPr sz="1350">
                <a:solidFill>
                  <a:schemeClr val="tx1">
                    <a:tint val="82000"/>
                  </a:schemeClr>
                </a:solidFill>
              </a:defRPr>
            </a:lvl3pPr>
            <a:lvl4pPr marL="1028700" indent="0">
              <a:buNone/>
              <a:defRPr sz="1200">
                <a:solidFill>
                  <a:schemeClr val="tx1">
                    <a:tint val="82000"/>
                  </a:schemeClr>
                </a:solidFill>
              </a:defRPr>
            </a:lvl4pPr>
            <a:lvl5pPr marL="1371600" indent="0">
              <a:buNone/>
              <a:defRPr sz="1200">
                <a:solidFill>
                  <a:schemeClr val="tx1">
                    <a:tint val="82000"/>
                  </a:schemeClr>
                </a:solidFill>
              </a:defRPr>
            </a:lvl5pPr>
            <a:lvl6pPr marL="1714500" indent="0">
              <a:buNone/>
              <a:defRPr sz="1200">
                <a:solidFill>
                  <a:schemeClr val="tx1">
                    <a:tint val="82000"/>
                  </a:schemeClr>
                </a:solidFill>
              </a:defRPr>
            </a:lvl6pPr>
            <a:lvl7pPr marL="2057400" indent="0">
              <a:buNone/>
              <a:defRPr sz="1200">
                <a:solidFill>
                  <a:schemeClr val="tx1">
                    <a:tint val="82000"/>
                  </a:schemeClr>
                </a:solidFill>
              </a:defRPr>
            </a:lvl7pPr>
            <a:lvl8pPr marL="2400300" indent="0">
              <a:buNone/>
              <a:defRPr sz="1200">
                <a:solidFill>
                  <a:schemeClr val="tx1">
                    <a:tint val="82000"/>
                  </a:schemeClr>
                </a:solidFill>
              </a:defRPr>
            </a:lvl8pPr>
            <a:lvl9pPr marL="2743200" indent="0">
              <a:buNone/>
              <a:defRPr sz="1200">
                <a:solidFill>
                  <a:schemeClr val="tx1">
                    <a:tint val="82000"/>
                  </a:schemeClr>
                </a:solidFill>
              </a:defRPr>
            </a:lvl9pPr>
          </a:lstStyle>
          <a:p>
            <a:pPr lvl="0"/>
            <a:r>
              <a:rPr lang="zh-TW" altLang="en-US"/>
              <a:t>按一下以編輯母片文字樣式</a:t>
            </a:r>
          </a:p>
        </p:txBody>
      </p:sp>
      <p:sp>
        <p:nvSpPr>
          <p:cNvPr id="4" name="日期版面配置區 3">
            <a:extLst>
              <a:ext uri="{FF2B5EF4-FFF2-40B4-BE49-F238E27FC236}">
                <a16:creationId xmlns:a16="http://schemas.microsoft.com/office/drawing/2014/main" id="{C6EFDB08-671F-0BE1-E43C-5FECA6399777}"/>
              </a:ext>
            </a:extLst>
          </p:cNvPr>
          <p:cNvSpPr>
            <a:spLocks noGrp="1"/>
          </p:cNvSpPr>
          <p:nvPr>
            <p:ph type="dt" sz="half" idx="10"/>
          </p:nvPr>
        </p:nvSpPr>
        <p:spPr/>
        <p:txBody>
          <a:bodyPr/>
          <a:lstStyle/>
          <a:p>
            <a:fld id="{C3E09163-B541-4D7F-AF76-7542A64995B3}" type="datetime1">
              <a:rPr lang="en-US" altLang="zh-TW" smtClean="0"/>
              <a:t>12/24/2024</a:t>
            </a:fld>
            <a:endParaRPr lang="en-US"/>
          </a:p>
        </p:txBody>
      </p:sp>
      <p:sp>
        <p:nvSpPr>
          <p:cNvPr id="5" name="頁尾版面配置區 4">
            <a:extLst>
              <a:ext uri="{FF2B5EF4-FFF2-40B4-BE49-F238E27FC236}">
                <a16:creationId xmlns:a16="http://schemas.microsoft.com/office/drawing/2014/main" id="{61B52E1F-53CC-A2A4-BCA6-30F6202DFC7F}"/>
              </a:ext>
            </a:extLst>
          </p:cNvPr>
          <p:cNvSpPr>
            <a:spLocks noGrp="1"/>
          </p:cNvSpPr>
          <p:nvPr>
            <p:ph type="ftr" sz="quarter" idx="11"/>
          </p:nvPr>
        </p:nvSpPr>
        <p:spPr/>
        <p:txBody>
          <a:bodyPr/>
          <a:lstStyle/>
          <a:p>
            <a:endParaRPr lang="en-US"/>
          </a:p>
        </p:txBody>
      </p:sp>
      <p:sp>
        <p:nvSpPr>
          <p:cNvPr id="6" name="投影片編號版面配置區 5">
            <a:extLst>
              <a:ext uri="{FF2B5EF4-FFF2-40B4-BE49-F238E27FC236}">
                <a16:creationId xmlns:a16="http://schemas.microsoft.com/office/drawing/2014/main" id="{6986B434-B5CB-8C50-D623-3C61DF5936F5}"/>
              </a:ext>
            </a:extLst>
          </p:cNvPr>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33778992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D403E9F-39C9-E697-ABB0-69140DDE4EE2}"/>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id="{73968917-DFF7-D3D1-B17A-2443D01DE3D3}"/>
              </a:ext>
            </a:extLst>
          </p:cNvPr>
          <p:cNvSpPr>
            <a:spLocks noGrp="1"/>
          </p:cNvSpPr>
          <p:nvPr>
            <p:ph sz="half" idx="1"/>
          </p:nvPr>
        </p:nvSpPr>
        <p:spPr>
          <a:xfrm>
            <a:off x="628650" y="1825625"/>
            <a:ext cx="38862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a:extLst>
              <a:ext uri="{FF2B5EF4-FFF2-40B4-BE49-F238E27FC236}">
                <a16:creationId xmlns:a16="http://schemas.microsoft.com/office/drawing/2014/main" id="{56276BAC-9160-E8A3-A856-FDF6922A988F}"/>
              </a:ext>
            </a:extLst>
          </p:cNvPr>
          <p:cNvSpPr>
            <a:spLocks noGrp="1"/>
          </p:cNvSpPr>
          <p:nvPr>
            <p:ph sz="half" idx="2"/>
          </p:nvPr>
        </p:nvSpPr>
        <p:spPr>
          <a:xfrm>
            <a:off x="4629150" y="1825625"/>
            <a:ext cx="3886200" cy="435133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a:extLst>
              <a:ext uri="{FF2B5EF4-FFF2-40B4-BE49-F238E27FC236}">
                <a16:creationId xmlns:a16="http://schemas.microsoft.com/office/drawing/2014/main" id="{CFCDA7D6-5713-84CC-4D14-0A3561EF96F1}"/>
              </a:ext>
            </a:extLst>
          </p:cNvPr>
          <p:cNvSpPr>
            <a:spLocks noGrp="1"/>
          </p:cNvSpPr>
          <p:nvPr>
            <p:ph type="dt" sz="half" idx="10"/>
          </p:nvPr>
        </p:nvSpPr>
        <p:spPr/>
        <p:txBody>
          <a:bodyPr/>
          <a:lstStyle/>
          <a:p>
            <a:fld id="{26696DE1-ECC7-442D-A7A1-55C83E2CBE83}" type="datetime1">
              <a:rPr lang="en-US" altLang="zh-TW" smtClean="0"/>
              <a:t>12/24/2024</a:t>
            </a:fld>
            <a:endParaRPr lang="en-US"/>
          </a:p>
        </p:txBody>
      </p:sp>
      <p:sp>
        <p:nvSpPr>
          <p:cNvPr id="6" name="頁尾版面配置區 5">
            <a:extLst>
              <a:ext uri="{FF2B5EF4-FFF2-40B4-BE49-F238E27FC236}">
                <a16:creationId xmlns:a16="http://schemas.microsoft.com/office/drawing/2014/main" id="{C7A168A3-F0AE-87B6-6D15-6A0FDE4D6A27}"/>
              </a:ext>
            </a:extLst>
          </p:cNvPr>
          <p:cNvSpPr>
            <a:spLocks noGrp="1"/>
          </p:cNvSpPr>
          <p:nvPr>
            <p:ph type="ftr" sz="quarter" idx="11"/>
          </p:nvPr>
        </p:nvSpPr>
        <p:spPr/>
        <p:txBody>
          <a:bodyPr/>
          <a:lstStyle/>
          <a:p>
            <a:endParaRPr lang="en-US"/>
          </a:p>
        </p:txBody>
      </p:sp>
      <p:sp>
        <p:nvSpPr>
          <p:cNvPr id="7" name="投影片編號版面配置區 6">
            <a:extLst>
              <a:ext uri="{FF2B5EF4-FFF2-40B4-BE49-F238E27FC236}">
                <a16:creationId xmlns:a16="http://schemas.microsoft.com/office/drawing/2014/main" id="{1461F5B6-616E-E993-39E8-D3DBC2D332BC}"/>
              </a:ext>
            </a:extLst>
          </p:cNvPr>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52815353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6E6A9B5-2C04-9B0C-D083-E08F68B0394A}"/>
              </a:ext>
            </a:extLst>
          </p:cNvPr>
          <p:cNvSpPr>
            <a:spLocks noGrp="1"/>
          </p:cNvSpPr>
          <p:nvPr>
            <p:ph type="title"/>
          </p:nvPr>
        </p:nvSpPr>
        <p:spPr>
          <a:xfrm>
            <a:off x="629841" y="365126"/>
            <a:ext cx="7886700" cy="1325563"/>
          </a:xfrm>
        </p:spPr>
        <p:txBody>
          <a:bodyPr/>
          <a:lstStyle/>
          <a:p>
            <a:r>
              <a:rPr lang="zh-TW" altLang="en-US"/>
              <a:t>按一下以編輯母片標題樣式</a:t>
            </a:r>
          </a:p>
        </p:txBody>
      </p:sp>
      <p:sp>
        <p:nvSpPr>
          <p:cNvPr id="3" name="文字版面配置區 2">
            <a:extLst>
              <a:ext uri="{FF2B5EF4-FFF2-40B4-BE49-F238E27FC236}">
                <a16:creationId xmlns:a16="http://schemas.microsoft.com/office/drawing/2014/main" id="{713A0F16-D1B0-EAA4-372B-6B60934CC99B}"/>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TW" altLang="en-US"/>
              <a:t>按一下以編輯母片文字樣式</a:t>
            </a:r>
          </a:p>
        </p:txBody>
      </p:sp>
      <p:sp>
        <p:nvSpPr>
          <p:cNvPr id="4" name="內容版面配置區 3">
            <a:extLst>
              <a:ext uri="{FF2B5EF4-FFF2-40B4-BE49-F238E27FC236}">
                <a16:creationId xmlns:a16="http://schemas.microsoft.com/office/drawing/2014/main" id="{96DBDDDD-3D16-9E08-81D0-97686B406CC9}"/>
              </a:ext>
            </a:extLst>
          </p:cNvPr>
          <p:cNvSpPr>
            <a:spLocks noGrp="1"/>
          </p:cNvSpPr>
          <p:nvPr>
            <p:ph sz="half" idx="2"/>
          </p:nvPr>
        </p:nvSpPr>
        <p:spPr>
          <a:xfrm>
            <a:off x="629842" y="2505075"/>
            <a:ext cx="3868340"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a:extLst>
              <a:ext uri="{FF2B5EF4-FFF2-40B4-BE49-F238E27FC236}">
                <a16:creationId xmlns:a16="http://schemas.microsoft.com/office/drawing/2014/main" id="{67CE2F82-428E-AF51-8219-435FBEBF3C68}"/>
              </a:ext>
            </a:extLst>
          </p:cNvPr>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TW" altLang="en-US"/>
              <a:t>按一下以編輯母片文字樣式</a:t>
            </a:r>
          </a:p>
        </p:txBody>
      </p:sp>
      <p:sp>
        <p:nvSpPr>
          <p:cNvPr id="6" name="內容版面配置區 5">
            <a:extLst>
              <a:ext uri="{FF2B5EF4-FFF2-40B4-BE49-F238E27FC236}">
                <a16:creationId xmlns:a16="http://schemas.microsoft.com/office/drawing/2014/main" id="{1A89E06C-7619-2328-83F0-2F19E2FF10AD}"/>
              </a:ext>
            </a:extLst>
          </p:cNvPr>
          <p:cNvSpPr>
            <a:spLocks noGrp="1"/>
          </p:cNvSpPr>
          <p:nvPr>
            <p:ph sz="quarter" idx="4"/>
          </p:nvPr>
        </p:nvSpPr>
        <p:spPr>
          <a:xfrm>
            <a:off x="4629150" y="2505075"/>
            <a:ext cx="3887391" cy="3684588"/>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a:extLst>
              <a:ext uri="{FF2B5EF4-FFF2-40B4-BE49-F238E27FC236}">
                <a16:creationId xmlns:a16="http://schemas.microsoft.com/office/drawing/2014/main" id="{DE311509-39E3-6C0C-EB9D-6C1785C2256B}"/>
              </a:ext>
            </a:extLst>
          </p:cNvPr>
          <p:cNvSpPr>
            <a:spLocks noGrp="1"/>
          </p:cNvSpPr>
          <p:nvPr>
            <p:ph type="dt" sz="half" idx="10"/>
          </p:nvPr>
        </p:nvSpPr>
        <p:spPr/>
        <p:txBody>
          <a:bodyPr/>
          <a:lstStyle/>
          <a:p>
            <a:fld id="{7442D784-0ECE-4B17-BCF3-41F851B5D9DF}" type="datetime1">
              <a:rPr lang="en-US" altLang="zh-TW" smtClean="0"/>
              <a:t>12/24/2024</a:t>
            </a:fld>
            <a:endParaRPr lang="en-US"/>
          </a:p>
        </p:txBody>
      </p:sp>
      <p:sp>
        <p:nvSpPr>
          <p:cNvPr id="8" name="頁尾版面配置區 7">
            <a:extLst>
              <a:ext uri="{FF2B5EF4-FFF2-40B4-BE49-F238E27FC236}">
                <a16:creationId xmlns:a16="http://schemas.microsoft.com/office/drawing/2014/main" id="{A4285BA6-3010-70E9-FB19-8E15CDF4EBFC}"/>
              </a:ext>
            </a:extLst>
          </p:cNvPr>
          <p:cNvSpPr>
            <a:spLocks noGrp="1"/>
          </p:cNvSpPr>
          <p:nvPr>
            <p:ph type="ftr" sz="quarter" idx="11"/>
          </p:nvPr>
        </p:nvSpPr>
        <p:spPr/>
        <p:txBody>
          <a:bodyPr/>
          <a:lstStyle/>
          <a:p>
            <a:endParaRPr lang="en-US"/>
          </a:p>
        </p:txBody>
      </p:sp>
      <p:sp>
        <p:nvSpPr>
          <p:cNvPr id="9" name="投影片編號版面配置區 8">
            <a:extLst>
              <a:ext uri="{FF2B5EF4-FFF2-40B4-BE49-F238E27FC236}">
                <a16:creationId xmlns:a16="http://schemas.microsoft.com/office/drawing/2014/main" id="{7F6E83A5-B173-6289-D00F-F9F95D165667}"/>
              </a:ext>
            </a:extLst>
          </p:cNvPr>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425448498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782DFF5-AC37-66E4-8268-5BD91525A135}"/>
              </a:ext>
            </a:extLst>
          </p:cNvPr>
          <p:cNvSpPr>
            <a:spLocks noGrp="1"/>
          </p:cNvSpPr>
          <p:nvPr>
            <p:ph type="title"/>
          </p:nvPr>
        </p:nvSpPr>
        <p:spPr/>
        <p:txBody>
          <a:bodyPr/>
          <a:lstStyle/>
          <a:p>
            <a:r>
              <a:rPr lang="zh-TW" altLang="en-US"/>
              <a:t>按一下以編輯母片標題樣式</a:t>
            </a:r>
          </a:p>
        </p:txBody>
      </p:sp>
      <p:sp>
        <p:nvSpPr>
          <p:cNvPr id="3" name="日期版面配置區 2">
            <a:extLst>
              <a:ext uri="{FF2B5EF4-FFF2-40B4-BE49-F238E27FC236}">
                <a16:creationId xmlns:a16="http://schemas.microsoft.com/office/drawing/2014/main" id="{D1636E23-E559-7FF4-B1E9-708E5BB81D3C}"/>
              </a:ext>
            </a:extLst>
          </p:cNvPr>
          <p:cNvSpPr>
            <a:spLocks noGrp="1"/>
          </p:cNvSpPr>
          <p:nvPr>
            <p:ph type="dt" sz="half" idx="10"/>
          </p:nvPr>
        </p:nvSpPr>
        <p:spPr/>
        <p:txBody>
          <a:bodyPr/>
          <a:lstStyle/>
          <a:p>
            <a:fld id="{D3A0D840-A854-407B-B269-D5B7FFEBDD8B}" type="datetime1">
              <a:rPr lang="en-US" altLang="zh-TW" smtClean="0"/>
              <a:t>12/24/2024</a:t>
            </a:fld>
            <a:endParaRPr lang="en-US"/>
          </a:p>
        </p:txBody>
      </p:sp>
      <p:sp>
        <p:nvSpPr>
          <p:cNvPr id="4" name="頁尾版面配置區 3">
            <a:extLst>
              <a:ext uri="{FF2B5EF4-FFF2-40B4-BE49-F238E27FC236}">
                <a16:creationId xmlns:a16="http://schemas.microsoft.com/office/drawing/2014/main" id="{5A8C00E7-EDD4-8D92-418B-33F3F4D700AE}"/>
              </a:ext>
            </a:extLst>
          </p:cNvPr>
          <p:cNvSpPr>
            <a:spLocks noGrp="1"/>
          </p:cNvSpPr>
          <p:nvPr>
            <p:ph type="ftr" sz="quarter" idx="11"/>
          </p:nvPr>
        </p:nvSpPr>
        <p:spPr/>
        <p:txBody>
          <a:bodyPr/>
          <a:lstStyle/>
          <a:p>
            <a:endParaRPr lang="en-US"/>
          </a:p>
        </p:txBody>
      </p:sp>
      <p:sp>
        <p:nvSpPr>
          <p:cNvPr id="5" name="投影片編號版面配置區 4">
            <a:extLst>
              <a:ext uri="{FF2B5EF4-FFF2-40B4-BE49-F238E27FC236}">
                <a16:creationId xmlns:a16="http://schemas.microsoft.com/office/drawing/2014/main" id="{B72577F8-001A-B763-6DB4-EC6E7B29149B}"/>
              </a:ext>
            </a:extLst>
          </p:cNvPr>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50810207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id="{52C7E8DE-EC47-A236-F9BA-2DBD3BE4D7DE}"/>
              </a:ext>
            </a:extLst>
          </p:cNvPr>
          <p:cNvSpPr>
            <a:spLocks noGrp="1"/>
          </p:cNvSpPr>
          <p:nvPr>
            <p:ph type="dt" sz="half" idx="10"/>
          </p:nvPr>
        </p:nvSpPr>
        <p:spPr/>
        <p:txBody>
          <a:bodyPr/>
          <a:lstStyle/>
          <a:p>
            <a:fld id="{C4803C0A-769A-44F7-8BE9-6EF33EB3F584}" type="datetime1">
              <a:rPr lang="en-US" altLang="zh-TW" smtClean="0"/>
              <a:t>12/24/2024</a:t>
            </a:fld>
            <a:endParaRPr lang="en-US"/>
          </a:p>
        </p:txBody>
      </p:sp>
      <p:sp>
        <p:nvSpPr>
          <p:cNvPr id="3" name="頁尾版面配置區 2">
            <a:extLst>
              <a:ext uri="{FF2B5EF4-FFF2-40B4-BE49-F238E27FC236}">
                <a16:creationId xmlns:a16="http://schemas.microsoft.com/office/drawing/2014/main" id="{D7B931FF-F140-F798-E561-2C060F84A754}"/>
              </a:ext>
            </a:extLst>
          </p:cNvPr>
          <p:cNvSpPr>
            <a:spLocks noGrp="1"/>
          </p:cNvSpPr>
          <p:nvPr>
            <p:ph type="ftr" sz="quarter" idx="11"/>
          </p:nvPr>
        </p:nvSpPr>
        <p:spPr/>
        <p:txBody>
          <a:bodyPr/>
          <a:lstStyle/>
          <a:p>
            <a:endParaRPr lang="en-US"/>
          </a:p>
        </p:txBody>
      </p:sp>
      <p:sp>
        <p:nvSpPr>
          <p:cNvPr id="4" name="投影片編號版面配置區 3">
            <a:extLst>
              <a:ext uri="{FF2B5EF4-FFF2-40B4-BE49-F238E27FC236}">
                <a16:creationId xmlns:a16="http://schemas.microsoft.com/office/drawing/2014/main" id="{F4D69401-FFC5-1D97-4AB7-2F9C744EAA1D}"/>
              </a:ext>
            </a:extLst>
          </p:cNvPr>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67500299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195B6E6-024F-FD47-605C-5D31230B4590}"/>
              </a:ext>
            </a:extLst>
          </p:cNvPr>
          <p:cNvSpPr>
            <a:spLocks noGrp="1"/>
          </p:cNvSpPr>
          <p:nvPr>
            <p:ph type="title"/>
          </p:nvPr>
        </p:nvSpPr>
        <p:spPr>
          <a:xfrm>
            <a:off x="629841" y="457200"/>
            <a:ext cx="2949178" cy="1600200"/>
          </a:xfrm>
        </p:spPr>
        <p:txBody>
          <a:bodyPr anchor="b"/>
          <a:lstStyle>
            <a:lvl1pPr>
              <a:defRPr sz="2400"/>
            </a:lvl1pPr>
          </a:lstStyle>
          <a:p>
            <a:r>
              <a:rPr lang="zh-TW" altLang="en-US"/>
              <a:t>按一下以編輯母片標題樣式</a:t>
            </a:r>
          </a:p>
        </p:txBody>
      </p:sp>
      <p:sp>
        <p:nvSpPr>
          <p:cNvPr id="3" name="內容版面配置區 2">
            <a:extLst>
              <a:ext uri="{FF2B5EF4-FFF2-40B4-BE49-F238E27FC236}">
                <a16:creationId xmlns:a16="http://schemas.microsoft.com/office/drawing/2014/main" id="{7B27DE47-AB64-2A9F-024F-CB87FAD17020}"/>
              </a:ext>
            </a:extLst>
          </p:cNvPr>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a:extLst>
              <a:ext uri="{FF2B5EF4-FFF2-40B4-BE49-F238E27FC236}">
                <a16:creationId xmlns:a16="http://schemas.microsoft.com/office/drawing/2014/main" id="{D8D4B9E8-F7A6-F6A3-56E7-81413E81FAAA}"/>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16BDCEB5-5F56-D7E0-F891-BC23D93329A1}"/>
              </a:ext>
            </a:extLst>
          </p:cNvPr>
          <p:cNvSpPr>
            <a:spLocks noGrp="1"/>
          </p:cNvSpPr>
          <p:nvPr>
            <p:ph type="dt" sz="half" idx="10"/>
          </p:nvPr>
        </p:nvSpPr>
        <p:spPr/>
        <p:txBody>
          <a:bodyPr/>
          <a:lstStyle/>
          <a:p>
            <a:fld id="{C27FDA80-A571-4DEA-B9B8-F0533511A86A}" type="datetime1">
              <a:rPr lang="en-US" altLang="zh-TW" smtClean="0"/>
              <a:t>12/24/2024</a:t>
            </a:fld>
            <a:endParaRPr lang="en-US"/>
          </a:p>
        </p:txBody>
      </p:sp>
      <p:sp>
        <p:nvSpPr>
          <p:cNvPr id="6" name="頁尾版面配置區 5">
            <a:extLst>
              <a:ext uri="{FF2B5EF4-FFF2-40B4-BE49-F238E27FC236}">
                <a16:creationId xmlns:a16="http://schemas.microsoft.com/office/drawing/2014/main" id="{BC5B7E1D-8C66-A605-CAAF-11F4B44DE296}"/>
              </a:ext>
            </a:extLst>
          </p:cNvPr>
          <p:cNvSpPr>
            <a:spLocks noGrp="1"/>
          </p:cNvSpPr>
          <p:nvPr>
            <p:ph type="ftr" sz="quarter" idx="11"/>
          </p:nvPr>
        </p:nvSpPr>
        <p:spPr/>
        <p:txBody>
          <a:bodyPr/>
          <a:lstStyle/>
          <a:p>
            <a:endParaRPr lang="en-US"/>
          </a:p>
        </p:txBody>
      </p:sp>
      <p:sp>
        <p:nvSpPr>
          <p:cNvPr id="7" name="投影片編號版面配置區 6">
            <a:extLst>
              <a:ext uri="{FF2B5EF4-FFF2-40B4-BE49-F238E27FC236}">
                <a16:creationId xmlns:a16="http://schemas.microsoft.com/office/drawing/2014/main" id="{28285EEA-DDCA-A77A-A50D-4E8BC6D66A09}"/>
              </a:ext>
            </a:extLst>
          </p:cNvPr>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2444726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4DBE3AA7-C43B-4090-BF0F-800DA8CA9403}" type="datetime1">
              <a:rPr lang="en-US" altLang="zh-TW" smtClean="0"/>
              <a:t>12/24/2024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4528956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10D8FA4-6B49-7243-6783-B9F079AC6C31}"/>
              </a:ext>
            </a:extLst>
          </p:cNvPr>
          <p:cNvSpPr>
            <a:spLocks noGrp="1"/>
          </p:cNvSpPr>
          <p:nvPr>
            <p:ph type="title"/>
          </p:nvPr>
        </p:nvSpPr>
        <p:spPr>
          <a:xfrm>
            <a:off x="629841" y="457200"/>
            <a:ext cx="2949178" cy="1600200"/>
          </a:xfrm>
        </p:spPr>
        <p:txBody>
          <a:bodyPr anchor="b"/>
          <a:lstStyle>
            <a:lvl1pPr>
              <a:defRPr sz="2400"/>
            </a:lvl1pPr>
          </a:lstStyle>
          <a:p>
            <a:r>
              <a:rPr lang="zh-TW" altLang="en-US"/>
              <a:t>按一下以編輯母片標題樣式</a:t>
            </a:r>
          </a:p>
        </p:txBody>
      </p:sp>
      <p:sp>
        <p:nvSpPr>
          <p:cNvPr id="3" name="圖片版面配置區 2">
            <a:extLst>
              <a:ext uri="{FF2B5EF4-FFF2-40B4-BE49-F238E27FC236}">
                <a16:creationId xmlns:a16="http://schemas.microsoft.com/office/drawing/2014/main" id="{5458DEBB-B553-A3CB-E3C1-79348D31F2DC}"/>
              </a:ext>
            </a:extLst>
          </p:cNvPr>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TW" altLang="en-US"/>
          </a:p>
        </p:txBody>
      </p:sp>
      <p:sp>
        <p:nvSpPr>
          <p:cNvPr id="4" name="文字版面配置區 3">
            <a:extLst>
              <a:ext uri="{FF2B5EF4-FFF2-40B4-BE49-F238E27FC236}">
                <a16:creationId xmlns:a16="http://schemas.microsoft.com/office/drawing/2014/main" id="{901E31CE-D40D-B9F1-2711-4F6DAACAAF07}"/>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TW" altLang="en-US"/>
              <a:t>按一下以編輯母片文字樣式</a:t>
            </a:r>
          </a:p>
        </p:txBody>
      </p:sp>
      <p:sp>
        <p:nvSpPr>
          <p:cNvPr id="5" name="日期版面配置區 4">
            <a:extLst>
              <a:ext uri="{FF2B5EF4-FFF2-40B4-BE49-F238E27FC236}">
                <a16:creationId xmlns:a16="http://schemas.microsoft.com/office/drawing/2014/main" id="{263F81F0-3312-B8BC-0D91-B9723C6A2BE8}"/>
              </a:ext>
            </a:extLst>
          </p:cNvPr>
          <p:cNvSpPr>
            <a:spLocks noGrp="1"/>
          </p:cNvSpPr>
          <p:nvPr>
            <p:ph type="dt" sz="half" idx="10"/>
          </p:nvPr>
        </p:nvSpPr>
        <p:spPr/>
        <p:txBody>
          <a:bodyPr/>
          <a:lstStyle/>
          <a:p>
            <a:fld id="{E9624CEC-E860-4FD6-BFF9-0FFBA9BF962F}" type="datetime1">
              <a:rPr lang="en-US" altLang="zh-TW" smtClean="0"/>
              <a:t>12/24/2024</a:t>
            </a:fld>
            <a:endParaRPr lang="en-US"/>
          </a:p>
        </p:txBody>
      </p:sp>
      <p:sp>
        <p:nvSpPr>
          <p:cNvPr id="6" name="頁尾版面配置區 5">
            <a:extLst>
              <a:ext uri="{FF2B5EF4-FFF2-40B4-BE49-F238E27FC236}">
                <a16:creationId xmlns:a16="http://schemas.microsoft.com/office/drawing/2014/main" id="{F7362A99-4828-575E-00B3-83E867FEE090}"/>
              </a:ext>
            </a:extLst>
          </p:cNvPr>
          <p:cNvSpPr>
            <a:spLocks noGrp="1"/>
          </p:cNvSpPr>
          <p:nvPr>
            <p:ph type="ftr" sz="quarter" idx="11"/>
          </p:nvPr>
        </p:nvSpPr>
        <p:spPr/>
        <p:txBody>
          <a:bodyPr/>
          <a:lstStyle/>
          <a:p>
            <a:endParaRPr lang="en-US"/>
          </a:p>
        </p:txBody>
      </p:sp>
      <p:sp>
        <p:nvSpPr>
          <p:cNvPr id="7" name="投影片編號版面配置區 6">
            <a:extLst>
              <a:ext uri="{FF2B5EF4-FFF2-40B4-BE49-F238E27FC236}">
                <a16:creationId xmlns:a16="http://schemas.microsoft.com/office/drawing/2014/main" id="{4C6BD357-F885-0886-8720-4180043FE80C}"/>
              </a:ext>
            </a:extLst>
          </p:cNvPr>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61926064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15D3EF7-2385-8529-9F99-73EAEDCE0341}"/>
              </a:ext>
            </a:extLst>
          </p:cNvPr>
          <p:cNvSpPr>
            <a:spLocks noGrp="1"/>
          </p:cNvSpPr>
          <p:nvPr>
            <p:ph type="title"/>
          </p:nvPr>
        </p:nvSpPr>
        <p:spPr/>
        <p:txBody>
          <a:bodyPr/>
          <a:lstStyle/>
          <a:p>
            <a:r>
              <a:rPr lang="zh-TW" altLang="en-US"/>
              <a:t>按一下以編輯母片標題樣式</a:t>
            </a:r>
          </a:p>
        </p:txBody>
      </p:sp>
      <p:sp>
        <p:nvSpPr>
          <p:cNvPr id="3" name="直排文字版面配置區 2">
            <a:extLst>
              <a:ext uri="{FF2B5EF4-FFF2-40B4-BE49-F238E27FC236}">
                <a16:creationId xmlns:a16="http://schemas.microsoft.com/office/drawing/2014/main" id="{C0448C68-BA77-5CB9-973F-7E6226867ED3}"/>
              </a:ext>
            </a:extLst>
          </p:cNvPr>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53B8EBAE-1934-4041-E363-2B317D99994E}"/>
              </a:ext>
            </a:extLst>
          </p:cNvPr>
          <p:cNvSpPr>
            <a:spLocks noGrp="1"/>
          </p:cNvSpPr>
          <p:nvPr>
            <p:ph type="dt" sz="half" idx="10"/>
          </p:nvPr>
        </p:nvSpPr>
        <p:spPr/>
        <p:txBody>
          <a:bodyPr/>
          <a:lstStyle/>
          <a:p>
            <a:fld id="{B53CB898-2FB2-4803-A656-BCF35DF15E95}" type="datetime1">
              <a:rPr lang="en-US" altLang="zh-TW" smtClean="0"/>
              <a:t>12/24/2024</a:t>
            </a:fld>
            <a:endParaRPr lang="en-US"/>
          </a:p>
        </p:txBody>
      </p:sp>
      <p:sp>
        <p:nvSpPr>
          <p:cNvPr id="5" name="頁尾版面配置區 4">
            <a:extLst>
              <a:ext uri="{FF2B5EF4-FFF2-40B4-BE49-F238E27FC236}">
                <a16:creationId xmlns:a16="http://schemas.microsoft.com/office/drawing/2014/main" id="{3D7E1D42-77BD-33FD-F7A7-621E68A415CA}"/>
              </a:ext>
            </a:extLst>
          </p:cNvPr>
          <p:cNvSpPr>
            <a:spLocks noGrp="1"/>
          </p:cNvSpPr>
          <p:nvPr>
            <p:ph type="ftr" sz="quarter" idx="11"/>
          </p:nvPr>
        </p:nvSpPr>
        <p:spPr/>
        <p:txBody>
          <a:bodyPr/>
          <a:lstStyle/>
          <a:p>
            <a:endParaRPr lang="en-US"/>
          </a:p>
        </p:txBody>
      </p:sp>
      <p:sp>
        <p:nvSpPr>
          <p:cNvPr id="6" name="投影片編號版面配置區 5">
            <a:extLst>
              <a:ext uri="{FF2B5EF4-FFF2-40B4-BE49-F238E27FC236}">
                <a16:creationId xmlns:a16="http://schemas.microsoft.com/office/drawing/2014/main" id="{D29ACC49-A829-92B8-A30F-CB88BCCF1CD0}"/>
              </a:ext>
            </a:extLst>
          </p:cNvPr>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2890145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id="{1D99047B-504B-8AFC-E03C-F2C2DA554FE8}"/>
              </a:ext>
            </a:extLst>
          </p:cNvPr>
          <p:cNvSpPr>
            <a:spLocks noGrp="1"/>
          </p:cNvSpPr>
          <p:nvPr>
            <p:ph type="title" orient="vert"/>
          </p:nvPr>
        </p:nvSpPr>
        <p:spPr>
          <a:xfrm>
            <a:off x="6543675" y="365125"/>
            <a:ext cx="1971675" cy="5811838"/>
          </a:xfrm>
        </p:spPr>
        <p:txBody>
          <a:bodyPr vert="eaVert"/>
          <a:lstStyle/>
          <a:p>
            <a:r>
              <a:rPr lang="zh-TW" altLang="en-US"/>
              <a:t>按一下以編輯母片標題樣式</a:t>
            </a:r>
          </a:p>
        </p:txBody>
      </p:sp>
      <p:sp>
        <p:nvSpPr>
          <p:cNvPr id="3" name="直排文字版面配置區 2">
            <a:extLst>
              <a:ext uri="{FF2B5EF4-FFF2-40B4-BE49-F238E27FC236}">
                <a16:creationId xmlns:a16="http://schemas.microsoft.com/office/drawing/2014/main" id="{C184AB7F-8AF7-8C7E-AFEC-59561C6464A2}"/>
              </a:ext>
            </a:extLst>
          </p:cNvPr>
          <p:cNvSpPr>
            <a:spLocks noGrp="1"/>
          </p:cNvSpPr>
          <p:nvPr>
            <p:ph type="body" orient="vert" idx="1"/>
          </p:nvPr>
        </p:nvSpPr>
        <p:spPr>
          <a:xfrm>
            <a:off x="628650" y="365125"/>
            <a:ext cx="5800725" cy="5811838"/>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081DB913-9887-5B0A-5CC7-CACAEAE65DD0}"/>
              </a:ext>
            </a:extLst>
          </p:cNvPr>
          <p:cNvSpPr>
            <a:spLocks noGrp="1"/>
          </p:cNvSpPr>
          <p:nvPr>
            <p:ph type="dt" sz="half" idx="10"/>
          </p:nvPr>
        </p:nvSpPr>
        <p:spPr/>
        <p:txBody>
          <a:bodyPr/>
          <a:lstStyle/>
          <a:p>
            <a:fld id="{30EA48D9-9E24-4443-873E-DA42F49C34B7}" type="datetime1">
              <a:rPr lang="en-US" altLang="zh-TW" smtClean="0"/>
              <a:t>12/24/2024</a:t>
            </a:fld>
            <a:endParaRPr lang="en-US"/>
          </a:p>
        </p:txBody>
      </p:sp>
      <p:sp>
        <p:nvSpPr>
          <p:cNvPr id="5" name="頁尾版面配置區 4">
            <a:extLst>
              <a:ext uri="{FF2B5EF4-FFF2-40B4-BE49-F238E27FC236}">
                <a16:creationId xmlns:a16="http://schemas.microsoft.com/office/drawing/2014/main" id="{010413F2-3AED-4D02-4AAF-AA48FE7ED34E}"/>
              </a:ext>
            </a:extLst>
          </p:cNvPr>
          <p:cNvSpPr>
            <a:spLocks noGrp="1"/>
          </p:cNvSpPr>
          <p:nvPr>
            <p:ph type="ftr" sz="quarter" idx="11"/>
          </p:nvPr>
        </p:nvSpPr>
        <p:spPr/>
        <p:txBody>
          <a:bodyPr/>
          <a:lstStyle/>
          <a:p>
            <a:endParaRPr lang="en-US"/>
          </a:p>
        </p:txBody>
      </p:sp>
      <p:sp>
        <p:nvSpPr>
          <p:cNvPr id="6" name="投影片編號版面配置區 5">
            <a:extLst>
              <a:ext uri="{FF2B5EF4-FFF2-40B4-BE49-F238E27FC236}">
                <a16:creationId xmlns:a16="http://schemas.microsoft.com/office/drawing/2014/main" id="{50578222-CA0E-6E01-2859-B76647067332}"/>
              </a:ext>
            </a:extLst>
          </p:cNvPr>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8361802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Title 1"/>
          <p:cNvSpPr>
            <a:spLocks noGrp="1"/>
          </p:cNvSpPr>
          <p:nvPr>
            <p:ph type="title"/>
          </p:nvPr>
        </p:nvSpPr>
        <p:spPr>
          <a:xfrm>
            <a:off x="623888" y="1712423"/>
            <a:ext cx="7886700" cy="2851208"/>
          </a:xfrm>
        </p:spPr>
        <p:txBody>
          <a:bodyPr anchor="b">
            <a:normAutofit/>
          </a:bodyPr>
          <a:lstStyle>
            <a:lvl1pPr>
              <a:defRPr sz="4500" b="0"/>
            </a:lvl1pPr>
          </a:lstStyle>
          <a:p>
            <a:r>
              <a:rPr lang="zh-TW" altLang="en-US"/>
              <a:t>按一下以編輯母片標題樣式</a:t>
            </a:r>
            <a:endParaRPr lang="en-US" dirty="0"/>
          </a:p>
        </p:txBody>
      </p:sp>
      <p:sp>
        <p:nvSpPr>
          <p:cNvPr id="3" name="Text Placeholder 2"/>
          <p:cNvSpPr>
            <a:spLocks noGrp="1"/>
          </p:cNvSpPr>
          <p:nvPr>
            <p:ph type="body" idx="1"/>
          </p:nvPr>
        </p:nvSpPr>
        <p:spPr>
          <a:xfrm>
            <a:off x="623888" y="4552634"/>
            <a:ext cx="7886700" cy="1500187"/>
          </a:xfrm>
        </p:spPr>
        <p:txBody>
          <a:bodyPr anchor="t">
            <a:normAutofit/>
          </a:bodyPr>
          <a:lstStyle>
            <a:lvl1pPr marL="0" indent="0">
              <a:buNone/>
              <a:defRPr sz="1800">
                <a:solidFill>
                  <a:schemeClr val="tx1">
                    <a:lumMod val="75000"/>
                    <a:lumOff val="2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zh-TW" altLang="en-US"/>
              <a:t>按一下以編輯母片文字樣式</a:t>
            </a:r>
          </a:p>
        </p:txBody>
      </p:sp>
      <p:sp>
        <p:nvSpPr>
          <p:cNvPr id="4" name="Date Placeholder 3"/>
          <p:cNvSpPr>
            <a:spLocks noGrp="1"/>
          </p:cNvSpPr>
          <p:nvPr>
            <p:ph type="dt" sz="half" idx="10"/>
          </p:nvPr>
        </p:nvSpPr>
        <p:spPr/>
        <p:txBody>
          <a:bodyPr/>
          <a:lstStyle/>
          <a:p>
            <a:fld id="{979F9B08-F0C1-4048-BC6A-4BBD0AE85B49}" type="datetime1">
              <a:rPr lang="en-US" altLang="zh-TW" smtClean="0"/>
              <a:t>12/24/2024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6208452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sz="half" idx="1"/>
          </p:nvPr>
        </p:nvSpPr>
        <p:spPr>
          <a:xfrm>
            <a:off x="633845" y="1828801"/>
            <a:ext cx="3886200" cy="4351337"/>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Content Placeholder 3"/>
          <p:cNvSpPr>
            <a:spLocks noGrp="1"/>
          </p:cNvSpPr>
          <p:nvPr>
            <p:ph sz="half" idx="2"/>
          </p:nvPr>
        </p:nvSpPr>
        <p:spPr>
          <a:xfrm>
            <a:off x="4629150" y="1828801"/>
            <a:ext cx="3886200" cy="4351337"/>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Date Placeholder 4"/>
          <p:cNvSpPr>
            <a:spLocks noGrp="1"/>
          </p:cNvSpPr>
          <p:nvPr>
            <p:ph type="dt" sz="half" idx="10"/>
          </p:nvPr>
        </p:nvSpPr>
        <p:spPr/>
        <p:txBody>
          <a:bodyPr/>
          <a:lstStyle/>
          <a:p>
            <a:fld id="{510DA2BC-225E-4DA2-923F-F58E0C1BEE5D}" type="datetime1">
              <a:rPr lang="en-US" altLang="zh-TW" smtClean="0"/>
              <a:t>12/24/2024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3726877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比較">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33845" y="1681851"/>
            <a:ext cx="3867150" cy="825699"/>
          </a:xfrm>
        </p:spPr>
        <p:txBody>
          <a:bodyPr anchor="b">
            <a:normAutofit/>
          </a:bodyPr>
          <a:lstStyle>
            <a:lvl1pPr marL="0" indent="0">
              <a:spcBef>
                <a:spcPts val="0"/>
              </a:spcBef>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TW" altLang="en-US"/>
              <a:t>按一下以編輯母片文字樣式</a:t>
            </a:r>
          </a:p>
        </p:txBody>
      </p:sp>
      <p:sp>
        <p:nvSpPr>
          <p:cNvPr id="4" name="Content Placeholder 3"/>
          <p:cNvSpPr>
            <a:spLocks noGrp="1"/>
          </p:cNvSpPr>
          <p:nvPr>
            <p:ph sz="half" idx="2"/>
          </p:nvPr>
        </p:nvSpPr>
        <p:spPr>
          <a:xfrm>
            <a:off x="633845" y="2507551"/>
            <a:ext cx="3867150" cy="3680525"/>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Text Placeholder 4"/>
          <p:cNvSpPr>
            <a:spLocks noGrp="1"/>
          </p:cNvSpPr>
          <p:nvPr>
            <p:ph type="body" sz="quarter" idx="3"/>
          </p:nvPr>
        </p:nvSpPr>
        <p:spPr>
          <a:xfrm>
            <a:off x="4629150" y="1681851"/>
            <a:ext cx="3886201" cy="825698"/>
          </a:xfrm>
        </p:spPr>
        <p:txBody>
          <a:bodyPr anchor="b"/>
          <a:lstStyle>
            <a:lvl1pPr marL="0" indent="0">
              <a:spcBef>
                <a:spcPts val="0"/>
              </a:spcBef>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TW" altLang="en-US"/>
              <a:t>按一下以編輯母片文字樣式</a:t>
            </a:r>
          </a:p>
        </p:txBody>
      </p:sp>
      <p:sp>
        <p:nvSpPr>
          <p:cNvPr id="6" name="Content Placeholder 5"/>
          <p:cNvSpPr>
            <a:spLocks noGrp="1"/>
          </p:cNvSpPr>
          <p:nvPr>
            <p:ph sz="quarter" idx="4"/>
          </p:nvPr>
        </p:nvSpPr>
        <p:spPr>
          <a:xfrm>
            <a:off x="4629150" y="2507551"/>
            <a:ext cx="3886201" cy="3680525"/>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a:p>
        </p:txBody>
      </p:sp>
      <p:sp>
        <p:nvSpPr>
          <p:cNvPr id="7" name="Date Placeholder 6"/>
          <p:cNvSpPr>
            <a:spLocks noGrp="1"/>
          </p:cNvSpPr>
          <p:nvPr>
            <p:ph type="dt" sz="half" idx="10"/>
          </p:nvPr>
        </p:nvSpPr>
        <p:spPr/>
        <p:txBody>
          <a:bodyPr/>
          <a:lstStyle/>
          <a:p>
            <a:fld id="{9FD849CA-85B7-4785-A4AC-1F97C68F6D9F}" type="datetime1">
              <a:rPr lang="en-US" altLang="zh-TW" smtClean="0"/>
              <a:t>12/24/2024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
        <p:nvSpPr>
          <p:cNvPr id="10" name="Title 9"/>
          <p:cNvSpPr>
            <a:spLocks noGrp="1"/>
          </p:cNvSpPr>
          <p:nvPr>
            <p:ph type="title"/>
          </p:nvPr>
        </p:nvSpPr>
        <p:spPr/>
        <p:txBody>
          <a:bodyPr/>
          <a:lstStyle/>
          <a:p>
            <a:r>
              <a:rPr lang="zh-TW" altLang="en-US"/>
              <a:t>按一下以編輯母片標題樣式</a:t>
            </a:r>
            <a:endParaRPr lang="en-US" dirty="0"/>
          </a:p>
        </p:txBody>
      </p:sp>
    </p:spTree>
    <p:extLst>
      <p:ext uri="{BB962C8B-B14F-4D97-AF65-F5344CB8AC3E}">
        <p14:creationId xmlns:p14="http://schemas.microsoft.com/office/powerpoint/2010/main" val="42063999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只有標題">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32A531D0-FBFB-4669-804B-A8B362F66B24}" type="datetime1">
              <a:rPr lang="en-US" altLang="zh-TW" smtClean="0"/>
              <a:t>12/24/2024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
        <p:nvSpPr>
          <p:cNvPr id="6" name="Title 5"/>
          <p:cNvSpPr>
            <a:spLocks noGrp="1"/>
          </p:cNvSpPr>
          <p:nvPr>
            <p:ph type="title"/>
          </p:nvPr>
        </p:nvSpPr>
        <p:spPr/>
        <p:txBody>
          <a:bodyPr/>
          <a:lstStyle/>
          <a:p>
            <a:r>
              <a:rPr lang="zh-TW" altLang="en-US"/>
              <a:t>按一下以編輯母片標題樣式</a:t>
            </a:r>
            <a:endParaRPr lang="en-US"/>
          </a:p>
        </p:txBody>
      </p:sp>
    </p:spTree>
    <p:extLst>
      <p:ext uri="{BB962C8B-B14F-4D97-AF65-F5344CB8AC3E}">
        <p14:creationId xmlns:p14="http://schemas.microsoft.com/office/powerpoint/2010/main" val="38401954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170E5C8-C4DB-44E3-8528-E61534BA0859}" type="datetime1">
              <a:rPr lang="en-US" altLang="zh-TW" smtClean="0"/>
              <a:t>12/24/2024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9226199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輔助字幕的內容">
    <p:spTree>
      <p:nvGrpSpPr>
        <p:cNvPr id="1" name=""/>
        <p:cNvGrpSpPr/>
        <p:nvPr/>
      </p:nvGrpSpPr>
      <p:grpSpPr>
        <a:xfrm>
          <a:off x="0" y="0"/>
          <a:ext cx="0" cy="0"/>
          <a:chOff x="0" y="0"/>
          <a:chExt cx="0" cy="0"/>
        </a:xfrm>
      </p:grpSpPr>
      <p:sp>
        <p:nvSpPr>
          <p:cNvPr id="2" name="Title 1"/>
          <p:cNvSpPr>
            <a:spLocks noGrp="1"/>
          </p:cNvSpPr>
          <p:nvPr>
            <p:ph type="title"/>
          </p:nvPr>
        </p:nvSpPr>
        <p:spPr>
          <a:xfrm>
            <a:off x="630936" y="457201"/>
            <a:ext cx="2948940" cy="1600197"/>
          </a:xfrm>
        </p:spPr>
        <p:txBody>
          <a:bodyPr anchor="b">
            <a:normAutofit/>
          </a:bodyPr>
          <a:lstStyle>
            <a:lvl1pPr>
              <a:defRPr sz="2400" b="0"/>
            </a:lvl1pPr>
          </a:lstStyle>
          <a:p>
            <a:r>
              <a:rPr lang="zh-TW" altLang="en-US"/>
              <a:t>按一下以編輯母片標題樣式</a:t>
            </a:r>
            <a:endParaRPr lang="en-US" dirty="0"/>
          </a:p>
        </p:txBody>
      </p:sp>
      <p:sp>
        <p:nvSpPr>
          <p:cNvPr id="3" name="Content Placeholder 2"/>
          <p:cNvSpPr>
            <a:spLocks noGrp="1"/>
          </p:cNvSpPr>
          <p:nvPr>
            <p:ph idx="1"/>
          </p:nvPr>
        </p:nvSpPr>
        <p:spPr>
          <a:xfrm>
            <a:off x="3886200" y="990600"/>
            <a:ext cx="4629150" cy="4876800"/>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Text Placeholder 3"/>
          <p:cNvSpPr>
            <a:spLocks noGrp="1"/>
          </p:cNvSpPr>
          <p:nvPr>
            <p:ph type="body" sz="half" idx="2"/>
          </p:nvPr>
        </p:nvSpPr>
        <p:spPr>
          <a:xfrm>
            <a:off x="630936" y="2057399"/>
            <a:ext cx="2948940" cy="3810001"/>
          </a:xfrm>
        </p:spPr>
        <p:txBody>
          <a:bodyPr>
            <a:normAutofit/>
          </a:bodyPr>
          <a:lstStyle>
            <a:lvl1pPr marL="0" indent="0">
              <a:lnSpc>
                <a:spcPct val="90000"/>
              </a:lnSpc>
              <a:buNone/>
              <a:defRPr sz="12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zh-TW" altLang="en-US"/>
              <a:t>按一下以編輯母片文字樣式</a:t>
            </a:r>
          </a:p>
        </p:txBody>
      </p:sp>
      <p:sp>
        <p:nvSpPr>
          <p:cNvPr id="5" name="Date Placeholder 4"/>
          <p:cNvSpPr>
            <a:spLocks noGrp="1"/>
          </p:cNvSpPr>
          <p:nvPr>
            <p:ph type="dt" sz="half" idx="10"/>
          </p:nvPr>
        </p:nvSpPr>
        <p:spPr/>
        <p:txBody>
          <a:bodyPr/>
          <a:lstStyle/>
          <a:p>
            <a:fld id="{0E6A4B96-1620-41C5-B983-F4BB39E79E43}" type="datetime1">
              <a:rPr lang="en-US" altLang="zh-TW" smtClean="0"/>
              <a:t>12/24/2024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7463703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輔助字幕的圖片">
    <p:spTree>
      <p:nvGrpSpPr>
        <p:cNvPr id="1" name=""/>
        <p:cNvGrpSpPr/>
        <p:nvPr/>
      </p:nvGrpSpPr>
      <p:grpSpPr>
        <a:xfrm>
          <a:off x="0" y="0"/>
          <a:ext cx="0" cy="0"/>
          <a:chOff x="0" y="0"/>
          <a:chExt cx="0" cy="0"/>
        </a:xfrm>
      </p:grpSpPr>
      <p:sp>
        <p:nvSpPr>
          <p:cNvPr id="2" name="Title 1"/>
          <p:cNvSpPr>
            <a:spLocks noGrp="1"/>
          </p:cNvSpPr>
          <p:nvPr>
            <p:ph type="title"/>
          </p:nvPr>
        </p:nvSpPr>
        <p:spPr>
          <a:xfrm>
            <a:off x="630936" y="457200"/>
            <a:ext cx="2948940" cy="1600200"/>
          </a:xfrm>
        </p:spPr>
        <p:txBody>
          <a:bodyPr anchor="b">
            <a:normAutofit/>
          </a:bodyPr>
          <a:lstStyle>
            <a:lvl1pPr>
              <a:defRPr sz="2400" b="0"/>
            </a:lvl1pPr>
          </a:lstStyle>
          <a:p>
            <a:r>
              <a:rPr lang="zh-TW" altLang="en-US"/>
              <a:t>按一下以編輯母片標題樣式</a:t>
            </a:r>
            <a:endParaRPr lang="en-US" dirty="0"/>
          </a:p>
        </p:txBody>
      </p:sp>
      <p:sp>
        <p:nvSpPr>
          <p:cNvPr id="3" name="Picture Placeholder 2"/>
          <p:cNvSpPr>
            <a:spLocks noGrp="1"/>
          </p:cNvSpPr>
          <p:nvPr>
            <p:ph type="pic" idx="1"/>
          </p:nvPr>
        </p:nvSpPr>
        <p:spPr>
          <a:xfrm>
            <a:off x="3886200" y="990600"/>
            <a:ext cx="4629150" cy="48768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TW" altLang="en-US"/>
              <a:t>按一下圖示以新增圖片</a:t>
            </a:r>
            <a:endParaRPr lang="en-US" dirty="0"/>
          </a:p>
        </p:txBody>
      </p:sp>
      <p:sp>
        <p:nvSpPr>
          <p:cNvPr id="4" name="Text Placeholder 3"/>
          <p:cNvSpPr>
            <a:spLocks noGrp="1"/>
          </p:cNvSpPr>
          <p:nvPr>
            <p:ph type="body" sz="half" idx="2"/>
          </p:nvPr>
        </p:nvSpPr>
        <p:spPr>
          <a:xfrm>
            <a:off x="630936" y="2057400"/>
            <a:ext cx="2948940" cy="3810000"/>
          </a:xfrm>
        </p:spPr>
        <p:txBody>
          <a:bodyPr>
            <a:normAutofit/>
          </a:bodyPr>
          <a:lstStyle>
            <a:lvl1pPr marL="0" indent="0">
              <a:lnSpc>
                <a:spcPct val="90000"/>
              </a:lnSpc>
              <a:buNone/>
              <a:defRPr sz="12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zh-TW" altLang="en-US"/>
              <a:t>按一下以編輯母片文字樣式</a:t>
            </a:r>
          </a:p>
        </p:txBody>
      </p:sp>
      <p:sp>
        <p:nvSpPr>
          <p:cNvPr id="5" name="Date Placeholder 4"/>
          <p:cNvSpPr>
            <a:spLocks noGrp="1"/>
          </p:cNvSpPr>
          <p:nvPr>
            <p:ph type="dt" sz="half" idx="10"/>
          </p:nvPr>
        </p:nvSpPr>
        <p:spPr/>
        <p:txBody>
          <a:bodyPr/>
          <a:lstStyle/>
          <a:p>
            <a:fld id="{E8177EEE-1E50-40DD-B44E-AC7DBCEC8DBF}" type="datetime1">
              <a:rPr lang="en-US" altLang="zh-TW" smtClean="0"/>
              <a:t>12/24/2024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5579432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33845" y="365760"/>
            <a:ext cx="7886700" cy="1325562"/>
          </a:xfrm>
          <a:prstGeom prst="rect">
            <a:avLst/>
          </a:prstGeom>
        </p:spPr>
        <p:txBody>
          <a:bodyPr vert="horz" lIns="91440" tIns="45720" rIns="91440" bIns="45720" rtlCol="0" anchor="ctr">
            <a:normAutofit/>
          </a:bodyPr>
          <a:lstStyle/>
          <a:p>
            <a:r>
              <a:rPr lang="zh-TW" altLang="en-US"/>
              <a:t>按一下以編輯母片標題樣式</a:t>
            </a:r>
            <a:endParaRPr lang="en-US" dirty="0"/>
          </a:p>
        </p:txBody>
      </p:sp>
      <p:sp>
        <p:nvSpPr>
          <p:cNvPr id="3" name="Text Placeholder 2"/>
          <p:cNvSpPr>
            <a:spLocks noGrp="1"/>
          </p:cNvSpPr>
          <p:nvPr>
            <p:ph type="body" idx="1"/>
          </p:nvPr>
        </p:nvSpPr>
        <p:spPr>
          <a:xfrm>
            <a:off x="633845" y="1828801"/>
            <a:ext cx="7886700" cy="4351337"/>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825">
                <a:solidFill>
                  <a:schemeClr val="tx1">
                    <a:lumMod val="65000"/>
                    <a:lumOff val="35000"/>
                  </a:schemeClr>
                </a:solidFill>
              </a:defRPr>
            </a:lvl1pPr>
          </a:lstStyle>
          <a:p>
            <a:fld id="{BB4AAB29-A0D7-4A37-B485-3CA3B99D85CF}" type="datetime1">
              <a:rPr lang="en-US" altLang="zh-TW" smtClean="0"/>
              <a:t>12/24/2024</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825">
                <a:solidFill>
                  <a:schemeClr val="tx1">
                    <a:lumMod val="65000"/>
                    <a:lumOff val="35000"/>
                  </a:schemeClr>
                </a:solidFill>
              </a:defRPr>
            </a:lvl1pPr>
          </a:lstStyle>
          <a:p>
            <a:endParaRPr lang="en-US"/>
          </a:p>
        </p:txBody>
      </p:sp>
      <p:sp>
        <p:nvSpPr>
          <p:cNvPr id="6" name="Slide Number Placeholder 5"/>
          <p:cNvSpPr>
            <a:spLocks noGrp="1"/>
          </p:cNvSpPr>
          <p:nvPr>
            <p:ph type="sldNum" sz="quarter" idx="4"/>
          </p:nvPr>
        </p:nvSpPr>
        <p:spPr>
          <a:xfrm>
            <a:off x="6463145" y="6356351"/>
            <a:ext cx="2057400" cy="365125"/>
          </a:xfrm>
          <a:prstGeom prst="rect">
            <a:avLst/>
          </a:prstGeom>
        </p:spPr>
        <p:txBody>
          <a:bodyPr vert="horz" lIns="91440" tIns="45720" rIns="91440" bIns="45720" rtlCol="0" anchor="ctr"/>
          <a:lstStyle>
            <a:lvl1pPr algn="r">
              <a:defRPr sz="825">
                <a:solidFill>
                  <a:schemeClr val="tx1">
                    <a:tint val="75000"/>
                  </a:schemeClr>
                </a:solidFill>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3159607470"/>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Wingdings 2" pitchFamily="18" charset="2"/>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Wingdings 2" pitchFamily="18" charset="2"/>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Wingdings 2" pitchFamily="18" charset="2"/>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Wingdings 2" pitchFamily="18" charset="2"/>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Wingdings 2" pitchFamily="18" charset="2"/>
        <a:buChar char=""/>
        <a:defRPr sz="1350" kern="1200">
          <a:solidFill>
            <a:schemeClr val="tx1"/>
          </a:solidFill>
          <a:latin typeface="+mn-lt"/>
          <a:ea typeface="+mn-ea"/>
          <a:cs typeface="+mn-cs"/>
        </a:defRPr>
      </a:lvl5pPr>
      <a:lvl6pPr marL="1885950" indent="-171450" algn="l" defTabSz="685800" rtl="0" eaLnBrk="1" latinLnBrk="0" hangingPunct="1">
        <a:spcBef>
          <a:spcPct val="20000"/>
        </a:spcBef>
        <a:buFont typeface="Wingdings 2" pitchFamily="18" charset="2"/>
        <a:buChar char=""/>
        <a:defRPr sz="1350" kern="1200">
          <a:solidFill>
            <a:schemeClr val="tx1"/>
          </a:solidFill>
          <a:latin typeface="+mn-lt"/>
          <a:ea typeface="+mn-ea"/>
          <a:cs typeface="+mn-cs"/>
        </a:defRPr>
      </a:lvl6pPr>
      <a:lvl7pPr marL="2228850" indent="-171450" algn="l" defTabSz="685800" rtl="0" eaLnBrk="1" latinLnBrk="0" hangingPunct="1">
        <a:spcBef>
          <a:spcPct val="20000"/>
        </a:spcBef>
        <a:buFont typeface="Wingdings 2" pitchFamily="18" charset="2"/>
        <a:buChar char=""/>
        <a:defRPr sz="1350" kern="1200">
          <a:solidFill>
            <a:schemeClr val="tx1"/>
          </a:solidFill>
          <a:latin typeface="+mn-lt"/>
          <a:ea typeface="+mn-ea"/>
          <a:cs typeface="+mn-cs"/>
        </a:defRPr>
      </a:lvl7pPr>
      <a:lvl8pPr marL="2571750" indent="-171450" algn="l" defTabSz="685800" rtl="0" eaLnBrk="1" latinLnBrk="0" hangingPunct="1">
        <a:spcBef>
          <a:spcPct val="20000"/>
        </a:spcBef>
        <a:buFont typeface="Wingdings 2" pitchFamily="18" charset="2"/>
        <a:buChar char=""/>
        <a:defRPr sz="1350" kern="1200">
          <a:solidFill>
            <a:schemeClr val="tx1"/>
          </a:solidFill>
          <a:latin typeface="+mn-lt"/>
          <a:ea typeface="+mn-ea"/>
          <a:cs typeface="+mn-cs"/>
        </a:defRPr>
      </a:lvl8pPr>
      <a:lvl9pPr marL="2914650" indent="-171450" algn="l" defTabSz="685800" rtl="0" eaLnBrk="1" latinLnBrk="0" hangingPunct="1">
        <a:spcBef>
          <a:spcPct val="20000"/>
        </a:spcBef>
        <a:buFont typeface="Wingdings 2" pitchFamily="18" charset="2"/>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id="{227E680F-36DF-D3BD-88F0-682DD54A6344}"/>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TW" altLang="en-US"/>
              <a:t>按一下以編輯母片標題樣式</a:t>
            </a:r>
          </a:p>
        </p:txBody>
      </p:sp>
      <p:sp>
        <p:nvSpPr>
          <p:cNvPr id="3" name="文字版面配置區 2">
            <a:extLst>
              <a:ext uri="{FF2B5EF4-FFF2-40B4-BE49-F238E27FC236}">
                <a16:creationId xmlns:a16="http://schemas.microsoft.com/office/drawing/2014/main" id="{73026FDA-712F-0551-C248-94168E139F5A}"/>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id="{342472A8-5D0A-FD7D-CA23-4F233614E727}"/>
              </a:ext>
            </a:extLst>
          </p:cNvPr>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82000"/>
                  </a:schemeClr>
                </a:solidFill>
              </a:defRPr>
            </a:lvl1pPr>
          </a:lstStyle>
          <a:p>
            <a:fld id="{BA65CD92-5349-47D4-997A-9735827CF513}" type="datetime1">
              <a:rPr lang="en-US" altLang="zh-TW" smtClean="0"/>
              <a:t>12/24/2024</a:t>
            </a:fld>
            <a:endParaRPr lang="en-US"/>
          </a:p>
        </p:txBody>
      </p:sp>
      <p:sp>
        <p:nvSpPr>
          <p:cNvPr id="5" name="頁尾版面配置區 4">
            <a:extLst>
              <a:ext uri="{FF2B5EF4-FFF2-40B4-BE49-F238E27FC236}">
                <a16:creationId xmlns:a16="http://schemas.microsoft.com/office/drawing/2014/main" id="{30A62FD5-7007-E5F7-B80B-3AC7AAE5E31F}"/>
              </a:ext>
            </a:extLst>
          </p:cNvPr>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82000"/>
                  </a:schemeClr>
                </a:solidFill>
              </a:defRPr>
            </a:lvl1pPr>
          </a:lstStyle>
          <a:p>
            <a:endParaRPr lang="en-US"/>
          </a:p>
        </p:txBody>
      </p:sp>
      <p:sp>
        <p:nvSpPr>
          <p:cNvPr id="6" name="投影片編號版面配置區 5">
            <a:extLst>
              <a:ext uri="{FF2B5EF4-FFF2-40B4-BE49-F238E27FC236}">
                <a16:creationId xmlns:a16="http://schemas.microsoft.com/office/drawing/2014/main" id="{B339066F-D87F-F3A5-A322-7AF06AE26F6F}"/>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82000"/>
                  </a:schemeClr>
                </a:solidFill>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1165578392"/>
      </p:ext>
    </p:extLst>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TW"/>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3.xml"/><Relationship Id="rId5" Type="http://schemas.openxmlformats.org/officeDocument/2006/relationships/image" Target="../media/image6.png"/><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3.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13.xml"/><Relationship Id="rId5" Type="http://schemas.openxmlformats.org/officeDocument/2006/relationships/image" Target="../media/image13.png"/><Relationship Id="rId4" Type="http://schemas.openxmlformats.org/officeDocument/2006/relationships/image" Target="../media/image1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13.xml"/><Relationship Id="rId5" Type="http://schemas.openxmlformats.org/officeDocument/2006/relationships/image" Target="../media/image17.png"/><Relationship Id="rId4" Type="http://schemas.openxmlformats.org/officeDocument/2006/relationships/image" Target="../media/image16.png"/></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13.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13.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7.xml"/><Relationship Id="rId1" Type="http://schemas.openxmlformats.org/officeDocument/2006/relationships/slideLayout" Target="../slideLayouts/slideLayout13.xml"/><Relationship Id="rId4" Type="http://schemas.openxmlformats.org/officeDocument/2006/relationships/image" Target="../media/image32.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9.xml"/><Relationship Id="rId1" Type="http://schemas.openxmlformats.org/officeDocument/2006/relationships/slideLayout" Target="../slideLayouts/slideLayout13.xml"/><Relationship Id="rId4" Type="http://schemas.openxmlformats.org/officeDocument/2006/relationships/image" Target="../media/image34.png"/></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0.xml"/><Relationship Id="rId1" Type="http://schemas.openxmlformats.org/officeDocument/2006/relationships/slideLayout" Target="../slideLayouts/slideLayout13.xml"/><Relationship Id="rId5" Type="http://schemas.openxmlformats.org/officeDocument/2006/relationships/image" Target="../media/image37.png"/><Relationship Id="rId4" Type="http://schemas.openxmlformats.org/officeDocument/2006/relationships/image" Target="../media/image36.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4.xml"/><Relationship Id="rId1" Type="http://schemas.openxmlformats.org/officeDocument/2006/relationships/slideLayout" Target="../slideLayouts/slideLayout13.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3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7.xml"/><Relationship Id="rId1" Type="http://schemas.openxmlformats.org/officeDocument/2006/relationships/slideLayout" Target="../slideLayouts/slideLayout13.xml"/><Relationship Id="rId4" Type="http://schemas.openxmlformats.org/officeDocument/2006/relationships/image" Target="../media/image46.png"/></Relationships>
</file>

<file path=ppt/slides/_rels/slide3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dirty="0">
                <a:latin typeface="標楷體" panose="03000509000000000000" pitchFamily="65" charset="-120"/>
                <a:ea typeface="標楷體" panose="03000509000000000000" pitchFamily="65" charset="-120"/>
                <a:cs typeface="Times New Roman" panose="02020603050405020304" pitchFamily="18" charset="0"/>
              </a:rPr>
              <a:t>111年網路使用與行為調查</a:t>
            </a:r>
          </a:p>
        </p:txBody>
      </p:sp>
      <p:sp>
        <p:nvSpPr>
          <p:cNvPr id="3" name="Subtitle 2"/>
          <p:cNvSpPr>
            <a:spLocks noGrp="1"/>
          </p:cNvSpPr>
          <p:nvPr>
            <p:ph type="subTitle" idx="1"/>
          </p:nvPr>
        </p:nvSpPr>
        <p:spPr>
          <a:xfrm>
            <a:off x="273050" y="4483100"/>
            <a:ext cx="8642350" cy="2279650"/>
          </a:xfrm>
        </p:spPr>
        <p:txBody>
          <a:bodyPr>
            <a:normAutofit/>
          </a:bodyPr>
          <a:lstStyle/>
          <a:p>
            <a:r>
              <a:rPr sz="2400" dirty="0">
                <a:solidFill>
                  <a:schemeClr val="tx1"/>
                </a:solidFill>
                <a:latin typeface="標楷體" panose="03000509000000000000" pitchFamily="65" charset="-120"/>
                <a:ea typeface="標楷體" panose="03000509000000000000" pitchFamily="65" charset="-120"/>
              </a:rPr>
              <a:t>組別：G06</a:t>
            </a:r>
            <a:endParaRPr lang="en-US" sz="2400" dirty="0">
              <a:solidFill>
                <a:schemeClr val="tx1"/>
              </a:solidFill>
              <a:latin typeface="標楷體" panose="03000509000000000000" pitchFamily="65" charset="-120"/>
              <a:ea typeface="標楷體" panose="03000509000000000000" pitchFamily="65" charset="-120"/>
            </a:endParaRPr>
          </a:p>
          <a:p>
            <a:r>
              <a:rPr lang="zh-TW" altLang="en-US" sz="2400" dirty="0">
                <a:solidFill>
                  <a:schemeClr val="tx1"/>
                </a:solidFill>
                <a:latin typeface="標楷體" panose="03000509000000000000" pitchFamily="65" charset="-120"/>
                <a:ea typeface="標楷體" panose="03000509000000000000" pitchFamily="65" charset="-120"/>
              </a:rPr>
              <a:t>學生：</a:t>
            </a:r>
            <a:r>
              <a:rPr lang="en-US" altLang="zh-TW" sz="2400" dirty="0">
                <a:solidFill>
                  <a:schemeClr val="tx1"/>
                </a:solidFill>
                <a:latin typeface="標楷體" panose="03000509000000000000" pitchFamily="65" charset="-120"/>
                <a:ea typeface="標楷體" panose="03000509000000000000" pitchFamily="65" charset="-120"/>
              </a:rPr>
              <a:t>711378910 </a:t>
            </a:r>
            <a:r>
              <a:rPr lang="zh-TW" altLang="en-US" sz="2400" dirty="0">
                <a:solidFill>
                  <a:schemeClr val="tx1"/>
                </a:solidFill>
                <a:latin typeface="標楷體" panose="03000509000000000000" pitchFamily="65" charset="-120"/>
                <a:ea typeface="標楷體" panose="03000509000000000000" pitchFamily="65" charset="-120"/>
              </a:rPr>
              <a:t>林美伶、</a:t>
            </a:r>
            <a:r>
              <a:rPr lang="en-US" altLang="zh-TW" sz="2400" dirty="0">
                <a:solidFill>
                  <a:schemeClr val="tx1"/>
                </a:solidFill>
                <a:latin typeface="標楷體" panose="03000509000000000000" pitchFamily="65" charset="-120"/>
                <a:ea typeface="標楷體" panose="03000509000000000000" pitchFamily="65" charset="-120"/>
              </a:rPr>
              <a:t>711378912 </a:t>
            </a:r>
            <a:r>
              <a:rPr lang="zh-TW" altLang="en-US" sz="2400" dirty="0">
                <a:solidFill>
                  <a:schemeClr val="tx1"/>
                </a:solidFill>
                <a:latin typeface="標楷體" panose="03000509000000000000" pitchFamily="65" charset="-120"/>
                <a:ea typeface="標楷體" panose="03000509000000000000" pitchFamily="65" charset="-120"/>
              </a:rPr>
              <a:t>蔡宜諠</a:t>
            </a:r>
          </a:p>
          <a:p>
            <a:r>
              <a:rPr sz="2400" dirty="0" err="1">
                <a:solidFill>
                  <a:schemeClr val="tx1"/>
                </a:solidFill>
                <a:latin typeface="標楷體" panose="03000509000000000000" pitchFamily="65" charset="-120"/>
                <a:ea typeface="標楷體" panose="03000509000000000000" pitchFamily="65" charset="-120"/>
              </a:rPr>
              <a:t>教授：鍾麗英老師</a:t>
            </a:r>
            <a:endParaRPr lang="en-US" sz="2400" dirty="0">
              <a:solidFill>
                <a:schemeClr val="tx1"/>
              </a:solidFill>
              <a:latin typeface="標楷體" panose="03000509000000000000" pitchFamily="65" charset="-120"/>
              <a:ea typeface="標楷體" panose="03000509000000000000" pitchFamily="65" charset="-120"/>
            </a:endParaRPr>
          </a:p>
          <a:p>
            <a:endParaRPr sz="2400" dirty="0">
              <a:solidFill>
                <a:schemeClr val="tx1"/>
              </a:solidFill>
              <a:latin typeface="標楷體" panose="03000509000000000000" pitchFamily="65" charset="-120"/>
              <a:ea typeface="標楷體" panose="03000509000000000000" pitchFamily="65" charset="-120"/>
            </a:endParaRPr>
          </a:p>
          <a:p>
            <a:r>
              <a:rPr sz="2400" dirty="0">
                <a:solidFill>
                  <a:schemeClr val="tx1"/>
                </a:solidFill>
                <a:latin typeface="標楷體" panose="03000509000000000000" pitchFamily="65" charset="-120"/>
                <a:ea typeface="標楷體" panose="03000509000000000000" pitchFamily="65" charset="-120"/>
              </a:rPr>
              <a:t>中華民國113年12月</a:t>
            </a:r>
          </a:p>
        </p:txBody>
      </p:sp>
      <p:sp>
        <p:nvSpPr>
          <p:cNvPr id="4" name="投影片編號版面配置區 3">
            <a:extLst>
              <a:ext uri="{FF2B5EF4-FFF2-40B4-BE49-F238E27FC236}">
                <a16:creationId xmlns:a16="http://schemas.microsoft.com/office/drawing/2014/main" id="{F4CED592-A02D-D74B-E8EF-FCC7CF08575A}"/>
              </a:ext>
            </a:extLst>
          </p:cNvPr>
          <p:cNvSpPr>
            <a:spLocks noGrp="1"/>
          </p:cNvSpPr>
          <p:nvPr>
            <p:ph type="sldNum" sz="quarter" idx="12"/>
          </p:nvPr>
        </p:nvSpPr>
        <p:spPr/>
        <p:txBody>
          <a:bodyPr/>
          <a:lstStyle/>
          <a:p>
            <a:fld id="{C1FF6DA9-008F-8B48-92A6-B652298478BF}" type="slidenum">
              <a:rPr lang="en-US" smtClean="0"/>
              <a:t>1</a:t>
            </a:fld>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4CF06D9-9800-067B-1AD4-EFF5DA465593}"/>
            </a:ext>
          </a:extLst>
        </p:cNvPr>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E300EFCE-C1C7-2B0B-938D-17F14BFFA9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5" name="Title 1">
            <a:extLst>
              <a:ext uri="{FF2B5EF4-FFF2-40B4-BE49-F238E27FC236}">
                <a16:creationId xmlns:a16="http://schemas.microsoft.com/office/drawing/2014/main" id="{F1FDA683-61F3-D45F-52F8-A564C59D4F1C}"/>
              </a:ext>
            </a:extLst>
          </p:cNvPr>
          <p:cNvSpPr>
            <a:spLocks noGrp="1"/>
          </p:cNvSpPr>
          <p:nvPr>
            <p:ph type="title"/>
          </p:nvPr>
        </p:nvSpPr>
        <p:spPr>
          <a:xfrm>
            <a:off x="429369" y="238539"/>
            <a:ext cx="8263890" cy="1434415"/>
          </a:xfrm>
        </p:spPr>
        <p:txBody>
          <a:bodyPr anchor="b">
            <a:normAutofit/>
          </a:bodyPr>
          <a:lstStyle/>
          <a:p>
            <a:r>
              <a:rPr lang="zh-TW" altLang="en-US" sz="4700" dirty="0">
                <a:latin typeface="標楷體" panose="03000509000000000000" pitchFamily="65" charset="-120"/>
                <a:ea typeface="標楷體" panose="03000509000000000000" pitchFamily="65" charset="-120"/>
              </a:rPr>
              <a:t>基本資料</a:t>
            </a:r>
          </a:p>
        </p:txBody>
      </p:sp>
      <p:sp>
        <p:nvSpPr>
          <p:cNvPr id="14" name="sketchy line">
            <a:extLst>
              <a:ext uri="{FF2B5EF4-FFF2-40B4-BE49-F238E27FC236}">
                <a16:creationId xmlns:a16="http://schemas.microsoft.com/office/drawing/2014/main" id="{DD5509C8-955E-83C3-9ED1-A3F9517F76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9369" y="1681544"/>
            <a:ext cx="8229600" cy="18288"/>
          </a:xfrm>
          <a:custGeom>
            <a:avLst/>
            <a:gdLst>
              <a:gd name="connsiteX0" fmla="*/ 0 w 8229600"/>
              <a:gd name="connsiteY0" fmla="*/ 0 h 18288"/>
              <a:gd name="connsiteX1" fmla="*/ 521208 w 8229600"/>
              <a:gd name="connsiteY1" fmla="*/ 0 h 18288"/>
              <a:gd name="connsiteX2" fmla="*/ 1371600 w 8229600"/>
              <a:gd name="connsiteY2" fmla="*/ 0 h 18288"/>
              <a:gd name="connsiteX3" fmla="*/ 2221992 w 8229600"/>
              <a:gd name="connsiteY3" fmla="*/ 0 h 18288"/>
              <a:gd name="connsiteX4" fmla="*/ 3072384 w 8229600"/>
              <a:gd name="connsiteY4" fmla="*/ 0 h 18288"/>
              <a:gd name="connsiteX5" fmla="*/ 3511296 w 8229600"/>
              <a:gd name="connsiteY5" fmla="*/ 0 h 18288"/>
              <a:gd name="connsiteX6" fmla="*/ 4114800 w 8229600"/>
              <a:gd name="connsiteY6" fmla="*/ 0 h 18288"/>
              <a:gd name="connsiteX7" fmla="*/ 4553712 w 8229600"/>
              <a:gd name="connsiteY7" fmla="*/ 0 h 18288"/>
              <a:gd name="connsiteX8" fmla="*/ 5239512 w 8229600"/>
              <a:gd name="connsiteY8" fmla="*/ 0 h 18288"/>
              <a:gd name="connsiteX9" fmla="*/ 5843016 w 8229600"/>
              <a:gd name="connsiteY9" fmla="*/ 0 h 18288"/>
              <a:gd name="connsiteX10" fmla="*/ 6611112 w 8229600"/>
              <a:gd name="connsiteY10" fmla="*/ 0 h 18288"/>
              <a:gd name="connsiteX11" fmla="*/ 7461504 w 8229600"/>
              <a:gd name="connsiteY11" fmla="*/ 0 h 18288"/>
              <a:gd name="connsiteX12" fmla="*/ 8229600 w 8229600"/>
              <a:gd name="connsiteY12" fmla="*/ 0 h 18288"/>
              <a:gd name="connsiteX13" fmla="*/ 8229600 w 8229600"/>
              <a:gd name="connsiteY13" fmla="*/ 18288 h 18288"/>
              <a:gd name="connsiteX14" fmla="*/ 7461504 w 8229600"/>
              <a:gd name="connsiteY14" fmla="*/ 18288 h 18288"/>
              <a:gd name="connsiteX15" fmla="*/ 6940296 w 8229600"/>
              <a:gd name="connsiteY15" fmla="*/ 18288 h 18288"/>
              <a:gd name="connsiteX16" fmla="*/ 6419088 w 8229600"/>
              <a:gd name="connsiteY16" fmla="*/ 18288 h 18288"/>
              <a:gd name="connsiteX17" fmla="*/ 5650992 w 8229600"/>
              <a:gd name="connsiteY17" fmla="*/ 18288 h 18288"/>
              <a:gd name="connsiteX18" fmla="*/ 5129784 w 8229600"/>
              <a:gd name="connsiteY18" fmla="*/ 18288 h 18288"/>
              <a:gd name="connsiteX19" fmla="*/ 4690872 w 8229600"/>
              <a:gd name="connsiteY19" fmla="*/ 18288 h 18288"/>
              <a:gd name="connsiteX20" fmla="*/ 4087368 w 8229600"/>
              <a:gd name="connsiteY20" fmla="*/ 18288 h 18288"/>
              <a:gd name="connsiteX21" fmla="*/ 3401568 w 8229600"/>
              <a:gd name="connsiteY21" fmla="*/ 18288 h 18288"/>
              <a:gd name="connsiteX22" fmla="*/ 2798064 w 8229600"/>
              <a:gd name="connsiteY22" fmla="*/ 18288 h 18288"/>
              <a:gd name="connsiteX23" fmla="*/ 2276856 w 8229600"/>
              <a:gd name="connsiteY23" fmla="*/ 18288 h 18288"/>
              <a:gd name="connsiteX24" fmla="*/ 1426464 w 8229600"/>
              <a:gd name="connsiteY24" fmla="*/ 18288 h 18288"/>
              <a:gd name="connsiteX25" fmla="*/ 740664 w 8229600"/>
              <a:gd name="connsiteY25" fmla="*/ 18288 h 18288"/>
              <a:gd name="connsiteX26" fmla="*/ 0 w 8229600"/>
              <a:gd name="connsiteY26" fmla="*/ 18288 h 18288"/>
              <a:gd name="connsiteX27" fmla="*/ 0 w 8229600"/>
              <a:gd name="connsiteY2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229600" h="18288" fill="none" extrusionOk="0">
                <a:moveTo>
                  <a:pt x="0" y="0"/>
                </a:moveTo>
                <a:cubicBezTo>
                  <a:pt x="227594" y="-4267"/>
                  <a:pt x="329693" y="13251"/>
                  <a:pt x="521208" y="0"/>
                </a:cubicBezTo>
                <a:cubicBezTo>
                  <a:pt x="712723" y="-13251"/>
                  <a:pt x="1137373" y="-13618"/>
                  <a:pt x="1371600" y="0"/>
                </a:cubicBezTo>
                <a:cubicBezTo>
                  <a:pt x="1605827" y="13618"/>
                  <a:pt x="1975382" y="-27374"/>
                  <a:pt x="2221992" y="0"/>
                </a:cubicBezTo>
                <a:cubicBezTo>
                  <a:pt x="2468602" y="27374"/>
                  <a:pt x="2863316" y="-20517"/>
                  <a:pt x="3072384" y="0"/>
                </a:cubicBezTo>
                <a:cubicBezTo>
                  <a:pt x="3281452" y="20517"/>
                  <a:pt x="3331438" y="10793"/>
                  <a:pt x="3511296" y="0"/>
                </a:cubicBezTo>
                <a:cubicBezTo>
                  <a:pt x="3691154" y="-10793"/>
                  <a:pt x="3906405" y="-29737"/>
                  <a:pt x="4114800" y="0"/>
                </a:cubicBezTo>
                <a:cubicBezTo>
                  <a:pt x="4323195" y="29737"/>
                  <a:pt x="4428852" y="-2234"/>
                  <a:pt x="4553712" y="0"/>
                </a:cubicBezTo>
                <a:cubicBezTo>
                  <a:pt x="4678572" y="2234"/>
                  <a:pt x="5065629" y="29368"/>
                  <a:pt x="5239512" y="0"/>
                </a:cubicBezTo>
                <a:cubicBezTo>
                  <a:pt x="5413395" y="-29368"/>
                  <a:pt x="5703888" y="11839"/>
                  <a:pt x="5843016" y="0"/>
                </a:cubicBezTo>
                <a:cubicBezTo>
                  <a:pt x="5982144" y="-11839"/>
                  <a:pt x="6260765" y="24719"/>
                  <a:pt x="6611112" y="0"/>
                </a:cubicBezTo>
                <a:cubicBezTo>
                  <a:pt x="6961459" y="-24719"/>
                  <a:pt x="7228293" y="32959"/>
                  <a:pt x="7461504" y="0"/>
                </a:cubicBezTo>
                <a:cubicBezTo>
                  <a:pt x="7694715" y="-32959"/>
                  <a:pt x="7990029" y="-3422"/>
                  <a:pt x="8229600" y="0"/>
                </a:cubicBezTo>
                <a:cubicBezTo>
                  <a:pt x="8228940" y="5812"/>
                  <a:pt x="8229447" y="9773"/>
                  <a:pt x="8229600" y="18288"/>
                </a:cubicBezTo>
                <a:cubicBezTo>
                  <a:pt x="7940706" y="-9293"/>
                  <a:pt x="7792584" y="-16009"/>
                  <a:pt x="7461504" y="18288"/>
                </a:cubicBezTo>
                <a:cubicBezTo>
                  <a:pt x="7130424" y="52585"/>
                  <a:pt x="7080072" y="43845"/>
                  <a:pt x="6940296" y="18288"/>
                </a:cubicBezTo>
                <a:cubicBezTo>
                  <a:pt x="6800520" y="-7269"/>
                  <a:pt x="6672872" y="26671"/>
                  <a:pt x="6419088" y="18288"/>
                </a:cubicBezTo>
                <a:cubicBezTo>
                  <a:pt x="6165304" y="9905"/>
                  <a:pt x="5869721" y="4987"/>
                  <a:pt x="5650992" y="18288"/>
                </a:cubicBezTo>
                <a:cubicBezTo>
                  <a:pt x="5432263" y="31589"/>
                  <a:pt x="5308310" y="3023"/>
                  <a:pt x="5129784" y="18288"/>
                </a:cubicBezTo>
                <a:cubicBezTo>
                  <a:pt x="4951258" y="33553"/>
                  <a:pt x="4799696" y="15357"/>
                  <a:pt x="4690872" y="18288"/>
                </a:cubicBezTo>
                <a:cubicBezTo>
                  <a:pt x="4582048" y="21219"/>
                  <a:pt x="4311124" y="-7836"/>
                  <a:pt x="4087368" y="18288"/>
                </a:cubicBezTo>
                <a:cubicBezTo>
                  <a:pt x="3863612" y="44412"/>
                  <a:pt x="3730288" y="13374"/>
                  <a:pt x="3401568" y="18288"/>
                </a:cubicBezTo>
                <a:cubicBezTo>
                  <a:pt x="3072848" y="23202"/>
                  <a:pt x="3020684" y="32425"/>
                  <a:pt x="2798064" y="18288"/>
                </a:cubicBezTo>
                <a:cubicBezTo>
                  <a:pt x="2575444" y="4151"/>
                  <a:pt x="2440915" y="-7352"/>
                  <a:pt x="2276856" y="18288"/>
                </a:cubicBezTo>
                <a:cubicBezTo>
                  <a:pt x="2112797" y="43928"/>
                  <a:pt x="1726502" y="-9560"/>
                  <a:pt x="1426464" y="18288"/>
                </a:cubicBezTo>
                <a:cubicBezTo>
                  <a:pt x="1126426" y="46136"/>
                  <a:pt x="992925" y="21016"/>
                  <a:pt x="740664" y="18288"/>
                </a:cubicBezTo>
                <a:cubicBezTo>
                  <a:pt x="488403" y="15560"/>
                  <a:pt x="195650" y="-16061"/>
                  <a:pt x="0" y="18288"/>
                </a:cubicBezTo>
                <a:cubicBezTo>
                  <a:pt x="348" y="9455"/>
                  <a:pt x="654" y="3983"/>
                  <a:pt x="0" y="0"/>
                </a:cubicBezTo>
                <a:close/>
              </a:path>
              <a:path w="8229600" h="18288" stroke="0" extrusionOk="0">
                <a:moveTo>
                  <a:pt x="0" y="0"/>
                </a:moveTo>
                <a:cubicBezTo>
                  <a:pt x="259263" y="-9445"/>
                  <a:pt x="404731" y="4427"/>
                  <a:pt x="521208" y="0"/>
                </a:cubicBezTo>
                <a:cubicBezTo>
                  <a:pt x="637685" y="-4427"/>
                  <a:pt x="839187" y="564"/>
                  <a:pt x="960120" y="0"/>
                </a:cubicBezTo>
                <a:cubicBezTo>
                  <a:pt x="1081053" y="-564"/>
                  <a:pt x="1313469" y="-16481"/>
                  <a:pt x="1481328" y="0"/>
                </a:cubicBezTo>
                <a:cubicBezTo>
                  <a:pt x="1649187" y="16481"/>
                  <a:pt x="1885247" y="26161"/>
                  <a:pt x="2167128" y="0"/>
                </a:cubicBezTo>
                <a:cubicBezTo>
                  <a:pt x="2449009" y="-26161"/>
                  <a:pt x="2761875" y="-22202"/>
                  <a:pt x="2935224" y="0"/>
                </a:cubicBezTo>
                <a:cubicBezTo>
                  <a:pt x="3108573" y="22202"/>
                  <a:pt x="3540687" y="-2863"/>
                  <a:pt x="3785616" y="0"/>
                </a:cubicBezTo>
                <a:cubicBezTo>
                  <a:pt x="4030545" y="2863"/>
                  <a:pt x="4280774" y="-12442"/>
                  <a:pt x="4636008" y="0"/>
                </a:cubicBezTo>
                <a:cubicBezTo>
                  <a:pt x="4991242" y="12442"/>
                  <a:pt x="5025483" y="16914"/>
                  <a:pt x="5239512" y="0"/>
                </a:cubicBezTo>
                <a:cubicBezTo>
                  <a:pt x="5453541" y="-16914"/>
                  <a:pt x="5754008" y="16592"/>
                  <a:pt x="6007608" y="0"/>
                </a:cubicBezTo>
                <a:cubicBezTo>
                  <a:pt x="6261208" y="-16592"/>
                  <a:pt x="6407957" y="-11909"/>
                  <a:pt x="6693408" y="0"/>
                </a:cubicBezTo>
                <a:cubicBezTo>
                  <a:pt x="6978859" y="11909"/>
                  <a:pt x="7015437" y="-20890"/>
                  <a:pt x="7296912" y="0"/>
                </a:cubicBezTo>
                <a:cubicBezTo>
                  <a:pt x="7578387" y="20890"/>
                  <a:pt x="7859622" y="46406"/>
                  <a:pt x="8229600" y="0"/>
                </a:cubicBezTo>
                <a:cubicBezTo>
                  <a:pt x="8230508" y="6337"/>
                  <a:pt x="8228722" y="11778"/>
                  <a:pt x="8229600" y="18288"/>
                </a:cubicBezTo>
                <a:cubicBezTo>
                  <a:pt x="8075287" y="35054"/>
                  <a:pt x="7821366" y="21850"/>
                  <a:pt x="7626096" y="18288"/>
                </a:cubicBezTo>
                <a:cubicBezTo>
                  <a:pt x="7430826" y="14726"/>
                  <a:pt x="7320004" y="-9669"/>
                  <a:pt x="7022592" y="18288"/>
                </a:cubicBezTo>
                <a:cubicBezTo>
                  <a:pt x="6725180" y="46245"/>
                  <a:pt x="6348804" y="-14025"/>
                  <a:pt x="6172200" y="18288"/>
                </a:cubicBezTo>
                <a:cubicBezTo>
                  <a:pt x="5995596" y="50601"/>
                  <a:pt x="5788102" y="22890"/>
                  <a:pt x="5650992" y="18288"/>
                </a:cubicBezTo>
                <a:cubicBezTo>
                  <a:pt x="5513882" y="13686"/>
                  <a:pt x="5198399" y="29121"/>
                  <a:pt x="4882896" y="18288"/>
                </a:cubicBezTo>
                <a:cubicBezTo>
                  <a:pt x="4567393" y="7455"/>
                  <a:pt x="4557008" y="26965"/>
                  <a:pt x="4443984" y="18288"/>
                </a:cubicBezTo>
                <a:cubicBezTo>
                  <a:pt x="4330960" y="9611"/>
                  <a:pt x="4061674" y="28891"/>
                  <a:pt x="3758184" y="18288"/>
                </a:cubicBezTo>
                <a:cubicBezTo>
                  <a:pt x="3454694" y="7685"/>
                  <a:pt x="3380392" y="19119"/>
                  <a:pt x="3236976" y="18288"/>
                </a:cubicBezTo>
                <a:cubicBezTo>
                  <a:pt x="3093560" y="17457"/>
                  <a:pt x="2632116" y="37607"/>
                  <a:pt x="2386584" y="18288"/>
                </a:cubicBezTo>
                <a:cubicBezTo>
                  <a:pt x="2141052" y="-1031"/>
                  <a:pt x="2110884" y="28777"/>
                  <a:pt x="1947672" y="18288"/>
                </a:cubicBezTo>
                <a:cubicBezTo>
                  <a:pt x="1784460" y="7799"/>
                  <a:pt x="1535467" y="461"/>
                  <a:pt x="1261872" y="18288"/>
                </a:cubicBezTo>
                <a:cubicBezTo>
                  <a:pt x="988277" y="36115"/>
                  <a:pt x="1021096" y="10375"/>
                  <a:pt x="822960" y="18288"/>
                </a:cubicBezTo>
                <a:cubicBezTo>
                  <a:pt x="624824" y="26201"/>
                  <a:pt x="298309" y="1283"/>
                  <a:pt x="0" y="18288"/>
                </a:cubicBezTo>
                <a:cubicBezTo>
                  <a:pt x="-633" y="12278"/>
                  <a:pt x="-757" y="5867"/>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3" name="AutoShape 2" descr="A conceptual illustration depicting the impact of internet usage on daily life and mental health. The image shows a person surrounded by glowing icons for communication, shopping, entertainment, and education, all linked by digital lines. In contrast, another side shows a darker atmosphere with chains symbolizing overdependence and anxiety. The style is modern and vibrant with a clear emphasis on technology.">
            <a:extLst>
              <a:ext uri="{FF2B5EF4-FFF2-40B4-BE49-F238E27FC236}">
                <a16:creationId xmlns:a16="http://schemas.microsoft.com/office/drawing/2014/main" id="{3AB35965-0890-B11F-040C-7B12257E4BBE}"/>
              </a:ext>
            </a:extLst>
          </p:cNvPr>
          <p:cNvSpPr>
            <a:spLocks noChangeAspect="1" noChangeArrowheads="1"/>
          </p:cNvSpPr>
          <p:nvPr/>
        </p:nvSpPr>
        <p:spPr bwMode="auto">
          <a:xfrm>
            <a:off x="4419600" y="3276600"/>
            <a:ext cx="1600200" cy="16002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ptos" panose="02110004020202020204"/>
              <a:ea typeface="新細明體" panose="02020500000000000000" pitchFamily="18" charset="-120"/>
              <a:cs typeface="+mn-cs"/>
            </a:endParaRPr>
          </a:p>
        </p:txBody>
      </p:sp>
      <p:sp>
        <p:nvSpPr>
          <p:cNvPr id="7" name="Content Placeholder 2">
            <a:extLst>
              <a:ext uri="{FF2B5EF4-FFF2-40B4-BE49-F238E27FC236}">
                <a16:creationId xmlns:a16="http://schemas.microsoft.com/office/drawing/2014/main" id="{6D3BBB6E-3B95-9B96-DE11-9C40651BBF11}"/>
              </a:ext>
            </a:extLst>
          </p:cNvPr>
          <p:cNvSpPr txBox="1">
            <a:spLocks/>
          </p:cNvSpPr>
          <p:nvPr/>
        </p:nvSpPr>
        <p:spPr>
          <a:xfrm>
            <a:off x="537373" y="1805641"/>
            <a:ext cx="8047882" cy="5060949"/>
          </a:xfrm>
          <a:prstGeom prst="rect">
            <a:avLst/>
          </a:prstGeom>
        </p:spPr>
        <p:txBody>
          <a:bodyPr vert="horz" lIns="91440" tIns="45720" rIns="91440" bIns="45720" rtlCol="0" anchor="t">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buFont typeface="Wingdings" panose="05000000000000000000" pitchFamily="2" charset="2"/>
              <a:buChar char="ü"/>
            </a:pPr>
            <a:r>
              <a:rPr lang="zh-TW" altLang="en-US" sz="2400" dirty="0">
                <a:latin typeface="標楷體" panose="03000509000000000000" pitchFamily="65" charset="-120"/>
                <a:ea typeface="標楷體" panose="03000509000000000000" pitchFamily="65" charset="-120"/>
              </a:rPr>
              <a:t> 性別：男女各半</a:t>
            </a:r>
            <a:endParaRPr lang="en-US" altLang="zh-TW" sz="2400" dirty="0">
              <a:latin typeface="標楷體" panose="03000509000000000000" pitchFamily="65" charset="-120"/>
              <a:ea typeface="標楷體" panose="03000509000000000000" pitchFamily="65" charset="-120"/>
            </a:endParaRPr>
          </a:p>
          <a:p>
            <a:pPr>
              <a:buFont typeface="Wingdings" panose="05000000000000000000" pitchFamily="2" charset="2"/>
              <a:buChar char="ü"/>
            </a:pPr>
            <a:r>
              <a:rPr lang="zh-TW" altLang="en-US" sz="2400" dirty="0">
                <a:latin typeface="標楷體" panose="03000509000000000000" pitchFamily="65" charset="-120"/>
                <a:ea typeface="標楷體" panose="03000509000000000000" pitchFamily="65" charset="-120"/>
              </a:rPr>
              <a:t> 年齡：</a:t>
            </a:r>
            <a:endParaRPr lang="en-US" altLang="zh-TW" sz="2400" dirty="0">
              <a:latin typeface="標楷體" panose="03000509000000000000" pitchFamily="65" charset="-120"/>
              <a:ea typeface="標楷體" panose="03000509000000000000" pitchFamily="65" charset="-120"/>
            </a:endParaRPr>
          </a:p>
          <a:p>
            <a:pPr marL="1143000" lvl="2" indent="-457200">
              <a:buFont typeface="+mj-lt"/>
              <a:buAutoNum type="arabicPeriod"/>
            </a:pPr>
            <a:r>
              <a:rPr lang="en-US" altLang="zh-TW" sz="2000" dirty="0">
                <a:latin typeface="標楷體" panose="03000509000000000000" pitchFamily="65" charset="-120"/>
                <a:ea typeface="標楷體" panose="03000509000000000000" pitchFamily="65" charset="-120"/>
              </a:rPr>
              <a:t>40-49</a:t>
            </a:r>
            <a:r>
              <a:rPr lang="zh-TW" altLang="zh-TW" sz="2000" dirty="0">
                <a:latin typeface="標楷體" panose="03000509000000000000" pitchFamily="65" charset="-120"/>
                <a:ea typeface="標楷體" panose="03000509000000000000" pitchFamily="65" charset="-120"/>
              </a:rPr>
              <a:t>歲受訪者資料占比最高</a:t>
            </a:r>
            <a:endParaRPr lang="en-US" altLang="zh-TW" sz="2000" dirty="0">
              <a:latin typeface="標楷體" panose="03000509000000000000" pitchFamily="65" charset="-120"/>
              <a:ea typeface="標楷體" panose="03000509000000000000" pitchFamily="65" charset="-120"/>
            </a:endParaRPr>
          </a:p>
          <a:p>
            <a:pPr marL="1143000" lvl="2" indent="-457200">
              <a:buFont typeface="+mj-lt"/>
              <a:buAutoNum type="arabicPeriod"/>
            </a:pPr>
            <a:r>
              <a:rPr lang="en-US" altLang="zh-TW" sz="2000" dirty="0">
                <a:latin typeface="標楷體" panose="03000509000000000000" pitchFamily="65" charset="-120"/>
                <a:ea typeface="標楷體" panose="03000509000000000000" pitchFamily="65" charset="-120"/>
              </a:rPr>
              <a:t>65</a:t>
            </a:r>
            <a:r>
              <a:rPr lang="zh-TW" altLang="en-US" sz="2000" dirty="0">
                <a:latin typeface="標楷體" panose="03000509000000000000" pitchFamily="65" charset="-120"/>
                <a:ea typeface="標楷體" panose="03000509000000000000" pitchFamily="65" charset="-120"/>
              </a:rPr>
              <a:t>歲以上受訪者資料占比較低</a:t>
            </a:r>
            <a:endParaRPr lang="en-US" altLang="zh-TW" sz="2000" dirty="0">
              <a:latin typeface="標楷體" panose="03000509000000000000" pitchFamily="65" charset="-120"/>
              <a:ea typeface="標楷體" panose="03000509000000000000" pitchFamily="65" charset="-120"/>
            </a:endParaRPr>
          </a:p>
          <a:p>
            <a:pPr>
              <a:buFont typeface="Wingdings" panose="05000000000000000000" pitchFamily="2" charset="2"/>
              <a:buChar char="ü"/>
            </a:pPr>
            <a:r>
              <a:rPr lang="zh-TW" altLang="en-US" sz="2400" dirty="0">
                <a:latin typeface="標楷體" panose="03000509000000000000" pitchFamily="65" charset="-120"/>
                <a:ea typeface="標楷體" panose="03000509000000000000" pitchFamily="65" charset="-120"/>
              </a:rPr>
              <a:t> 居住地區（縣市別）：</a:t>
            </a:r>
            <a:endParaRPr lang="en-US" altLang="zh-TW" dirty="0">
              <a:latin typeface="標楷體" panose="03000509000000000000" pitchFamily="65" charset="-120"/>
              <a:ea typeface="標楷體" panose="03000509000000000000" pitchFamily="65" charset="-120"/>
            </a:endParaRPr>
          </a:p>
          <a:p>
            <a:pPr marL="1143000" lvl="2" indent="-457200">
              <a:buFont typeface="+mj-lt"/>
              <a:buAutoNum type="arabicPeriod"/>
            </a:pPr>
            <a:r>
              <a:rPr lang="zh-TW" altLang="en-US" sz="2000" dirty="0">
                <a:latin typeface="標楷體" panose="03000509000000000000" pitchFamily="65" charset="-120"/>
                <a:ea typeface="標楷體" panose="03000509000000000000" pitchFamily="65" charset="-120"/>
              </a:rPr>
              <a:t>新北市占</a:t>
            </a:r>
            <a:r>
              <a:rPr lang="en-US" altLang="zh-TW" sz="2000" dirty="0">
                <a:latin typeface="標楷體" panose="03000509000000000000" pitchFamily="65" charset="-120"/>
                <a:ea typeface="標楷體" panose="03000509000000000000" pitchFamily="65" charset="-120"/>
              </a:rPr>
              <a:t>17.7%</a:t>
            </a:r>
            <a:r>
              <a:rPr lang="zh-TW" altLang="en-US" sz="2000" dirty="0">
                <a:latin typeface="標楷體" panose="03000509000000000000" pitchFamily="65" charset="-120"/>
                <a:ea typeface="標楷體" panose="03000509000000000000" pitchFamily="65" charset="-120"/>
              </a:rPr>
              <a:t>為最高</a:t>
            </a:r>
            <a:endParaRPr lang="en-US" altLang="zh-TW" sz="2000" dirty="0">
              <a:latin typeface="標楷體" panose="03000509000000000000" pitchFamily="65" charset="-120"/>
              <a:ea typeface="標楷體" panose="03000509000000000000" pitchFamily="65" charset="-120"/>
            </a:endParaRPr>
          </a:p>
          <a:p>
            <a:pPr marL="1143000" lvl="2" indent="-457200">
              <a:buFont typeface="+mj-lt"/>
              <a:buAutoNum type="arabicPeriod"/>
            </a:pPr>
            <a:r>
              <a:rPr lang="zh-TW" altLang="zh-TW" sz="2000" dirty="0">
                <a:effectLst/>
                <a:latin typeface="Times New Roman" panose="02020603050405020304" pitchFamily="18" charset="0"/>
                <a:ea typeface="標楷體" panose="03000509000000000000" pitchFamily="65" charset="-120"/>
                <a:cs typeface="Times New Roman" panose="02020603050405020304" pitchFamily="18" charset="0"/>
              </a:rPr>
              <a:t>離島的澎湖縣、金門縣和連江縣樣本則皆低於</a:t>
            </a:r>
            <a:r>
              <a:rPr lang="en-US" altLang="zh-TW" sz="2000" dirty="0">
                <a:effectLst/>
                <a:latin typeface="Times New Roman" panose="02020603050405020304" pitchFamily="18" charset="0"/>
                <a:ea typeface="標楷體" panose="03000509000000000000" pitchFamily="65" charset="-120"/>
              </a:rPr>
              <a:t>1%</a:t>
            </a:r>
          </a:p>
          <a:p>
            <a:pPr>
              <a:buFont typeface="Wingdings" panose="05000000000000000000" pitchFamily="2" charset="2"/>
              <a:buChar char="ü"/>
            </a:pPr>
            <a:r>
              <a:rPr kumimoji="0" lang="zh-TW" altLang="en-US" sz="2400" b="0" i="0" u="none" strike="noStrike" kern="120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rPr>
              <a:t> 職業：</a:t>
            </a:r>
            <a:endParaRPr lang="en-US" altLang="zh-TW" dirty="0">
              <a:latin typeface="標楷體" panose="03000509000000000000" pitchFamily="65" charset="-120"/>
              <a:ea typeface="標楷體" panose="03000509000000000000" pitchFamily="65" charset="-120"/>
            </a:endParaRPr>
          </a:p>
          <a:p>
            <a:pPr marL="1143000" lvl="2" indent="-457200">
              <a:buFont typeface="+mj-lt"/>
              <a:buAutoNum type="arabicPeriod"/>
            </a:pPr>
            <a:r>
              <a:rPr lang="zh-TW" altLang="en-US" sz="2000" dirty="0">
                <a:latin typeface="標楷體" panose="03000509000000000000" pitchFamily="65" charset="-120"/>
                <a:ea typeface="標楷體" panose="03000509000000000000" pitchFamily="65" charset="-120"/>
              </a:rPr>
              <a:t>受訪者以服務及銷售工作者占比最高</a:t>
            </a:r>
            <a:endParaRPr lang="en-US" altLang="zh-TW" sz="2000" dirty="0">
              <a:latin typeface="標楷體" panose="03000509000000000000" pitchFamily="65" charset="-120"/>
              <a:ea typeface="標楷體" panose="03000509000000000000" pitchFamily="65" charset="-120"/>
            </a:endParaRPr>
          </a:p>
          <a:p>
            <a:pPr marL="1143000" lvl="2" indent="-457200">
              <a:buFont typeface="+mj-lt"/>
              <a:buAutoNum type="arabicPeriod"/>
            </a:pPr>
            <a:r>
              <a:rPr lang="zh-TW" altLang="en-US" sz="2000" dirty="0">
                <a:effectLst/>
                <a:latin typeface="Times New Roman" panose="02020603050405020304" pitchFamily="18" charset="0"/>
                <a:ea typeface="標楷體" panose="03000509000000000000" pitchFamily="65" charset="-120"/>
              </a:rPr>
              <a:t>軍人占比較低</a:t>
            </a:r>
            <a:endParaRPr lang="en-US" altLang="zh-TW" sz="2400" dirty="0">
              <a:solidFill>
                <a:prstClr val="black"/>
              </a:solidFill>
              <a:latin typeface="標楷體" panose="03000509000000000000" pitchFamily="65" charset="-120"/>
              <a:ea typeface="標楷體" panose="03000509000000000000" pitchFamily="65" charset="-120"/>
            </a:endParaRPr>
          </a:p>
          <a:p>
            <a:pPr>
              <a:buFont typeface="Wingdings" panose="05000000000000000000" pitchFamily="2" charset="2"/>
              <a:buChar char="ü"/>
            </a:pPr>
            <a:r>
              <a:rPr kumimoji="0" lang="zh-TW" altLang="en-US" sz="2400" b="0" i="0" u="none" strike="noStrike" kern="120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rPr>
              <a:t> 教育程度：</a:t>
            </a:r>
            <a:endParaRPr lang="en-US" altLang="zh-TW" dirty="0">
              <a:latin typeface="標楷體" panose="03000509000000000000" pitchFamily="65" charset="-120"/>
              <a:ea typeface="標楷體" panose="03000509000000000000" pitchFamily="65" charset="-120"/>
            </a:endParaRPr>
          </a:p>
          <a:p>
            <a:pPr marL="1143000" lvl="2" indent="-457200">
              <a:buFont typeface="+mj-lt"/>
              <a:buAutoNum type="arabicPeriod"/>
            </a:pPr>
            <a:r>
              <a:rPr lang="en-US" altLang="zh-TW" sz="2000" dirty="0">
                <a:latin typeface="標楷體" panose="03000509000000000000" pitchFamily="65" charset="-120"/>
                <a:ea typeface="標楷體" panose="03000509000000000000" pitchFamily="65" charset="-120"/>
              </a:rPr>
              <a:t>36.5%</a:t>
            </a:r>
            <a:r>
              <a:rPr lang="zh-TW" altLang="en-US" sz="2000" dirty="0">
                <a:latin typeface="標楷體" panose="03000509000000000000" pitchFamily="65" charset="-120"/>
                <a:ea typeface="標楷體" panose="03000509000000000000" pitchFamily="65" charset="-120"/>
              </a:rPr>
              <a:t>的受訪者為大學學歷（含就讀中）</a:t>
            </a:r>
            <a:endParaRPr lang="en-US" altLang="zh-TW" sz="2000" dirty="0">
              <a:latin typeface="標楷體" panose="03000509000000000000" pitchFamily="65" charset="-120"/>
              <a:ea typeface="標楷體" panose="03000509000000000000" pitchFamily="65" charset="-120"/>
            </a:endParaRPr>
          </a:p>
          <a:p>
            <a:pPr marL="1143000" lvl="2" indent="-457200">
              <a:buFont typeface="+mj-lt"/>
              <a:buAutoNum type="arabicPeriod"/>
            </a:pPr>
            <a:r>
              <a:rPr lang="zh-TW" altLang="en-US" sz="2000" dirty="0">
                <a:effectLst/>
                <a:latin typeface="Times New Roman" panose="02020603050405020304" pitchFamily="18" charset="0"/>
                <a:ea typeface="標楷體" panose="03000509000000000000" pitchFamily="65" charset="-120"/>
              </a:rPr>
              <a:t>國小以下的占比較低</a:t>
            </a:r>
            <a:endParaRPr lang="en-US" altLang="zh-TW" sz="2000" dirty="0">
              <a:effectLst/>
              <a:latin typeface="Times New Roman" panose="02020603050405020304" pitchFamily="18" charset="0"/>
              <a:ea typeface="標楷體" panose="03000509000000000000" pitchFamily="65" charset="-120"/>
            </a:endParaRPr>
          </a:p>
          <a:p>
            <a:pPr marL="0" marR="0" lvl="0" indent="0" algn="l" defTabSz="914400" rtl="0" eaLnBrk="1" fontAlgn="auto" latinLnBrk="0" hangingPunct="1">
              <a:lnSpc>
                <a:spcPct val="100000"/>
              </a:lnSpc>
              <a:spcBef>
                <a:spcPts val="0"/>
              </a:spcBef>
              <a:spcAft>
                <a:spcPts val="0"/>
              </a:spcAft>
              <a:buClrTx/>
              <a:buSzTx/>
              <a:buNone/>
              <a:tabLst/>
              <a:defRPr/>
            </a:pPr>
            <a:endParaRPr kumimoji="0" lang="en-US" altLang="zh-TW" sz="1800" b="0" i="0" u="none" strike="noStrike" kern="120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endParaRPr>
          </a:p>
          <a:p>
            <a:pPr marL="685800" lvl="2" indent="0">
              <a:buNone/>
            </a:pPr>
            <a:endParaRPr lang="en-US" altLang="zh-TW" sz="2400" dirty="0">
              <a:effectLst/>
              <a:latin typeface="標楷體" panose="03000509000000000000" pitchFamily="65" charset="-120"/>
              <a:ea typeface="標楷體" panose="03000509000000000000" pitchFamily="65" charset="-120"/>
            </a:endParaRPr>
          </a:p>
        </p:txBody>
      </p:sp>
      <p:sp>
        <p:nvSpPr>
          <p:cNvPr id="2" name="投影片編號版面配置區 1">
            <a:extLst>
              <a:ext uri="{FF2B5EF4-FFF2-40B4-BE49-F238E27FC236}">
                <a16:creationId xmlns:a16="http://schemas.microsoft.com/office/drawing/2014/main" id="{CA52553B-AEB4-4C14-EEBD-88A6795A9A3C}"/>
              </a:ext>
            </a:extLst>
          </p:cNvPr>
          <p:cNvSpPr>
            <a:spLocks noGrp="1"/>
          </p:cNvSpPr>
          <p:nvPr>
            <p:ph type="sldNum" sz="quarter" idx="12"/>
          </p:nvPr>
        </p:nvSpPr>
        <p:spPr/>
        <p:txBody>
          <a:bodyPr/>
          <a:lstStyle/>
          <a:p>
            <a:fld id="{C1FF6DA9-008F-8B48-92A6-B652298478BF}" type="slidenum">
              <a:rPr lang="en-US" smtClean="0"/>
              <a:t>10</a:t>
            </a:fld>
            <a:endParaRPr lang="en-US"/>
          </a:p>
        </p:txBody>
      </p:sp>
    </p:spTree>
    <p:extLst>
      <p:ext uri="{BB962C8B-B14F-4D97-AF65-F5344CB8AC3E}">
        <p14:creationId xmlns:p14="http://schemas.microsoft.com/office/powerpoint/2010/main" val="41512864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B2D3EF73-CE9A-AB3A-A161-63CF7F2BBB8E}"/>
            </a:ext>
          </a:extLst>
        </p:cNvPr>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5DC54CB2-55C1-6E9C-E2C5-229129C11F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5" name="Title 1">
            <a:extLst>
              <a:ext uri="{FF2B5EF4-FFF2-40B4-BE49-F238E27FC236}">
                <a16:creationId xmlns:a16="http://schemas.microsoft.com/office/drawing/2014/main" id="{ED563B29-EC25-4835-E8B1-3DDBC4EC072A}"/>
              </a:ext>
            </a:extLst>
          </p:cNvPr>
          <p:cNvSpPr>
            <a:spLocks noGrp="1"/>
          </p:cNvSpPr>
          <p:nvPr>
            <p:ph type="title"/>
          </p:nvPr>
        </p:nvSpPr>
        <p:spPr>
          <a:xfrm>
            <a:off x="429369" y="238539"/>
            <a:ext cx="8263890" cy="1434415"/>
          </a:xfrm>
        </p:spPr>
        <p:txBody>
          <a:bodyPr anchor="b">
            <a:normAutofit/>
          </a:bodyPr>
          <a:lstStyle/>
          <a:p>
            <a:r>
              <a:rPr lang="zh-TW" altLang="en-US" sz="4700" dirty="0">
                <a:latin typeface="標楷體" panose="03000509000000000000" pitchFamily="65" charset="-120"/>
                <a:ea typeface="標楷體" panose="03000509000000000000" pitchFamily="65" charset="-120"/>
              </a:rPr>
              <a:t>網路使用情形</a:t>
            </a:r>
          </a:p>
        </p:txBody>
      </p:sp>
      <p:sp>
        <p:nvSpPr>
          <p:cNvPr id="14" name="sketchy line">
            <a:extLst>
              <a:ext uri="{FF2B5EF4-FFF2-40B4-BE49-F238E27FC236}">
                <a16:creationId xmlns:a16="http://schemas.microsoft.com/office/drawing/2014/main" id="{892D233A-540D-22A0-B4E7-AD87879B78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9369" y="1681544"/>
            <a:ext cx="8229600" cy="18288"/>
          </a:xfrm>
          <a:custGeom>
            <a:avLst/>
            <a:gdLst>
              <a:gd name="connsiteX0" fmla="*/ 0 w 8229600"/>
              <a:gd name="connsiteY0" fmla="*/ 0 h 18288"/>
              <a:gd name="connsiteX1" fmla="*/ 521208 w 8229600"/>
              <a:gd name="connsiteY1" fmla="*/ 0 h 18288"/>
              <a:gd name="connsiteX2" fmla="*/ 1371600 w 8229600"/>
              <a:gd name="connsiteY2" fmla="*/ 0 h 18288"/>
              <a:gd name="connsiteX3" fmla="*/ 2221992 w 8229600"/>
              <a:gd name="connsiteY3" fmla="*/ 0 h 18288"/>
              <a:gd name="connsiteX4" fmla="*/ 3072384 w 8229600"/>
              <a:gd name="connsiteY4" fmla="*/ 0 h 18288"/>
              <a:gd name="connsiteX5" fmla="*/ 3511296 w 8229600"/>
              <a:gd name="connsiteY5" fmla="*/ 0 h 18288"/>
              <a:gd name="connsiteX6" fmla="*/ 4114800 w 8229600"/>
              <a:gd name="connsiteY6" fmla="*/ 0 h 18288"/>
              <a:gd name="connsiteX7" fmla="*/ 4553712 w 8229600"/>
              <a:gd name="connsiteY7" fmla="*/ 0 h 18288"/>
              <a:gd name="connsiteX8" fmla="*/ 5239512 w 8229600"/>
              <a:gd name="connsiteY8" fmla="*/ 0 h 18288"/>
              <a:gd name="connsiteX9" fmla="*/ 5843016 w 8229600"/>
              <a:gd name="connsiteY9" fmla="*/ 0 h 18288"/>
              <a:gd name="connsiteX10" fmla="*/ 6611112 w 8229600"/>
              <a:gd name="connsiteY10" fmla="*/ 0 h 18288"/>
              <a:gd name="connsiteX11" fmla="*/ 7461504 w 8229600"/>
              <a:gd name="connsiteY11" fmla="*/ 0 h 18288"/>
              <a:gd name="connsiteX12" fmla="*/ 8229600 w 8229600"/>
              <a:gd name="connsiteY12" fmla="*/ 0 h 18288"/>
              <a:gd name="connsiteX13" fmla="*/ 8229600 w 8229600"/>
              <a:gd name="connsiteY13" fmla="*/ 18288 h 18288"/>
              <a:gd name="connsiteX14" fmla="*/ 7461504 w 8229600"/>
              <a:gd name="connsiteY14" fmla="*/ 18288 h 18288"/>
              <a:gd name="connsiteX15" fmla="*/ 6940296 w 8229600"/>
              <a:gd name="connsiteY15" fmla="*/ 18288 h 18288"/>
              <a:gd name="connsiteX16" fmla="*/ 6419088 w 8229600"/>
              <a:gd name="connsiteY16" fmla="*/ 18288 h 18288"/>
              <a:gd name="connsiteX17" fmla="*/ 5650992 w 8229600"/>
              <a:gd name="connsiteY17" fmla="*/ 18288 h 18288"/>
              <a:gd name="connsiteX18" fmla="*/ 5129784 w 8229600"/>
              <a:gd name="connsiteY18" fmla="*/ 18288 h 18288"/>
              <a:gd name="connsiteX19" fmla="*/ 4690872 w 8229600"/>
              <a:gd name="connsiteY19" fmla="*/ 18288 h 18288"/>
              <a:gd name="connsiteX20" fmla="*/ 4087368 w 8229600"/>
              <a:gd name="connsiteY20" fmla="*/ 18288 h 18288"/>
              <a:gd name="connsiteX21" fmla="*/ 3401568 w 8229600"/>
              <a:gd name="connsiteY21" fmla="*/ 18288 h 18288"/>
              <a:gd name="connsiteX22" fmla="*/ 2798064 w 8229600"/>
              <a:gd name="connsiteY22" fmla="*/ 18288 h 18288"/>
              <a:gd name="connsiteX23" fmla="*/ 2276856 w 8229600"/>
              <a:gd name="connsiteY23" fmla="*/ 18288 h 18288"/>
              <a:gd name="connsiteX24" fmla="*/ 1426464 w 8229600"/>
              <a:gd name="connsiteY24" fmla="*/ 18288 h 18288"/>
              <a:gd name="connsiteX25" fmla="*/ 740664 w 8229600"/>
              <a:gd name="connsiteY25" fmla="*/ 18288 h 18288"/>
              <a:gd name="connsiteX26" fmla="*/ 0 w 8229600"/>
              <a:gd name="connsiteY26" fmla="*/ 18288 h 18288"/>
              <a:gd name="connsiteX27" fmla="*/ 0 w 8229600"/>
              <a:gd name="connsiteY2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229600" h="18288" fill="none" extrusionOk="0">
                <a:moveTo>
                  <a:pt x="0" y="0"/>
                </a:moveTo>
                <a:cubicBezTo>
                  <a:pt x="227594" y="-4267"/>
                  <a:pt x="329693" y="13251"/>
                  <a:pt x="521208" y="0"/>
                </a:cubicBezTo>
                <a:cubicBezTo>
                  <a:pt x="712723" y="-13251"/>
                  <a:pt x="1137373" y="-13618"/>
                  <a:pt x="1371600" y="0"/>
                </a:cubicBezTo>
                <a:cubicBezTo>
                  <a:pt x="1605827" y="13618"/>
                  <a:pt x="1975382" y="-27374"/>
                  <a:pt x="2221992" y="0"/>
                </a:cubicBezTo>
                <a:cubicBezTo>
                  <a:pt x="2468602" y="27374"/>
                  <a:pt x="2863316" y="-20517"/>
                  <a:pt x="3072384" y="0"/>
                </a:cubicBezTo>
                <a:cubicBezTo>
                  <a:pt x="3281452" y="20517"/>
                  <a:pt x="3331438" y="10793"/>
                  <a:pt x="3511296" y="0"/>
                </a:cubicBezTo>
                <a:cubicBezTo>
                  <a:pt x="3691154" y="-10793"/>
                  <a:pt x="3906405" y="-29737"/>
                  <a:pt x="4114800" y="0"/>
                </a:cubicBezTo>
                <a:cubicBezTo>
                  <a:pt x="4323195" y="29737"/>
                  <a:pt x="4428852" y="-2234"/>
                  <a:pt x="4553712" y="0"/>
                </a:cubicBezTo>
                <a:cubicBezTo>
                  <a:pt x="4678572" y="2234"/>
                  <a:pt x="5065629" y="29368"/>
                  <a:pt x="5239512" y="0"/>
                </a:cubicBezTo>
                <a:cubicBezTo>
                  <a:pt x="5413395" y="-29368"/>
                  <a:pt x="5703888" y="11839"/>
                  <a:pt x="5843016" y="0"/>
                </a:cubicBezTo>
                <a:cubicBezTo>
                  <a:pt x="5982144" y="-11839"/>
                  <a:pt x="6260765" y="24719"/>
                  <a:pt x="6611112" y="0"/>
                </a:cubicBezTo>
                <a:cubicBezTo>
                  <a:pt x="6961459" y="-24719"/>
                  <a:pt x="7228293" y="32959"/>
                  <a:pt x="7461504" y="0"/>
                </a:cubicBezTo>
                <a:cubicBezTo>
                  <a:pt x="7694715" y="-32959"/>
                  <a:pt x="7990029" y="-3422"/>
                  <a:pt x="8229600" y="0"/>
                </a:cubicBezTo>
                <a:cubicBezTo>
                  <a:pt x="8228940" y="5812"/>
                  <a:pt x="8229447" y="9773"/>
                  <a:pt x="8229600" y="18288"/>
                </a:cubicBezTo>
                <a:cubicBezTo>
                  <a:pt x="7940706" y="-9293"/>
                  <a:pt x="7792584" y="-16009"/>
                  <a:pt x="7461504" y="18288"/>
                </a:cubicBezTo>
                <a:cubicBezTo>
                  <a:pt x="7130424" y="52585"/>
                  <a:pt x="7080072" y="43845"/>
                  <a:pt x="6940296" y="18288"/>
                </a:cubicBezTo>
                <a:cubicBezTo>
                  <a:pt x="6800520" y="-7269"/>
                  <a:pt x="6672872" y="26671"/>
                  <a:pt x="6419088" y="18288"/>
                </a:cubicBezTo>
                <a:cubicBezTo>
                  <a:pt x="6165304" y="9905"/>
                  <a:pt x="5869721" y="4987"/>
                  <a:pt x="5650992" y="18288"/>
                </a:cubicBezTo>
                <a:cubicBezTo>
                  <a:pt x="5432263" y="31589"/>
                  <a:pt x="5308310" y="3023"/>
                  <a:pt x="5129784" y="18288"/>
                </a:cubicBezTo>
                <a:cubicBezTo>
                  <a:pt x="4951258" y="33553"/>
                  <a:pt x="4799696" y="15357"/>
                  <a:pt x="4690872" y="18288"/>
                </a:cubicBezTo>
                <a:cubicBezTo>
                  <a:pt x="4582048" y="21219"/>
                  <a:pt x="4311124" y="-7836"/>
                  <a:pt x="4087368" y="18288"/>
                </a:cubicBezTo>
                <a:cubicBezTo>
                  <a:pt x="3863612" y="44412"/>
                  <a:pt x="3730288" y="13374"/>
                  <a:pt x="3401568" y="18288"/>
                </a:cubicBezTo>
                <a:cubicBezTo>
                  <a:pt x="3072848" y="23202"/>
                  <a:pt x="3020684" y="32425"/>
                  <a:pt x="2798064" y="18288"/>
                </a:cubicBezTo>
                <a:cubicBezTo>
                  <a:pt x="2575444" y="4151"/>
                  <a:pt x="2440915" y="-7352"/>
                  <a:pt x="2276856" y="18288"/>
                </a:cubicBezTo>
                <a:cubicBezTo>
                  <a:pt x="2112797" y="43928"/>
                  <a:pt x="1726502" y="-9560"/>
                  <a:pt x="1426464" y="18288"/>
                </a:cubicBezTo>
                <a:cubicBezTo>
                  <a:pt x="1126426" y="46136"/>
                  <a:pt x="992925" y="21016"/>
                  <a:pt x="740664" y="18288"/>
                </a:cubicBezTo>
                <a:cubicBezTo>
                  <a:pt x="488403" y="15560"/>
                  <a:pt x="195650" y="-16061"/>
                  <a:pt x="0" y="18288"/>
                </a:cubicBezTo>
                <a:cubicBezTo>
                  <a:pt x="348" y="9455"/>
                  <a:pt x="654" y="3983"/>
                  <a:pt x="0" y="0"/>
                </a:cubicBezTo>
                <a:close/>
              </a:path>
              <a:path w="8229600" h="18288" stroke="0" extrusionOk="0">
                <a:moveTo>
                  <a:pt x="0" y="0"/>
                </a:moveTo>
                <a:cubicBezTo>
                  <a:pt x="259263" y="-9445"/>
                  <a:pt x="404731" y="4427"/>
                  <a:pt x="521208" y="0"/>
                </a:cubicBezTo>
                <a:cubicBezTo>
                  <a:pt x="637685" y="-4427"/>
                  <a:pt x="839187" y="564"/>
                  <a:pt x="960120" y="0"/>
                </a:cubicBezTo>
                <a:cubicBezTo>
                  <a:pt x="1081053" y="-564"/>
                  <a:pt x="1313469" y="-16481"/>
                  <a:pt x="1481328" y="0"/>
                </a:cubicBezTo>
                <a:cubicBezTo>
                  <a:pt x="1649187" y="16481"/>
                  <a:pt x="1885247" y="26161"/>
                  <a:pt x="2167128" y="0"/>
                </a:cubicBezTo>
                <a:cubicBezTo>
                  <a:pt x="2449009" y="-26161"/>
                  <a:pt x="2761875" y="-22202"/>
                  <a:pt x="2935224" y="0"/>
                </a:cubicBezTo>
                <a:cubicBezTo>
                  <a:pt x="3108573" y="22202"/>
                  <a:pt x="3540687" y="-2863"/>
                  <a:pt x="3785616" y="0"/>
                </a:cubicBezTo>
                <a:cubicBezTo>
                  <a:pt x="4030545" y="2863"/>
                  <a:pt x="4280774" y="-12442"/>
                  <a:pt x="4636008" y="0"/>
                </a:cubicBezTo>
                <a:cubicBezTo>
                  <a:pt x="4991242" y="12442"/>
                  <a:pt x="5025483" y="16914"/>
                  <a:pt x="5239512" y="0"/>
                </a:cubicBezTo>
                <a:cubicBezTo>
                  <a:pt x="5453541" y="-16914"/>
                  <a:pt x="5754008" y="16592"/>
                  <a:pt x="6007608" y="0"/>
                </a:cubicBezTo>
                <a:cubicBezTo>
                  <a:pt x="6261208" y="-16592"/>
                  <a:pt x="6407957" y="-11909"/>
                  <a:pt x="6693408" y="0"/>
                </a:cubicBezTo>
                <a:cubicBezTo>
                  <a:pt x="6978859" y="11909"/>
                  <a:pt x="7015437" y="-20890"/>
                  <a:pt x="7296912" y="0"/>
                </a:cubicBezTo>
                <a:cubicBezTo>
                  <a:pt x="7578387" y="20890"/>
                  <a:pt x="7859622" y="46406"/>
                  <a:pt x="8229600" y="0"/>
                </a:cubicBezTo>
                <a:cubicBezTo>
                  <a:pt x="8230508" y="6337"/>
                  <a:pt x="8228722" y="11778"/>
                  <a:pt x="8229600" y="18288"/>
                </a:cubicBezTo>
                <a:cubicBezTo>
                  <a:pt x="8075287" y="35054"/>
                  <a:pt x="7821366" y="21850"/>
                  <a:pt x="7626096" y="18288"/>
                </a:cubicBezTo>
                <a:cubicBezTo>
                  <a:pt x="7430826" y="14726"/>
                  <a:pt x="7320004" y="-9669"/>
                  <a:pt x="7022592" y="18288"/>
                </a:cubicBezTo>
                <a:cubicBezTo>
                  <a:pt x="6725180" y="46245"/>
                  <a:pt x="6348804" y="-14025"/>
                  <a:pt x="6172200" y="18288"/>
                </a:cubicBezTo>
                <a:cubicBezTo>
                  <a:pt x="5995596" y="50601"/>
                  <a:pt x="5788102" y="22890"/>
                  <a:pt x="5650992" y="18288"/>
                </a:cubicBezTo>
                <a:cubicBezTo>
                  <a:pt x="5513882" y="13686"/>
                  <a:pt x="5198399" y="29121"/>
                  <a:pt x="4882896" y="18288"/>
                </a:cubicBezTo>
                <a:cubicBezTo>
                  <a:pt x="4567393" y="7455"/>
                  <a:pt x="4557008" y="26965"/>
                  <a:pt x="4443984" y="18288"/>
                </a:cubicBezTo>
                <a:cubicBezTo>
                  <a:pt x="4330960" y="9611"/>
                  <a:pt x="4061674" y="28891"/>
                  <a:pt x="3758184" y="18288"/>
                </a:cubicBezTo>
                <a:cubicBezTo>
                  <a:pt x="3454694" y="7685"/>
                  <a:pt x="3380392" y="19119"/>
                  <a:pt x="3236976" y="18288"/>
                </a:cubicBezTo>
                <a:cubicBezTo>
                  <a:pt x="3093560" y="17457"/>
                  <a:pt x="2632116" y="37607"/>
                  <a:pt x="2386584" y="18288"/>
                </a:cubicBezTo>
                <a:cubicBezTo>
                  <a:pt x="2141052" y="-1031"/>
                  <a:pt x="2110884" y="28777"/>
                  <a:pt x="1947672" y="18288"/>
                </a:cubicBezTo>
                <a:cubicBezTo>
                  <a:pt x="1784460" y="7799"/>
                  <a:pt x="1535467" y="461"/>
                  <a:pt x="1261872" y="18288"/>
                </a:cubicBezTo>
                <a:cubicBezTo>
                  <a:pt x="988277" y="36115"/>
                  <a:pt x="1021096" y="10375"/>
                  <a:pt x="822960" y="18288"/>
                </a:cubicBezTo>
                <a:cubicBezTo>
                  <a:pt x="624824" y="26201"/>
                  <a:pt x="298309" y="1283"/>
                  <a:pt x="0" y="18288"/>
                </a:cubicBezTo>
                <a:cubicBezTo>
                  <a:pt x="-633" y="12278"/>
                  <a:pt x="-757" y="5867"/>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3" name="AutoShape 2" descr="A conceptual illustration depicting the impact of internet usage on daily life and mental health. The image shows a person surrounded by glowing icons for communication, shopping, entertainment, and education, all linked by digital lines. In contrast, another side shows a darker atmosphere with chains symbolizing overdependence and anxiety. The style is modern and vibrant with a clear emphasis on technology.">
            <a:extLst>
              <a:ext uri="{FF2B5EF4-FFF2-40B4-BE49-F238E27FC236}">
                <a16:creationId xmlns:a16="http://schemas.microsoft.com/office/drawing/2014/main" id="{8AF41583-A9F2-94F9-83F7-C52F8A41C682}"/>
              </a:ext>
            </a:extLst>
          </p:cNvPr>
          <p:cNvSpPr>
            <a:spLocks noChangeAspect="1" noChangeArrowheads="1"/>
          </p:cNvSpPr>
          <p:nvPr/>
        </p:nvSpPr>
        <p:spPr bwMode="auto">
          <a:xfrm>
            <a:off x="4419600" y="3276600"/>
            <a:ext cx="1600200" cy="16002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ptos" panose="02110004020202020204"/>
              <a:ea typeface="新細明體" panose="02020500000000000000" pitchFamily="18" charset="-120"/>
              <a:cs typeface="+mn-cs"/>
            </a:endParaRPr>
          </a:p>
        </p:txBody>
      </p:sp>
      <p:sp>
        <p:nvSpPr>
          <p:cNvPr id="7" name="Content Placeholder 2">
            <a:extLst>
              <a:ext uri="{FF2B5EF4-FFF2-40B4-BE49-F238E27FC236}">
                <a16:creationId xmlns:a16="http://schemas.microsoft.com/office/drawing/2014/main" id="{345E419C-0E4D-C770-C3B7-BF0AD70D0EED}"/>
              </a:ext>
            </a:extLst>
          </p:cNvPr>
          <p:cNvSpPr txBox="1">
            <a:spLocks/>
          </p:cNvSpPr>
          <p:nvPr/>
        </p:nvSpPr>
        <p:spPr>
          <a:xfrm>
            <a:off x="297544" y="1845660"/>
            <a:ext cx="8527540" cy="5060949"/>
          </a:xfrm>
          <a:prstGeom prst="rect">
            <a:avLst/>
          </a:prstGeom>
        </p:spPr>
        <p:txBody>
          <a:bodyPr vert="horz" lIns="91440" tIns="45720" rIns="91440" bIns="45720" rtlCol="0" anchor="t">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171450" marR="0" lvl="0" indent="-171450" algn="l" defTabSz="685800" rtl="0" eaLnBrk="1" fontAlgn="auto" latinLnBrk="0" hangingPunct="1">
              <a:lnSpc>
                <a:spcPct val="90000"/>
              </a:lnSpc>
              <a:spcBef>
                <a:spcPts val="750"/>
              </a:spcBef>
              <a:spcAft>
                <a:spcPts val="0"/>
              </a:spcAft>
              <a:buClrTx/>
              <a:buSzTx/>
              <a:buFont typeface="Wingdings" panose="05000000000000000000" pitchFamily="2" charset="2"/>
              <a:buChar char="ü"/>
              <a:tabLst/>
              <a:defRPr/>
            </a:pPr>
            <a:r>
              <a:rPr kumimoji="0" lang="zh-TW" altLang="en-US" sz="2400" b="0" i="0" u="none" strike="noStrike" kern="120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rPr>
              <a:t> 上網時數分析：</a:t>
            </a:r>
            <a:endParaRPr kumimoji="0" lang="en-US" altLang="zh-TW" sz="2400" b="0" i="0" u="none" strike="noStrike" kern="120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endParaRPr>
          </a:p>
          <a:p>
            <a:pPr marL="1143000" marR="0" lvl="2" indent="-457200" algn="l" defTabSz="685800" rtl="0" eaLnBrk="1" fontAlgn="auto" latinLnBrk="0" hangingPunct="1">
              <a:lnSpc>
                <a:spcPct val="90000"/>
              </a:lnSpc>
              <a:spcBef>
                <a:spcPts val="375"/>
              </a:spcBef>
              <a:spcAft>
                <a:spcPts val="0"/>
              </a:spcAft>
              <a:buClrTx/>
              <a:buSzTx/>
              <a:buFont typeface="+mj-lt"/>
              <a:buAutoNum type="arabicPeriod"/>
              <a:tabLst/>
              <a:defRPr/>
            </a:pPr>
            <a:r>
              <a:rPr kumimoji="0" lang="zh-TW" altLang="en-US" sz="2000" b="0" i="0" u="none" strike="noStrike" kern="120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rPr>
              <a:t>平日平均上網 </a:t>
            </a:r>
            <a:r>
              <a:rPr kumimoji="0" lang="en-US" altLang="zh-TW" sz="2000" b="0" i="0" u="none" strike="noStrike" kern="120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rPr>
              <a:t>3 </a:t>
            </a:r>
            <a:r>
              <a:rPr kumimoji="0" lang="zh-TW" altLang="en-US" sz="2000" b="0" i="0" u="none" strike="noStrike" kern="120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rPr>
              <a:t>小時 </a:t>
            </a:r>
            <a:r>
              <a:rPr kumimoji="0" lang="en-US" altLang="zh-TW" sz="2000" b="0" i="0" u="none" strike="noStrike" kern="120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rPr>
              <a:t>15 </a:t>
            </a:r>
            <a:r>
              <a:rPr kumimoji="0" lang="zh-TW" altLang="en-US" sz="2000" b="0" i="0" u="none" strike="noStrike" kern="120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rPr>
              <a:t>分鐘</a:t>
            </a:r>
            <a:r>
              <a:rPr lang="zh-TW" altLang="en-US" sz="2000" dirty="0">
                <a:solidFill>
                  <a:prstClr val="black"/>
                </a:solidFill>
                <a:latin typeface="標楷體" panose="03000509000000000000" pitchFamily="65" charset="-120"/>
                <a:ea typeface="標楷體" panose="03000509000000000000" pitchFamily="65" charset="-120"/>
              </a:rPr>
              <a:t>，</a:t>
            </a:r>
            <a:r>
              <a:rPr kumimoji="0" lang="zh-TW" altLang="en-US" sz="2000" b="0" i="0" u="none" strike="noStrike" kern="120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rPr>
              <a:t>休假日平均 </a:t>
            </a:r>
            <a:r>
              <a:rPr kumimoji="0" lang="en-US" altLang="zh-TW" sz="2000" b="0" i="0" u="none" strike="noStrike" kern="120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rPr>
              <a:t>4 </a:t>
            </a:r>
            <a:r>
              <a:rPr kumimoji="0" lang="zh-TW" altLang="en-US" sz="2000" b="0" i="0" u="none" strike="noStrike" kern="120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rPr>
              <a:t>小時 </a:t>
            </a:r>
            <a:r>
              <a:rPr kumimoji="0" lang="en-US" altLang="zh-TW" sz="2000" b="0" i="0" u="none" strike="noStrike" kern="120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rPr>
              <a:t>43 </a:t>
            </a:r>
            <a:r>
              <a:rPr kumimoji="0" lang="zh-TW" altLang="en-US" sz="2000" b="0" i="0" u="none" strike="noStrike" kern="120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rPr>
              <a:t>分鐘。</a:t>
            </a:r>
            <a:endParaRPr kumimoji="0" lang="en-US" altLang="zh-TW" sz="2000" b="0" i="0" u="none" strike="noStrike" kern="120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endParaRPr>
          </a:p>
          <a:p>
            <a:pPr marL="1143000" marR="0" lvl="2" indent="-457200" algn="l" defTabSz="685800" rtl="0" eaLnBrk="1" fontAlgn="auto" latinLnBrk="0" hangingPunct="1">
              <a:lnSpc>
                <a:spcPct val="90000"/>
              </a:lnSpc>
              <a:spcBef>
                <a:spcPts val="375"/>
              </a:spcBef>
              <a:spcAft>
                <a:spcPts val="0"/>
              </a:spcAft>
              <a:buClrTx/>
              <a:buSzTx/>
              <a:buFont typeface="+mj-lt"/>
              <a:buAutoNum type="arabicPeriod"/>
              <a:tabLst/>
              <a:defRPr/>
            </a:pPr>
            <a:r>
              <a:rPr kumimoji="0" lang="zh-TW" altLang="en-US" sz="2000" b="0" i="0" u="none" strike="noStrike" kern="120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rPr>
              <a:t>平日最多人平均上網 </a:t>
            </a:r>
            <a:r>
              <a:rPr kumimoji="0" lang="en-US" altLang="zh-TW" sz="2000" b="0" i="0" u="none" strike="noStrike" kern="120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rPr>
              <a:t>2 </a:t>
            </a:r>
            <a:r>
              <a:rPr kumimoji="0" lang="zh-TW" altLang="en-US" sz="2000" b="0" i="0" u="none" strike="noStrike" kern="120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rPr>
              <a:t>小時（</a:t>
            </a:r>
            <a:r>
              <a:rPr kumimoji="0" lang="en-US" altLang="zh-TW" sz="2000" b="0" i="0" u="none" strike="noStrike" kern="120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rPr>
              <a:t>20.1%</a:t>
            </a:r>
            <a:r>
              <a:rPr kumimoji="0" lang="zh-TW" altLang="en-US" sz="2000" b="0" i="0" u="none" strike="noStrike" kern="120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rPr>
              <a:t>），休假日最多人上網 </a:t>
            </a:r>
            <a:r>
              <a:rPr kumimoji="0" lang="en-US" altLang="zh-TW" sz="2000" b="0" i="0" u="none" strike="noStrike" kern="120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rPr>
              <a:t>6 </a:t>
            </a:r>
            <a:r>
              <a:rPr kumimoji="0" lang="zh-TW" altLang="en-US" sz="2000" b="0" i="0" u="none" strike="noStrike" kern="120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rPr>
              <a:t>小時（</a:t>
            </a:r>
            <a:r>
              <a:rPr kumimoji="0" lang="en-US" altLang="zh-TW" sz="2000" b="0" i="0" u="none" strike="noStrike" kern="120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rPr>
              <a:t>11.1%</a:t>
            </a:r>
            <a:r>
              <a:rPr kumimoji="0" lang="zh-TW" altLang="en-US" sz="2000" b="0" i="0" u="none" strike="noStrike" kern="120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rPr>
              <a:t>）。</a:t>
            </a:r>
            <a:endParaRPr kumimoji="0" lang="en-US" altLang="zh-TW" sz="2000" b="0" i="0" u="none" strike="noStrike" kern="120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endParaRPr>
          </a:p>
          <a:p>
            <a:pPr marL="1143000" marR="0" lvl="2" indent="-457200" algn="l" defTabSz="685800" rtl="0" eaLnBrk="1" fontAlgn="auto" latinLnBrk="0" hangingPunct="1">
              <a:lnSpc>
                <a:spcPct val="90000"/>
              </a:lnSpc>
              <a:spcBef>
                <a:spcPts val="375"/>
              </a:spcBef>
              <a:spcAft>
                <a:spcPts val="0"/>
              </a:spcAft>
              <a:buClrTx/>
              <a:buSzTx/>
              <a:buFont typeface="+mj-lt"/>
              <a:buAutoNum type="arabicPeriod"/>
              <a:tabLst/>
              <a:defRPr/>
            </a:pPr>
            <a:r>
              <a:rPr kumimoji="0" lang="zh-TW" altLang="en-US" sz="2000" b="0" i="0" u="none" strike="noStrike" kern="120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rPr>
              <a:t>無工作</a:t>
            </a:r>
            <a:r>
              <a:rPr kumimoji="0" lang="en-US" altLang="zh-TW" sz="2000" b="0" i="0" u="none" strike="noStrike" kern="120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rPr>
              <a:t>/</a:t>
            </a:r>
            <a:r>
              <a:rPr kumimoji="0" lang="zh-TW" altLang="en-US" sz="2000" b="0" i="0" u="none" strike="noStrike" kern="120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rPr>
              <a:t>上學者平均每日上網 </a:t>
            </a:r>
            <a:r>
              <a:rPr kumimoji="0" lang="en-US" altLang="zh-TW" sz="2000" b="0" i="0" u="none" strike="noStrike" kern="120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rPr>
              <a:t>3 </a:t>
            </a:r>
            <a:r>
              <a:rPr kumimoji="0" lang="zh-TW" altLang="en-US" sz="2000" b="0" i="0" u="none" strike="noStrike" kern="120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rPr>
              <a:t>小時，約一成超過 </a:t>
            </a:r>
            <a:r>
              <a:rPr kumimoji="0" lang="en-US" altLang="zh-TW" sz="2000" b="0" i="0" u="none" strike="noStrike" kern="120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rPr>
              <a:t>10 </a:t>
            </a:r>
            <a:r>
              <a:rPr kumimoji="0" lang="zh-TW" altLang="en-US" sz="2000" b="0" i="0" u="none" strike="noStrike" kern="120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rPr>
              <a:t>小時。</a:t>
            </a:r>
            <a:endParaRPr kumimoji="0" lang="en-US" altLang="zh-TW" sz="2000" b="0" i="0" u="none" strike="noStrike" kern="120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endParaRPr>
          </a:p>
          <a:p>
            <a:pPr marL="1143000" marR="0" lvl="2" indent="-457200" algn="l" defTabSz="685800" rtl="0" eaLnBrk="1" fontAlgn="auto" latinLnBrk="0" hangingPunct="1">
              <a:lnSpc>
                <a:spcPct val="90000"/>
              </a:lnSpc>
              <a:spcBef>
                <a:spcPts val="375"/>
              </a:spcBef>
              <a:spcAft>
                <a:spcPts val="0"/>
              </a:spcAft>
              <a:buClrTx/>
              <a:buSzTx/>
              <a:buFont typeface="+mj-lt"/>
              <a:buAutoNum type="arabicPeriod"/>
              <a:tabLst/>
              <a:defRPr/>
            </a:pPr>
            <a:endParaRPr kumimoji="0" lang="en-US" altLang="zh-TW" sz="2000" b="0" i="0" u="none" strike="noStrike" kern="120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endParaRPr>
          </a:p>
          <a:p>
            <a:pPr marL="171450" marR="0" lvl="0" indent="-171450" algn="l" defTabSz="685800" rtl="0" eaLnBrk="1" fontAlgn="auto" latinLnBrk="0" hangingPunct="1">
              <a:lnSpc>
                <a:spcPct val="90000"/>
              </a:lnSpc>
              <a:spcBef>
                <a:spcPts val="750"/>
              </a:spcBef>
              <a:spcAft>
                <a:spcPts val="0"/>
              </a:spcAft>
              <a:buClrTx/>
              <a:buSzTx/>
              <a:buFont typeface="Wingdings" panose="05000000000000000000" pitchFamily="2" charset="2"/>
              <a:buChar char="ü"/>
              <a:tabLst/>
              <a:defRPr/>
            </a:pPr>
            <a:r>
              <a:rPr kumimoji="0" lang="zh-TW" altLang="en-US" sz="2400" b="0" i="0" u="none" strike="noStrike" kern="120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rPr>
              <a:t> 疫情影響：</a:t>
            </a:r>
            <a:endParaRPr kumimoji="0" lang="en-US" altLang="zh-TW" sz="2100" b="0" i="0" u="none" strike="noStrike" kern="120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endParaRPr>
          </a:p>
          <a:p>
            <a:pPr marL="1143000" marR="0" lvl="2" indent="-457200" algn="l" defTabSz="685800" rtl="0" eaLnBrk="1" fontAlgn="auto" latinLnBrk="0" hangingPunct="1">
              <a:lnSpc>
                <a:spcPct val="90000"/>
              </a:lnSpc>
              <a:spcBef>
                <a:spcPts val="375"/>
              </a:spcBef>
              <a:spcAft>
                <a:spcPts val="0"/>
              </a:spcAft>
              <a:buClrTx/>
              <a:buSzTx/>
              <a:buFont typeface="+mj-lt"/>
              <a:buAutoNum type="arabicPeriod"/>
              <a:tabLst/>
              <a:defRPr/>
            </a:pPr>
            <a:r>
              <a:rPr kumimoji="0" lang="zh-TW" altLang="en-US" sz="2000" b="0" i="0" u="none" strike="noStrike" kern="120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rPr>
              <a:t>近七成受訪者認為上網時數與疫情前無變化。</a:t>
            </a:r>
            <a:endParaRPr kumimoji="0" lang="en-US" altLang="zh-TW" sz="2000" b="0" i="0" u="none" strike="noStrike" kern="120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endParaRPr>
          </a:p>
          <a:p>
            <a:pPr marL="1143000" marR="0" lvl="2" indent="-457200" algn="l" defTabSz="685800" rtl="0" eaLnBrk="1" fontAlgn="auto" latinLnBrk="0" hangingPunct="1">
              <a:lnSpc>
                <a:spcPct val="90000"/>
              </a:lnSpc>
              <a:spcBef>
                <a:spcPts val="375"/>
              </a:spcBef>
              <a:spcAft>
                <a:spcPts val="0"/>
              </a:spcAft>
              <a:buClrTx/>
              <a:buSzTx/>
              <a:buFont typeface="+mj-lt"/>
              <a:buAutoNum type="arabicPeriod"/>
              <a:tabLst/>
              <a:defRPr/>
            </a:pPr>
            <a:r>
              <a:rPr kumimoji="0" lang="zh-TW" altLang="en-US" sz="2000" b="0" i="0" u="none" strike="noStrike" kern="12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增加的活動：社群影片（</a:t>
            </a:r>
            <a:r>
              <a:rPr kumimoji="0" lang="en-US" altLang="zh-TW" sz="2000" b="0" i="0" u="none" strike="noStrike" kern="12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37.1%</a:t>
            </a:r>
            <a:r>
              <a:rPr kumimoji="0" lang="zh-TW" altLang="en-US" sz="2000" b="0" i="0" u="none" strike="noStrike" kern="12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）、網購與通訊軟體（約 </a:t>
            </a:r>
            <a:r>
              <a:rPr kumimoji="0" lang="en-US" altLang="zh-TW" sz="2000" b="0" i="0" u="none" strike="noStrike" kern="12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32%</a:t>
            </a:r>
            <a:r>
              <a:rPr kumimoji="0" lang="zh-TW" altLang="en-US" sz="2000" b="0" i="0" u="none" strike="noStrike" kern="12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a:t>
            </a:r>
            <a:endParaRPr kumimoji="0" lang="en-US" altLang="zh-TW" sz="2000" b="0" i="0" u="none" strike="noStrike" kern="12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endParaRPr>
          </a:p>
          <a:p>
            <a:pPr marL="1143000" marR="0" lvl="2" indent="-457200" algn="l" defTabSz="685800" rtl="0" eaLnBrk="1" fontAlgn="auto" latinLnBrk="0" hangingPunct="1">
              <a:lnSpc>
                <a:spcPct val="90000"/>
              </a:lnSpc>
              <a:spcBef>
                <a:spcPts val="375"/>
              </a:spcBef>
              <a:spcAft>
                <a:spcPts val="0"/>
              </a:spcAft>
              <a:buClrTx/>
              <a:buSzTx/>
              <a:buFont typeface="+mj-lt"/>
              <a:buAutoNum type="arabicPeriod"/>
              <a:tabLst/>
              <a:defRPr/>
            </a:pPr>
            <a:r>
              <a:rPr kumimoji="0" lang="zh-TW" altLang="en-US" sz="2000" b="0" i="0" u="none" strike="noStrike" kern="12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mn-cs"/>
              </a:rPr>
              <a:t>難以節制的活動：追劇（</a:t>
            </a:r>
            <a:r>
              <a:rPr kumimoji="0" lang="en-US" altLang="zh-TW" sz="2000" b="0" i="0" u="none" strike="noStrike" kern="12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mn-cs"/>
              </a:rPr>
              <a:t>22.9%</a:t>
            </a:r>
            <a:r>
              <a:rPr kumimoji="0" lang="zh-TW" altLang="en-US" sz="2000" b="0" i="0" u="none" strike="noStrike" kern="12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mn-cs"/>
              </a:rPr>
              <a:t>）、社群影片（</a:t>
            </a:r>
            <a:r>
              <a:rPr kumimoji="0" lang="en-US" altLang="zh-TW" sz="2000" b="0" i="0" u="none" strike="noStrike" kern="12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mn-cs"/>
              </a:rPr>
              <a:t>16.8%</a:t>
            </a:r>
            <a:r>
              <a:rPr kumimoji="0" lang="zh-TW" altLang="en-US" sz="2000" b="0" i="0" u="none" strike="noStrike" kern="12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mn-cs"/>
              </a:rPr>
              <a:t>）、</a:t>
            </a:r>
            <a:r>
              <a:rPr kumimoji="0" lang="zh-TW"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mn-cs"/>
              </a:rPr>
              <a:t>電玩</a:t>
            </a:r>
            <a:r>
              <a:rPr kumimoji="0" lang="zh-TW" altLang="en-US" sz="2000" b="0" i="0" u="none" strike="noStrike" kern="12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mn-cs"/>
              </a:rPr>
              <a:t>（</a:t>
            </a:r>
            <a:r>
              <a:rPr kumimoji="0" lang="en-US" altLang="zh-TW" sz="2000" b="0" i="0" u="none" strike="noStrike" kern="12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mn-cs"/>
              </a:rPr>
              <a:t>12.3%</a:t>
            </a:r>
            <a:r>
              <a:rPr kumimoji="0" lang="zh-TW" altLang="en-US" sz="2000" b="0" i="0" u="none" strike="noStrike" kern="12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mn-cs"/>
              </a:rPr>
              <a:t>）。</a:t>
            </a:r>
            <a:endParaRPr kumimoji="0" lang="en-US" altLang="zh-TW" sz="2000" b="0" i="0" u="none" strike="noStrike" kern="12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altLang="zh-TW" sz="1800" b="0" i="0" u="none" strike="noStrike" kern="120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endParaRPr>
          </a:p>
          <a:p>
            <a:pPr marL="685800" marR="0" lvl="2" indent="0" algn="l" defTabSz="685800" rtl="0" eaLnBrk="1" fontAlgn="auto" latinLnBrk="0" hangingPunct="1">
              <a:lnSpc>
                <a:spcPct val="90000"/>
              </a:lnSpc>
              <a:spcBef>
                <a:spcPts val="375"/>
              </a:spcBef>
              <a:spcAft>
                <a:spcPts val="0"/>
              </a:spcAft>
              <a:buClrTx/>
              <a:buSzTx/>
              <a:buFont typeface="Arial" panose="020B0604020202020204" pitchFamily="34" charset="0"/>
              <a:buNone/>
              <a:tabLst/>
              <a:defRPr/>
            </a:pPr>
            <a:endParaRPr kumimoji="0" lang="en-US" altLang="zh-TW" sz="2400" b="0" i="0" u="none" strike="noStrike" kern="120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endParaRPr>
          </a:p>
        </p:txBody>
      </p:sp>
      <p:sp>
        <p:nvSpPr>
          <p:cNvPr id="2" name="投影片編號版面配置區 1">
            <a:extLst>
              <a:ext uri="{FF2B5EF4-FFF2-40B4-BE49-F238E27FC236}">
                <a16:creationId xmlns:a16="http://schemas.microsoft.com/office/drawing/2014/main" id="{598FE14A-8564-9FB3-5878-B3017C79B554}"/>
              </a:ext>
            </a:extLst>
          </p:cNvPr>
          <p:cNvSpPr>
            <a:spLocks noGrp="1"/>
          </p:cNvSpPr>
          <p:nvPr>
            <p:ph type="sldNum" sz="quarter" idx="12"/>
          </p:nvPr>
        </p:nvSpPr>
        <p:spPr/>
        <p:txBody>
          <a:bodyPr/>
          <a:lstStyle/>
          <a:p>
            <a:fld id="{C1FF6DA9-008F-8B48-92A6-B652298478BF}" type="slidenum">
              <a:rPr lang="en-US" smtClean="0"/>
              <a:t>11</a:t>
            </a:fld>
            <a:endParaRPr lang="en-US"/>
          </a:p>
        </p:txBody>
      </p:sp>
    </p:spTree>
    <p:extLst>
      <p:ext uri="{BB962C8B-B14F-4D97-AF65-F5344CB8AC3E}">
        <p14:creationId xmlns:p14="http://schemas.microsoft.com/office/powerpoint/2010/main" val="27099202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BB39CAF-5B59-72E1-40C5-0AE9838CF797}"/>
            </a:ext>
          </a:extLst>
        </p:cNvPr>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6C2B9B91-E658-5384-BCCC-A254907A3F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4" name="sketchy line">
            <a:extLst>
              <a:ext uri="{FF2B5EF4-FFF2-40B4-BE49-F238E27FC236}">
                <a16:creationId xmlns:a16="http://schemas.microsoft.com/office/drawing/2014/main" id="{42F5F789-3109-A7D9-613A-6A9C244B25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9369" y="1681544"/>
            <a:ext cx="8229600" cy="18288"/>
          </a:xfrm>
          <a:custGeom>
            <a:avLst/>
            <a:gdLst>
              <a:gd name="connsiteX0" fmla="*/ 0 w 8229600"/>
              <a:gd name="connsiteY0" fmla="*/ 0 h 18288"/>
              <a:gd name="connsiteX1" fmla="*/ 521208 w 8229600"/>
              <a:gd name="connsiteY1" fmla="*/ 0 h 18288"/>
              <a:gd name="connsiteX2" fmla="*/ 1371600 w 8229600"/>
              <a:gd name="connsiteY2" fmla="*/ 0 h 18288"/>
              <a:gd name="connsiteX3" fmla="*/ 2221992 w 8229600"/>
              <a:gd name="connsiteY3" fmla="*/ 0 h 18288"/>
              <a:gd name="connsiteX4" fmla="*/ 3072384 w 8229600"/>
              <a:gd name="connsiteY4" fmla="*/ 0 h 18288"/>
              <a:gd name="connsiteX5" fmla="*/ 3511296 w 8229600"/>
              <a:gd name="connsiteY5" fmla="*/ 0 h 18288"/>
              <a:gd name="connsiteX6" fmla="*/ 4114800 w 8229600"/>
              <a:gd name="connsiteY6" fmla="*/ 0 h 18288"/>
              <a:gd name="connsiteX7" fmla="*/ 4553712 w 8229600"/>
              <a:gd name="connsiteY7" fmla="*/ 0 h 18288"/>
              <a:gd name="connsiteX8" fmla="*/ 5239512 w 8229600"/>
              <a:gd name="connsiteY8" fmla="*/ 0 h 18288"/>
              <a:gd name="connsiteX9" fmla="*/ 5843016 w 8229600"/>
              <a:gd name="connsiteY9" fmla="*/ 0 h 18288"/>
              <a:gd name="connsiteX10" fmla="*/ 6611112 w 8229600"/>
              <a:gd name="connsiteY10" fmla="*/ 0 h 18288"/>
              <a:gd name="connsiteX11" fmla="*/ 7461504 w 8229600"/>
              <a:gd name="connsiteY11" fmla="*/ 0 h 18288"/>
              <a:gd name="connsiteX12" fmla="*/ 8229600 w 8229600"/>
              <a:gd name="connsiteY12" fmla="*/ 0 h 18288"/>
              <a:gd name="connsiteX13" fmla="*/ 8229600 w 8229600"/>
              <a:gd name="connsiteY13" fmla="*/ 18288 h 18288"/>
              <a:gd name="connsiteX14" fmla="*/ 7461504 w 8229600"/>
              <a:gd name="connsiteY14" fmla="*/ 18288 h 18288"/>
              <a:gd name="connsiteX15" fmla="*/ 6940296 w 8229600"/>
              <a:gd name="connsiteY15" fmla="*/ 18288 h 18288"/>
              <a:gd name="connsiteX16" fmla="*/ 6419088 w 8229600"/>
              <a:gd name="connsiteY16" fmla="*/ 18288 h 18288"/>
              <a:gd name="connsiteX17" fmla="*/ 5650992 w 8229600"/>
              <a:gd name="connsiteY17" fmla="*/ 18288 h 18288"/>
              <a:gd name="connsiteX18" fmla="*/ 5129784 w 8229600"/>
              <a:gd name="connsiteY18" fmla="*/ 18288 h 18288"/>
              <a:gd name="connsiteX19" fmla="*/ 4690872 w 8229600"/>
              <a:gd name="connsiteY19" fmla="*/ 18288 h 18288"/>
              <a:gd name="connsiteX20" fmla="*/ 4087368 w 8229600"/>
              <a:gd name="connsiteY20" fmla="*/ 18288 h 18288"/>
              <a:gd name="connsiteX21" fmla="*/ 3401568 w 8229600"/>
              <a:gd name="connsiteY21" fmla="*/ 18288 h 18288"/>
              <a:gd name="connsiteX22" fmla="*/ 2798064 w 8229600"/>
              <a:gd name="connsiteY22" fmla="*/ 18288 h 18288"/>
              <a:gd name="connsiteX23" fmla="*/ 2276856 w 8229600"/>
              <a:gd name="connsiteY23" fmla="*/ 18288 h 18288"/>
              <a:gd name="connsiteX24" fmla="*/ 1426464 w 8229600"/>
              <a:gd name="connsiteY24" fmla="*/ 18288 h 18288"/>
              <a:gd name="connsiteX25" fmla="*/ 740664 w 8229600"/>
              <a:gd name="connsiteY25" fmla="*/ 18288 h 18288"/>
              <a:gd name="connsiteX26" fmla="*/ 0 w 8229600"/>
              <a:gd name="connsiteY26" fmla="*/ 18288 h 18288"/>
              <a:gd name="connsiteX27" fmla="*/ 0 w 8229600"/>
              <a:gd name="connsiteY2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229600" h="18288" fill="none" extrusionOk="0">
                <a:moveTo>
                  <a:pt x="0" y="0"/>
                </a:moveTo>
                <a:cubicBezTo>
                  <a:pt x="227594" y="-4267"/>
                  <a:pt x="329693" y="13251"/>
                  <a:pt x="521208" y="0"/>
                </a:cubicBezTo>
                <a:cubicBezTo>
                  <a:pt x="712723" y="-13251"/>
                  <a:pt x="1137373" y="-13618"/>
                  <a:pt x="1371600" y="0"/>
                </a:cubicBezTo>
                <a:cubicBezTo>
                  <a:pt x="1605827" y="13618"/>
                  <a:pt x="1975382" y="-27374"/>
                  <a:pt x="2221992" y="0"/>
                </a:cubicBezTo>
                <a:cubicBezTo>
                  <a:pt x="2468602" y="27374"/>
                  <a:pt x="2863316" y="-20517"/>
                  <a:pt x="3072384" y="0"/>
                </a:cubicBezTo>
                <a:cubicBezTo>
                  <a:pt x="3281452" y="20517"/>
                  <a:pt x="3331438" y="10793"/>
                  <a:pt x="3511296" y="0"/>
                </a:cubicBezTo>
                <a:cubicBezTo>
                  <a:pt x="3691154" y="-10793"/>
                  <a:pt x="3906405" y="-29737"/>
                  <a:pt x="4114800" y="0"/>
                </a:cubicBezTo>
                <a:cubicBezTo>
                  <a:pt x="4323195" y="29737"/>
                  <a:pt x="4428852" y="-2234"/>
                  <a:pt x="4553712" y="0"/>
                </a:cubicBezTo>
                <a:cubicBezTo>
                  <a:pt x="4678572" y="2234"/>
                  <a:pt x="5065629" y="29368"/>
                  <a:pt x="5239512" y="0"/>
                </a:cubicBezTo>
                <a:cubicBezTo>
                  <a:pt x="5413395" y="-29368"/>
                  <a:pt x="5703888" y="11839"/>
                  <a:pt x="5843016" y="0"/>
                </a:cubicBezTo>
                <a:cubicBezTo>
                  <a:pt x="5982144" y="-11839"/>
                  <a:pt x="6260765" y="24719"/>
                  <a:pt x="6611112" y="0"/>
                </a:cubicBezTo>
                <a:cubicBezTo>
                  <a:pt x="6961459" y="-24719"/>
                  <a:pt x="7228293" y="32959"/>
                  <a:pt x="7461504" y="0"/>
                </a:cubicBezTo>
                <a:cubicBezTo>
                  <a:pt x="7694715" y="-32959"/>
                  <a:pt x="7990029" y="-3422"/>
                  <a:pt x="8229600" y="0"/>
                </a:cubicBezTo>
                <a:cubicBezTo>
                  <a:pt x="8228940" y="5812"/>
                  <a:pt x="8229447" y="9773"/>
                  <a:pt x="8229600" y="18288"/>
                </a:cubicBezTo>
                <a:cubicBezTo>
                  <a:pt x="7940706" y="-9293"/>
                  <a:pt x="7792584" y="-16009"/>
                  <a:pt x="7461504" y="18288"/>
                </a:cubicBezTo>
                <a:cubicBezTo>
                  <a:pt x="7130424" y="52585"/>
                  <a:pt x="7080072" y="43845"/>
                  <a:pt x="6940296" y="18288"/>
                </a:cubicBezTo>
                <a:cubicBezTo>
                  <a:pt x="6800520" y="-7269"/>
                  <a:pt x="6672872" y="26671"/>
                  <a:pt x="6419088" y="18288"/>
                </a:cubicBezTo>
                <a:cubicBezTo>
                  <a:pt x="6165304" y="9905"/>
                  <a:pt x="5869721" y="4987"/>
                  <a:pt x="5650992" y="18288"/>
                </a:cubicBezTo>
                <a:cubicBezTo>
                  <a:pt x="5432263" y="31589"/>
                  <a:pt x="5308310" y="3023"/>
                  <a:pt x="5129784" y="18288"/>
                </a:cubicBezTo>
                <a:cubicBezTo>
                  <a:pt x="4951258" y="33553"/>
                  <a:pt x="4799696" y="15357"/>
                  <a:pt x="4690872" y="18288"/>
                </a:cubicBezTo>
                <a:cubicBezTo>
                  <a:pt x="4582048" y="21219"/>
                  <a:pt x="4311124" y="-7836"/>
                  <a:pt x="4087368" y="18288"/>
                </a:cubicBezTo>
                <a:cubicBezTo>
                  <a:pt x="3863612" y="44412"/>
                  <a:pt x="3730288" y="13374"/>
                  <a:pt x="3401568" y="18288"/>
                </a:cubicBezTo>
                <a:cubicBezTo>
                  <a:pt x="3072848" y="23202"/>
                  <a:pt x="3020684" y="32425"/>
                  <a:pt x="2798064" y="18288"/>
                </a:cubicBezTo>
                <a:cubicBezTo>
                  <a:pt x="2575444" y="4151"/>
                  <a:pt x="2440915" y="-7352"/>
                  <a:pt x="2276856" y="18288"/>
                </a:cubicBezTo>
                <a:cubicBezTo>
                  <a:pt x="2112797" y="43928"/>
                  <a:pt x="1726502" y="-9560"/>
                  <a:pt x="1426464" y="18288"/>
                </a:cubicBezTo>
                <a:cubicBezTo>
                  <a:pt x="1126426" y="46136"/>
                  <a:pt x="992925" y="21016"/>
                  <a:pt x="740664" y="18288"/>
                </a:cubicBezTo>
                <a:cubicBezTo>
                  <a:pt x="488403" y="15560"/>
                  <a:pt x="195650" y="-16061"/>
                  <a:pt x="0" y="18288"/>
                </a:cubicBezTo>
                <a:cubicBezTo>
                  <a:pt x="348" y="9455"/>
                  <a:pt x="654" y="3983"/>
                  <a:pt x="0" y="0"/>
                </a:cubicBezTo>
                <a:close/>
              </a:path>
              <a:path w="8229600" h="18288" stroke="0" extrusionOk="0">
                <a:moveTo>
                  <a:pt x="0" y="0"/>
                </a:moveTo>
                <a:cubicBezTo>
                  <a:pt x="259263" y="-9445"/>
                  <a:pt x="404731" y="4427"/>
                  <a:pt x="521208" y="0"/>
                </a:cubicBezTo>
                <a:cubicBezTo>
                  <a:pt x="637685" y="-4427"/>
                  <a:pt x="839187" y="564"/>
                  <a:pt x="960120" y="0"/>
                </a:cubicBezTo>
                <a:cubicBezTo>
                  <a:pt x="1081053" y="-564"/>
                  <a:pt x="1313469" y="-16481"/>
                  <a:pt x="1481328" y="0"/>
                </a:cubicBezTo>
                <a:cubicBezTo>
                  <a:pt x="1649187" y="16481"/>
                  <a:pt x="1885247" y="26161"/>
                  <a:pt x="2167128" y="0"/>
                </a:cubicBezTo>
                <a:cubicBezTo>
                  <a:pt x="2449009" y="-26161"/>
                  <a:pt x="2761875" y="-22202"/>
                  <a:pt x="2935224" y="0"/>
                </a:cubicBezTo>
                <a:cubicBezTo>
                  <a:pt x="3108573" y="22202"/>
                  <a:pt x="3540687" y="-2863"/>
                  <a:pt x="3785616" y="0"/>
                </a:cubicBezTo>
                <a:cubicBezTo>
                  <a:pt x="4030545" y="2863"/>
                  <a:pt x="4280774" y="-12442"/>
                  <a:pt x="4636008" y="0"/>
                </a:cubicBezTo>
                <a:cubicBezTo>
                  <a:pt x="4991242" y="12442"/>
                  <a:pt x="5025483" y="16914"/>
                  <a:pt x="5239512" y="0"/>
                </a:cubicBezTo>
                <a:cubicBezTo>
                  <a:pt x="5453541" y="-16914"/>
                  <a:pt x="5754008" y="16592"/>
                  <a:pt x="6007608" y="0"/>
                </a:cubicBezTo>
                <a:cubicBezTo>
                  <a:pt x="6261208" y="-16592"/>
                  <a:pt x="6407957" y="-11909"/>
                  <a:pt x="6693408" y="0"/>
                </a:cubicBezTo>
                <a:cubicBezTo>
                  <a:pt x="6978859" y="11909"/>
                  <a:pt x="7015437" y="-20890"/>
                  <a:pt x="7296912" y="0"/>
                </a:cubicBezTo>
                <a:cubicBezTo>
                  <a:pt x="7578387" y="20890"/>
                  <a:pt x="7859622" y="46406"/>
                  <a:pt x="8229600" y="0"/>
                </a:cubicBezTo>
                <a:cubicBezTo>
                  <a:pt x="8230508" y="6337"/>
                  <a:pt x="8228722" y="11778"/>
                  <a:pt x="8229600" y="18288"/>
                </a:cubicBezTo>
                <a:cubicBezTo>
                  <a:pt x="8075287" y="35054"/>
                  <a:pt x="7821366" y="21850"/>
                  <a:pt x="7626096" y="18288"/>
                </a:cubicBezTo>
                <a:cubicBezTo>
                  <a:pt x="7430826" y="14726"/>
                  <a:pt x="7320004" y="-9669"/>
                  <a:pt x="7022592" y="18288"/>
                </a:cubicBezTo>
                <a:cubicBezTo>
                  <a:pt x="6725180" y="46245"/>
                  <a:pt x="6348804" y="-14025"/>
                  <a:pt x="6172200" y="18288"/>
                </a:cubicBezTo>
                <a:cubicBezTo>
                  <a:pt x="5995596" y="50601"/>
                  <a:pt x="5788102" y="22890"/>
                  <a:pt x="5650992" y="18288"/>
                </a:cubicBezTo>
                <a:cubicBezTo>
                  <a:pt x="5513882" y="13686"/>
                  <a:pt x="5198399" y="29121"/>
                  <a:pt x="4882896" y="18288"/>
                </a:cubicBezTo>
                <a:cubicBezTo>
                  <a:pt x="4567393" y="7455"/>
                  <a:pt x="4557008" y="26965"/>
                  <a:pt x="4443984" y="18288"/>
                </a:cubicBezTo>
                <a:cubicBezTo>
                  <a:pt x="4330960" y="9611"/>
                  <a:pt x="4061674" y="28891"/>
                  <a:pt x="3758184" y="18288"/>
                </a:cubicBezTo>
                <a:cubicBezTo>
                  <a:pt x="3454694" y="7685"/>
                  <a:pt x="3380392" y="19119"/>
                  <a:pt x="3236976" y="18288"/>
                </a:cubicBezTo>
                <a:cubicBezTo>
                  <a:pt x="3093560" y="17457"/>
                  <a:pt x="2632116" y="37607"/>
                  <a:pt x="2386584" y="18288"/>
                </a:cubicBezTo>
                <a:cubicBezTo>
                  <a:pt x="2141052" y="-1031"/>
                  <a:pt x="2110884" y="28777"/>
                  <a:pt x="1947672" y="18288"/>
                </a:cubicBezTo>
                <a:cubicBezTo>
                  <a:pt x="1784460" y="7799"/>
                  <a:pt x="1535467" y="461"/>
                  <a:pt x="1261872" y="18288"/>
                </a:cubicBezTo>
                <a:cubicBezTo>
                  <a:pt x="988277" y="36115"/>
                  <a:pt x="1021096" y="10375"/>
                  <a:pt x="822960" y="18288"/>
                </a:cubicBezTo>
                <a:cubicBezTo>
                  <a:pt x="624824" y="26201"/>
                  <a:pt x="298309" y="1283"/>
                  <a:pt x="0" y="18288"/>
                </a:cubicBezTo>
                <a:cubicBezTo>
                  <a:pt x="-633" y="12278"/>
                  <a:pt x="-757" y="5867"/>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3" name="AutoShape 2" descr="A conceptual illustration depicting the impact of internet usage on daily life and mental health. The image shows a person surrounded by glowing icons for communication, shopping, entertainment, and education, all linked by digital lines. In contrast, another side shows a darker atmosphere with chains symbolizing overdependence and anxiety. The style is modern and vibrant with a clear emphasis on technology.">
            <a:extLst>
              <a:ext uri="{FF2B5EF4-FFF2-40B4-BE49-F238E27FC236}">
                <a16:creationId xmlns:a16="http://schemas.microsoft.com/office/drawing/2014/main" id="{1F5D06FB-9976-4F8E-BBC2-7FC05DCF44BA}"/>
              </a:ext>
            </a:extLst>
          </p:cNvPr>
          <p:cNvSpPr>
            <a:spLocks noChangeAspect="1" noChangeArrowheads="1"/>
          </p:cNvSpPr>
          <p:nvPr/>
        </p:nvSpPr>
        <p:spPr bwMode="auto">
          <a:xfrm>
            <a:off x="4419600" y="3276600"/>
            <a:ext cx="1600200" cy="16002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ptos" panose="02110004020202020204"/>
              <a:ea typeface="新細明體" panose="02020500000000000000" pitchFamily="18" charset="-120"/>
              <a:cs typeface="+mn-cs"/>
            </a:endParaRPr>
          </a:p>
        </p:txBody>
      </p:sp>
      <p:sp>
        <p:nvSpPr>
          <p:cNvPr id="6" name="Title 1">
            <a:extLst>
              <a:ext uri="{FF2B5EF4-FFF2-40B4-BE49-F238E27FC236}">
                <a16:creationId xmlns:a16="http://schemas.microsoft.com/office/drawing/2014/main" id="{B6430F8C-5F88-3E9C-AEFF-14FB25DD9180}"/>
              </a:ext>
            </a:extLst>
          </p:cNvPr>
          <p:cNvSpPr txBox="1">
            <a:spLocks/>
          </p:cNvSpPr>
          <p:nvPr/>
        </p:nvSpPr>
        <p:spPr>
          <a:xfrm>
            <a:off x="429369" y="238539"/>
            <a:ext cx="8263890" cy="1434415"/>
          </a:xfrm>
          <a:prstGeom prst="rect">
            <a:avLst/>
          </a:prstGeom>
        </p:spPr>
        <p:txBody>
          <a:bodyPr vert="horz" lIns="91440" tIns="45720" rIns="91440" bIns="45720" rtlCol="0" anchor="b">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zh-TW" altLang="en-US" sz="4700" dirty="0">
                <a:latin typeface="標楷體" panose="03000509000000000000" pitchFamily="65" charset="-120"/>
                <a:ea typeface="標楷體" panose="03000509000000000000" pitchFamily="65" charset="-120"/>
              </a:rPr>
              <a:t>網路使用習慣量表</a:t>
            </a:r>
          </a:p>
        </p:txBody>
      </p:sp>
      <p:sp>
        <p:nvSpPr>
          <p:cNvPr id="8" name="Content Placeholder 2">
            <a:extLst>
              <a:ext uri="{FF2B5EF4-FFF2-40B4-BE49-F238E27FC236}">
                <a16:creationId xmlns:a16="http://schemas.microsoft.com/office/drawing/2014/main" id="{28231CFC-A930-EDCF-B6EA-B6D7EAE243C4}"/>
              </a:ext>
            </a:extLst>
          </p:cNvPr>
          <p:cNvSpPr txBox="1">
            <a:spLocks/>
          </p:cNvSpPr>
          <p:nvPr/>
        </p:nvSpPr>
        <p:spPr>
          <a:xfrm>
            <a:off x="297544" y="1845660"/>
            <a:ext cx="8527540" cy="5060949"/>
          </a:xfrm>
          <a:prstGeom prst="rect">
            <a:avLst/>
          </a:prstGeom>
        </p:spPr>
        <p:txBody>
          <a:bodyPr vert="horz" lIns="91440" tIns="45720" rIns="91440" bIns="45720" rtlCol="0" anchor="t">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171450" marR="0" lvl="0" indent="-171450" algn="l" defTabSz="685800" rtl="0" eaLnBrk="1" fontAlgn="auto" latinLnBrk="0" hangingPunct="1">
              <a:lnSpc>
                <a:spcPct val="90000"/>
              </a:lnSpc>
              <a:spcBef>
                <a:spcPts val="750"/>
              </a:spcBef>
              <a:spcAft>
                <a:spcPts val="0"/>
              </a:spcAft>
              <a:buClrTx/>
              <a:buSzTx/>
              <a:buFont typeface="Wingdings" panose="05000000000000000000" pitchFamily="2" charset="2"/>
              <a:buChar char="ü"/>
              <a:tabLst/>
              <a:defRPr/>
            </a:pPr>
            <a:r>
              <a:rPr kumimoji="0" lang="zh-TW" altLang="en-US" sz="2400" b="0" i="0" u="none" strike="noStrike" kern="120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rPr>
              <a:t> 量表回答概況：</a:t>
            </a:r>
            <a:endParaRPr kumimoji="0" lang="en-US" altLang="zh-TW" sz="2400" b="0" i="0" u="none" strike="noStrike" kern="120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endParaRPr>
          </a:p>
          <a:p>
            <a:pPr marL="1143000" marR="0" lvl="2" indent="-457200" algn="l" defTabSz="685800" rtl="0" eaLnBrk="1" fontAlgn="auto" latinLnBrk="0" hangingPunct="1">
              <a:lnSpc>
                <a:spcPct val="90000"/>
              </a:lnSpc>
              <a:spcBef>
                <a:spcPts val="375"/>
              </a:spcBef>
              <a:spcAft>
                <a:spcPts val="0"/>
              </a:spcAft>
              <a:buClrTx/>
              <a:buSzTx/>
              <a:buFont typeface="+mj-lt"/>
              <a:buAutoNum type="arabicPeriod"/>
              <a:tabLst/>
              <a:defRPr/>
            </a:pPr>
            <a:r>
              <a:rPr kumimoji="0" lang="zh-TW" altLang="en-US" sz="2000" b="0" i="0" u="none" strike="noStrike" kern="120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rPr>
              <a:t>量表設置：李克特四分制，共</a:t>
            </a:r>
            <a:r>
              <a:rPr kumimoji="0" lang="en-US" altLang="zh-TW" sz="2000" b="0" i="0" u="none" strike="noStrike" kern="120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rPr>
              <a:t>10</a:t>
            </a:r>
            <a:r>
              <a:rPr kumimoji="0" lang="zh-TW" altLang="en-US" sz="2000" b="0" i="0" u="none" strike="noStrike" kern="120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rPr>
              <a:t>題，</a:t>
            </a:r>
            <a:r>
              <a:rPr kumimoji="0" lang="en-US" altLang="zh-TW" sz="2000" b="0" i="0" u="none" strike="noStrike" kern="120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rPr>
              <a:t>1</a:t>
            </a:r>
            <a:r>
              <a:rPr kumimoji="0" lang="zh-TW" altLang="en-US" sz="2000" b="0" i="0" u="none" strike="noStrike" kern="120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rPr>
              <a:t>分（非常不符合）至</a:t>
            </a:r>
            <a:r>
              <a:rPr kumimoji="0" lang="en-US" altLang="zh-TW" sz="2000" b="0" i="0" u="none" strike="noStrike" kern="120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rPr>
              <a:t>4</a:t>
            </a:r>
            <a:r>
              <a:rPr kumimoji="0" lang="zh-TW" altLang="en-US" sz="2000" b="0" i="0" u="none" strike="noStrike" kern="120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rPr>
              <a:t>分（非常符合）。</a:t>
            </a:r>
            <a:endParaRPr kumimoji="0" lang="en-US" altLang="zh-TW" sz="2000" b="0" i="0" u="none" strike="noStrike" kern="120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endParaRPr>
          </a:p>
          <a:p>
            <a:pPr marL="1143000" marR="0" lvl="2" indent="-457200" algn="l" defTabSz="685800" rtl="0" eaLnBrk="1" fontAlgn="auto" latinLnBrk="0" hangingPunct="1">
              <a:lnSpc>
                <a:spcPct val="90000"/>
              </a:lnSpc>
              <a:spcBef>
                <a:spcPts val="375"/>
              </a:spcBef>
              <a:spcAft>
                <a:spcPts val="0"/>
              </a:spcAft>
              <a:buClrTx/>
              <a:buSzTx/>
              <a:buFont typeface="+mj-lt"/>
              <a:buAutoNum type="arabicPeriod"/>
              <a:tabLst/>
              <a:defRPr/>
            </a:pPr>
            <a:r>
              <a:rPr kumimoji="0" lang="zh-TW" altLang="en-US" sz="2000" b="0" i="0" u="none" strike="noStrike" kern="120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rPr>
              <a:t>最低分題目：「熬夜上網造成精神</a:t>
            </a:r>
            <a:r>
              <a:rPr kumimoji="0" lang="en-US" altLang="zh-TW" sz="2000" b="0" i="0" u="none" strike="noStrike" kern="120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rPr>
              <a:t>/</a:t>
            </a:r>
            <a:r>
              <a:rPr kumimoji="0" lang="zh-TW" altLang="en-US" sz="2000" b="0" i="0" u="none" strike="noStrike" kern="120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rPr>
              <a:t>體力差」、「上網危害健康」（</a:t>
            </a:r>
            <a:r>
              <a:rPr kumimoji="0" lang="en-US" altLang="zh-TW" sz="2000" b="0" i="0" u="none" strike="noStrike" kern="120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rPr>
              <a:t>Q17</a:t>
            </a:r>
            <a:r>
              <a:rPr kumimoji="0" lang="zh-TW" altLang="en-US" sz="2000" b="0" i="0" u="none" strike="noStrike" kern="120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rPr>
              <a:t>），平均分</a:t>
            </a:r>
            <a:r>
              <a:rPr kumimoji="0" lang="en-US" altLang="zh-TW" sz="2000" b="0" i="0" u="none" strike="noStrike" kern="120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rPr>
              <a:t>1.69</a:t>
            </a:r>
            <a:r>
              <a:rPr kumimoji="0" lang="zh-TW" altLang="en-US" sz="2000" b="0" i="0" u="none" strike="noStrike" kern="120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rPr>
              <a:t>，超過一半無此困擾。</a:t>
            </a:r>
            <a:endParaRPr kumimoji="0" lang="en-US" altLang="zh-TW" sz="2000" b="0" i="0" u="none" strike="noStrike" kern="120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endParaRPr>
          </a:p>
          <a:p>
            <a:pPr marL="1143000" marR="0" lvl="2" indent="-457200" algn="l" defTabSz="685800" rtl="0" eaLnBrk="1" fontAlgn="auto" latinLnBrk="0" hangingPunct="1">
              <a:lnSpc>
                <a:spcPct val="90000"/>
              </a:lnSpc>
              <a:spcBef>
                <a:spcPts val="375"/>
              </a:spcBef>
              <a:spcAft>
                <a:spcPts val="0"/>
              </a:spcAft>
              <a:buClrTx/>
              <a:buSzTx/>
              <a:buFont typeface="+mj-lt"/>
              <a:buAutoNum type="arabicPeriod"/>
              <a:tabLst/>
              <a:defRPr/>
            </a:pPr>
            <a:r>
              <a:rPr kumimoji="0" lang="zh-TW" altLang="en-US" sz="2000" b="0" i="0" u="none" strike="noStrike" kern="120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rPr>
              <a:t>最高分題目：「一天沒上網很難受」（</a:t>
            </a:r>
            <a:r>
              <a:rPr kumimoji="0" lang="en-US" altLang="zh-TW" sz="2000" b="0" i="0" u="none" strike="noStrike" kern="120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rPr>
              <a:t>Q10</a:t>
            </a:r>
            <a:r>
              <a:rPr kumimoji="0" lang="zh-TW" altLang="en-US" sz="2000" b="0" i="0" u="none" strike="noStrike" kern="120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rPr>
              <a:t>）、「上網時間逐漸變長」（</a:t>
            </a:r>
            <a:r>
              <a:rPr kumimoji="0" lang="en-US" altLang="zh-TW" sz="2000" b="0" i="0" u="none" strike="noStrike" kern="120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rPr>
              <a:t>Q11-Q13</a:t>
            </a:r>
            <a:r>
              <a:rPr kumimoji="0" lang="zh-TW" altLang="en-US" sz="2000" b="0" i="0" u="none" strike="noStrike" kern="120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rPr>
              <a:t>），平均分超過</a:t>
            </a:r>
            <a:r>
              <a:rPr kumimoji="0" lang="en-US" altLang="zh-TW" sz="2000" b="0" i="0" u="none" strike="noStrike" kern="120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rPr>
              <a:t>2.0</a:t>
            </a:r>
            <a:r>
              <a:rPr kumimoji="0" lang="zh-TW" altLang="en-US" sz="2000" b="0" i="0" u="none" strike="noStrike" kern="120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rPr>
              <a:t>，</a:t>
            </a:r>
            <a:r>
              <a:rPr kumimoji="0" lang="en-US" altLang="zh-TW" sz="2000" b="0" i="0" u="none" strike="noStrike" kern="120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rPr>
              <a:t>25%</a:t>
            </a:r>
            <a:r>
              <a:rPr kumimoji="0" lang="zh-TW" altLang="en-US" sz="2000" b="0" i="0" u="none" strike="noStrike" kern="120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rPr>
              <a:t>表示有此困擾。</a:t>
            </a:r>
            <a:endParaRPr kumimoji="0" lang="en-US" altLang="zh-TW" sz="2000" b="0" i="0" u="none" strike="noStrike" kern="120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endParaRPr>
          </a:p>
          <a:p>
            <a:pPr marL="1143000" marR="0" lvl="2" indent="-457200" algn="l" defTabSz="685800" rtl="0" eaLnBrk="1" fontAlgn="auto" latinLnBrk="0" hangingPunct="1">
              <a:lnSpc>
                <a:spcPct val="90000"/>
              </a:lnSpc>
              <a:spcBef>
                <a:spcPts val="375"/>
              </a:spcBef>
              <a:spcAft>
                <a:spcPts val="0"/>
              </a:spcAft>
              <a:buClrTx/>
              <a:buSzTx/>
              <a:buFont typeface="+mj-lt"/>
              <a:buAutoNum type="arabicPeriod"/>
              <a:tabLst/>
              <a:defRPr/>
            </a:pPr>
            <a:endParaRPr kumimoji="0" lang="en-US" altLang="zh-TW" sz="2000" b="0" i="0" u="none" strike="noStrike" kern="120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endParaRPr>
          </a:p>
          <a:p>
            <a:pPr marL="171450" marR="0" lvl="0" indent="-171450" algn="l" defTabSz="685800" rtl="0" eaLnBrk="1" fontAlgn="auto" latinLnBrk="0" hangingPunct="1">
              <a:lnSpc>
                <a:spcPct val="90000"/>
              </a:lnSpc>
              <a:spcBef>
                <a:spcPts val="750"/>
              </a:spcBef>
              <a:spcAft>
                <a:spcPts val="0"/>
              </a:spcAft>
              <a:buClrTx/>
              <a:buSzTx/>
              <a:buFont typeface="Wingdings" panose="05000000000000000000" pitchFamily="2" charset="2"/>
              <a:buChar char="ü"/>
              <a:tabLst/>
              <a:defRPr/>
            </a:pPr>
            <a:r>
              <a:rPr kumimoji="0" lang="zh-TW" altLang="en-US" sz="2400" b="0" i="0" u="none" strike="noStrike" kern="120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rPr>
              <a:t> 各族群網路沉迷分析：</a:t>
            </a:r>
            <a:endParaRPr kumimoji="0" lang="en-US" altLang="zh-TW" sz="2100" b="0" i="0" u="none" strike="noStrike" kern="120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endParaRPr>
          </a:p>
          <a:p>
            <a:pPr marL="1143000" marR="0" lvl="2" indent="-457200" algn="l" defTabSz="685800" rtl="0" eaLnBrk="1" fontAlgn="auto" latinLnBrk="0" hangingPunct="1">
              <a:lnSpc>
                <a:spcPct val="90000"/>
              </a:lnSpc>
              <a:spcBef>
                <a:spcPts val="375"/>
              </a:spcBef>
              <a:spcAft>
                <a:spcPts val="0"/>
              </a:spcAft>
              <a:buClrTx/>
              <a:buSzTx/>
              <a:buFont typeface="+mj-lt"/>
              <a:buAutoNum type="arabicPeriod"/>
              <a:tabLst/>
              <a:defRPr/>
            </a:pPr>
            <a:r>
              <a:rPr kumimoji="0" lang="zh-TW" altLang="en-US" sz="2000" b="0" i="0" u="none" strike="noStrike" kern="120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rPr>
              <a:t>性別：男性平均分</a:t>
            </a:r>
            <a:r>
              <a:rPr kumimoji="0" lang="en-US" altLang="zh-TW" sz="2000" b="0" i="0" u="none" strike="noStrike" kern="120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rPr>
              <a:t>18.6</a:t>
            </a:r>
            <a:r>
              <a:rPr kumimoji="0" lang="zh-TW" altLang="en-US" sz="2000" b="0" i="0" u="none" strike="noStrike" kern="120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rPr>
              <a:t>，女性</a:t>
            </a:r>
            <a:r>
              <a:rPr kumimoji="0" lang="en-US" altLang="zh-TW" sz="2000" b="0" i="0" u="none" strike="noStrike" kern="120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rPr>
              <a:t>19.2</a:t>
            </a:r>
            <a:r>
              <a:rPr kumimoji="0" lang="zh-TW" altLang="en-US" sz="2000" b="0" i="0" u="none" strike="noStrike" kern="120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rPr>
              <a:t>，兩者無顯著差異（</a:t>
            </a:r>
            <a:r>
              <a:rPr kumimoji="0" lang="en-US" altLang="zh-TW" sz="2000" b="0" i="0" u="none" strike="noStrike" kern="120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rPr>
              <a:t>p=0.059</a:t>
            </a:r>
            <a:r>
              <a:rPr kumimoji="0" lang="zh-TW" altLang="en-US" sz="2000" b="0" i="0" u="none" strike="noStrike" kern="120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rPr>
              <a:t>）。男女網路沉迷比例均為</a:t>
            </a:r>
            <a:r>
              <a:rPr kumimoji="0" lang="en-US" altLang="zh-TW" sz="2000" b="0" i="0" u="none" strike="noStrike" kern="120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rPr>
              <a:t>9%</a:t>
            </a:r>
            <a:r>
              <a:rPr kumimoji="0" lang="zh-TW" altLang="en-US" sz="2000" b="0" i="0" u="none" strike="noStrike" kern="120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rPr>
              <a:t>。</a:t>
            </a:r>
            <a:endParaRPr kumimoji="0" lang="en-US" altLang="zh-TW" sz="2000" b="0" i="0" u="none" strike="noStrike" kern="12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endParaRPr>
          </a:p>
          <a:p>
            <a:pPr marL="1143000" marR="0" lvl="2" indent="-457200" algn="l" defTabSz="685800" rtl="0" eaLnBrk="1" fontAlgn="auto" latinLnBrk="0" hangingPunct="1">
              <a:lnSpc>
                <a:spcPct val="90000"/>
              </a:lnSpc>
              <a:spcBef>
                <a:spcPts val="375"/>
              </a:spcBef>
              <a:spcAft>
                <a:spcPts val="0"/>
              </a:spcAft>
              <a:buClrTx/>
              <a:buSzTx/>
              <a:buFont typeface="+mj-lt"/>
              <a:buAutoNum type="arabicPeriod"/>
              <a:tabLst/>
              <a:defRPr/>
            </a:pPr>
            <a:r>
              <a:rPr kumimoji="0" lang="zh-TW" altLang="en-US" sz="2000" b="0" i="0" u="none" strike="noStrike" kern="12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mn-cs"/>
              </a:rPr>
              <a:t>年齡層：</a:t>
            </a:r>
            <a:r>
              <a:rPr kumimoji="0" lang="en-US" altLang="zh-TW" sz="2000" b="0" i="0" u="none" strike="noStrike" kern="12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mn-cs"/>
              </a:rPr>
              <a:t>20-29</a:t>
            </a:r>
            <a:r>
              <a:rPr kumimoji="0" lang="zh-TW" altLang="en-US" sz="2000" b="0" i="0" u="none" strike="noStrike" kern="12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mn-cs"/>
              </a:rPr>
              <a:t>歲平均分最高（</a:t>
            </a:r>
            <a:r>
              <a:rPr kumimoji="0" lang="en-US" altLang="zh-TW" sz="2000" b="0" i="0" u="none" strike="noStrike" kern="12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mn-cs"/>
              </a:rPr>
              <a:t>20.58</a:t>
            </a:r>
            <a:r>
              <a:rPr kumimoji="0" lang="zh-TW" altLang="en-US" sz="2000" b="0" i="0" u="none" strike="noStrike" kern="12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mn-cs"/>
              </a:rPr>
              <a:t>），中位數隨年齡增加下降。網路沉迷者比例：</a:t>
            </a:r>
            <a:r>
              <a:rPr kumimoji="0" lang="en-US" altLang="zh-TW" sz="2000" b="0" i="0" u="none" strike="noStrike" kern="12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mn-cs"/>
              </a:rPr>
              <a:t>20-29</a:t>
            </a:r>
            <a:r>
              <a:rPr kumimoji="0" lang="zh-TW" altLang="en-US" sz="2000" b="0" i="0" u="none" strike="noStrike" kern="12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mn-cs"/>
              </a:rPr>
              <a:t>歲與</a:t>
            </a:r>
            <a:r>
              <a:rPr kumimoji="0" lang="en-US" altLang="zh-TW" sz="2000" b="0" i="0" u="none" strike="noStrike" kern="12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mn-cs"/>
              </a:rPr>
              <a:t>30-39</a:t>
            </a:r>
            <a:r>
              <a:rPr kumimoji="0" lang="zh-TW" altLang="en-US" sz="2000" b="0" i="0" u="none" strike="noStrike" kern="12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mn-cs"/>
              </a:rPr>
              <a:t>歲最多（</a:t>
            </a:r>
            <a:r>
              <a:rPr kumimoji="0" lang="en-US" altLang="zh-TW" sz="2000" b="0" i="0" u="none" strike="noStrike" kern="12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mn-cs"/>
              </a:rPr>
              <a:t>&gt;10%</a:t>
            </a:r>
            <a:r>
              <a:rPr kumimoji="0" lang="zh-TW" altLang="en-US" sz="2000" b="0" i="0" u="none" strike="noStrike" kern="12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mn-cs"/>
              </a:rPr>
              <a:t>），</a:t>
            </a:r>
            <a:r>
              <a:rPr kumimoji="0" lang="en-US" altLang="zh-TW" sz="2000" b="0" i="0" u="none" strike="noStrike" kern="12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mn-cs"/>
              </a:rPr>
              <a:t>12-17</a:t>
            </a:r>
            <a:r>
              <a:rPr kumimoji="0" lang="zh-TW" altLang="en-US" sz="2000" b="0" i="0" u="none" strike="noStrike" kern="12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mn-cs"/>
              </a:rPr>
              <a:t>歲與</a:t>
            </a:r>
            <a:r>
              <a:rPr kumimoji="0" lang="en-US" altLang="zh-TW" sz="2000" b="0" i="0" u="none" strike="noStrike" kern="12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mn-cs"/>
              </a:rPr>
              <a:t>40-49</a:t>
            </a:r>
            <a:r>
              <a:rPr kumimoji="0" lang="zh-TW" altLang="en-US" sz="2000" b="0" i="0" u="none" strike="noStrike" kern="12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mn-cs"/>
              </a:rPr>
              <a:t>歲次之（</a:t>
            </a:r>
            <a:r>
              <a:rPr kumimoji="0" lang="en-US" altLang="zh-TW" sz="2000" b="0" i="0" u="none" strike="noStrike" kern="12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mn-cs"/>
              </a:rPr>
              <a:t>9.1%</a:t>
            </a:r>
            <a:r>
              <a:rPr kumimoji="0" lang="zh-TW" altLang="en-US" sz="2000" b="0" i="0" u="none" strike="noStrike" kern="12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mn-cs"/>
              </a:rPr>
              <a:t>）。</a:t>
            </a:r>
            <a:endParaRPr kumimoji="0" lang="en-US" altLang="zh-TW" sz="2000" b="0" i="0" u="none" strike="noStrike" kern="12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altLang="zh-TW" sz="1800" b="0" i="0" u="none" strike="noStrike" kern="120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endParaRPr>
          </a:p>
          <a:p>
            <a:pPr marL="685800" marR="0" lvl="2" indent="0" algn="l" defTabSz="685800" rtl="0" eaLnBrk="1" fontAlgn="auto" latinLnBrk="0" hangingPunct="1">
              <a:lnSpc>
                <a:spcPct val="90000"/>
              </a:lnSpc>
              <a:spcBef>
                <a:spcPts val="375"/>
              </a:spcBef>
              <a:spcAft>
                <a:spcPts val="0"/>
              </a:spcAft>
              <a:buClrTx/>
              <a:buSzTx/>
              <a:buFont typeface="Arial" panose="020B0604020202020204" pitchFamily="34" charset="0"/>
              <a:buNone/>
              <a:tabLst/>
              <a:defRPr/>
            </a:pPr>
            <a:endParaRPr kumimoji="0" lang="en-US" altLang="zh-TW" sz="2400" b="0" i="0" u="none" strike="noStrike" kern="120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endParaRPr>
          </a:p>
        </p:txBody>
      </p:sp>
      <p:sp>
        <p:nvSpPr>
          <p:cNvPr id="2" name="投影片編號版面配置區 1">
            <a:extLst>
              <a:ext uri="{FF2B5EF4-FFF2-40B4-BE49-F238E27FC236}">
                <a16:creationId xmlns:a16="http://schemas.microsoft.com/office/drawing/2014/main" id="{ADDF6F98-0AD3-AB5F-976A-FD7B713A8EB2}"/>
              </a:ext>
            </a:extLst>
          </p:cNvPr>
          <p:cNvSpPr>
            <a:spLocks noGrp="1"/>
          </p:cNvSpPr>
          <p:nvPr>
            <p:ph type="sldNum" sz="quarter" idx="12"/>
          </p:nvPr>
        </p:nvSpPr>
        <p:spPr/>
        <p:txBody>
          <a:bodyPr/>
          <a:lstStyle/>
          <a:p>
            <a:fld id="{C1FF6DA9-008F-8B48-92A6-B652298478BF}" type="slidenum">
              <a:rPr lang="en-US" smtClean="0"/>
              <a:t>12</a:t>
            </a:fld>
            <a:endParaRPr lang="en-US"/>
          </a:p>
        </p:txBody>
      </p:sp>
    </p:spTree>
    <p:extLst>
      <p:ext uri="{BB962C8B-B14F-4D97-AF65-F5344CB8AC3E}">
        <p14:creationId xmlns:p14="http://schemas.microsoft.com/office/powerpoint/2010/main" val="25012291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373E519-A8F2-0207-EBE6-E9186F3854A6}"/>
            </a:ext>
          </a:extLst>
        </p:cNvPr>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5E1F8BAA-90A1-7DEA-41DB-3D3D43D279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4" name="sketchy line">
            <a:extLst>
              <a:ext uri="{FF2B5EF4-FFF2-40B4-BE49-F238E27FC236}">
                <a16:creationId xmlns:a16="http://schemas.microsoft.com/office/drawing/2014/main" id="{E27BF962-3097-30A7-1087-0338A794EC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9369" y="1681544"/>
            <a:ext cx="8229600" cy="18288"/>
          </a:xfrm>
          <a:custGeom>
            <a:avLst/>
            <a:gdLst>
              <a:gd name="connsiteX0" fmla="*/ 0 w 8229600"/>
              <a:gd name="connsiteY0" fmla="*/ 0 h 18288"/>
              <a:gd name="connsiteX1" fmla="*/ 521208 w 8229600"/>
              <a:gd name="connsiteY1" fmla="*/ 0 h 18288"/>
              <a:gd name="connsiteX2" fmla="*/ 1371600 w 8229600"/>
              <a:gd name="connsiteY2" fmla="*/ 0 h 18288"/>
              <a:gd name="connsiteX3" fmla="*/ 2221992 w 8229600"/>
              <a:gd name="connsiteY3" fmla="*/ 0 h 18288"/>
              <a:gd name="connsiteX4" fmla="*/ 3072384 w 8229600"/>
              <a:gd name="connsiteY4" fmla="*/ 0 h 18288"/>
              <a:gd name="connsiteX5" fmla="*/ 3511296 w 8229600"/>
              <a:gd name="connsiteY5" fmla="*/ 0 h 18288"/>
              <a:gd name="connsiteX6" fmla="*/ 4114800 w 8229600"/>
              <a:gd name="connsiteY6" fmla="*/ 0 h 18288"/>
              <a:gd name="connsiteX7" fmla="*/ 4553712 w 8229600"/>
              <a:gd name="connsiteY7" fmla="*/ 0 h 18288"/>
              <a:gd name="connsiteX8" fmla="*/ 5239512 w 8229600"/>
              <a:gd name="connsiteY8" fmla="*/ 0 h 18288"/>
              <a:gd name="connsiteX9" fmla="*/ 5843016 w 8229600"/>
              <a:gd name="connsiteY9" fmla="*/ 0 h 18288"/>
              <a:gd name="connsiteX10" fmla="*/ 6611112 w 8229600"/>
              <a:gd name="connsiteY10" fmla="*/ 0 h 18288"/>
              <a:gd name="connsiteX11" fmla="*/ 7461504 w 8229600"/>
              <a:gd name="connsiteY11" fmla="*/ 0 h 18288"/>
              <a:gd name="connsiteX12" fmla="*/ 8229600 w 8229600"/>
              <a:gd name="connsiteY12" fmla="*/ 0 h 18288"/>
              <a:gd name="connsiteX13" fmla="*/ 8229600 w 8229600"/>
              <a:gd name="connsiteY13" fmla="*/ 18288 h 18288"/>
              <a:gd name="connsiteX14" fmla="*/ 7461504 w 8229600"/>
              <a:gd name="connsiteY14" fmla="*/ 18288 h 18288"/>
              <a:gd name="connsiteX15" fmla="*/ 6940296 w 8229600"/>
              <a:gd name="connsiteY15" fmla="*/ 18288 h 18288"/>
              <a:gd name="connsiteX16" fmla="*/ 6419088 w 8229600"/>
              <a:gd name="connsiteY16" fmla="*/ 18288 h 18288"/>
              <a:gd name="connsiteX17" fmla="*/ 5650992 w 8229600"/>
              <a:gd name="connsiteY17" fmla="*/ 18288 h 18288"/>
              <a:gd name="connsiteX18" fmla="*/ 5129784 w 8229600"/>
              <a:gd name="connsiteY18" fmla="*/ 18288 h 18288"/>
              <a:gd name="connsiteX19" fmla="*/ 4690872 w 8229600"/>
              <a:gd name="connsiteY19" fmla="*/ 18288 h 18288"/>
              <a:gd name="connsiteX20" fmla="*/ 4087368 w 8229600"/>
              <a:gd name="connsiteY20" fmla="*/ 18288 h 18288"/>
              <a:gd name="connsiteX21" fmla="*/ 3401568 w 8229600"/>
              <a:gd name="connsiteY21" fmla="*/ 18288 h 18288"/>
              <a:gd name="connsiteX22" fmla="*/ 2798064 w 8229600"/>
              <a:gd name="connsiteY22" fmla="*/ 18288 h 18288"/>
              <a:gd name="connsiteX23" fmla="*/ 2276856 w 8229600"/>
              <a:gd name="connsiteY23" fmla="*/ 18288 h 18288"/>
              <a:gd name="connsiteX24" fmla="*/ 1426464 w 8229600"/>
              <a:gd name="connsiteY24" fmla="*/ 18288 h 18288"/>
              <a:gd name="connsiteX25" fmla="*/ 740664 w 8229600"/>
              <a:gd name="connsiteY25" fmla="*/ 18288 h 18288"/>
              <a:gd name="connsiteX26" fmla="*/ 0 w 8229600"/>
              <a:gd name="connsiteY26" fmla="*/ 18288 h 18288"/>
              <a:gd name="connsiteX27" fmla="*/ 0 w 8229600"/>
              <a:gd name="connsiteY2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229600" h="18288" fill="none" extrusionOk="0">
                <a:moveTo>
                  <a:pt x="0" y="0"/>
                </a:moveTo>
                <a:cubicBezTo>
                  <a:pt x="227594" y="-4267"/>
                  <a:pt x="329693" y="13251"/>
                  <a:pt x="521208" y="0"/>
                </a:cubicBezTo>
                <a:cubicBezTo>
                  <a:pt x="712723" y="-13251"/>
                  <a:pt x="1137373" y="-13618"/>
                  <a:pt x="1371600" y="0"/>
                </a:cubicBezTo>
                <a:cubicBezTo>
                  <a:pt x="1605827" y="13618"/>
                  <a:pt x="1975382" y="-27374"/>
                  <a:pt x="2221992" y="0"/>
                </a:cubicBezTo>
                <a:cubicBezTo>
                  <a:pt x="2468602" y="27374"/>
                  <a:pt x="2863316" y="-20517"/>
                  <a:pt x="3072384" y="0"/>
                </a:cubicBezTo>
                <a:cubicBezTo>
                  <a:pt x="3281452" y="20517"/>
                  <a:pt x="3331438" y="10793"/>
                  <a:pt x="3511296" y="0"/>
                </a:cubicBezTo>
                <a:cubicBezTo>
                  <a:pt x="3691154" y="-10793"/>
                  <a:pt x="3906405" y="-29737"/>
                  <a:pt x="4114800" y="0"/>
                </a:cubicBezTo>
                <a:cubicBezTo>
                  <a:pt x="4323195" y="29737"/>
                  <a:pt x="4428852" y="-2234"/>
                  <a:pt x="4553712" y="0"/>
                </a:cubicBezTo>
                <a:cubicBezTo>
                  <a:pt x="4678572" y="2234"/>
                  <a:pt x="5065629" y="29368"/>
                  <a:pt x="5239512" y="0"/>
                </a:cubicBezTo>
                <a:cubicBezTo>
                  <a:pt x="5413395" y="-29368"/>
                  <a:pt x="5703888" y="11839"/>
                  <a:pt x="5843016" y="0"/>
                </a:cubicBezTo>
                <a:cubicBezTo>
                  <a:pt x="5982144" y="-11839"/>
                  <a:pt x="6260765" y="24719"/>
                  <a:pt x="6611112" y="0"/>
                </a:cubicBezTo>
                <a:cubicBezTo>
                  <a:pt x="6961459" y="-24719"/>
                  <a:pt x="7228293" y="32959"/>
                  <a:pt x="7461504" y="0"/>
                </a:cubicBezTo>
                <a:cubicBezTo>
                  <a:pt x="7694715" y="-32959"/>
                  <a:pt x="7990029" y="-3422"/>
                  <a:pt x="8229600" y="0"/>
                </a:cubicBezTo>
                <a:cubicBezTo>
                  <a:pt x="8228940" y="5812"/>
                  <a:pt x="8229447" y="9773"/>
                  <a:pt x="8229600" y="18288"/>
                </a:cubicBezTo>
                <a:cubicBezTo>
                  <a:pt x="7940706" y="-9293"/>
                  <a:pt x="7792584" y="-16009"/>
                  <a:pt x="7461504" y="18288"/>
                </a:cubicBezTo>
                <a:cubicBezTo>
                  <a:pt x="7130424" y="52585"/>
                  <a:pt x="7080072" y="43845"/>
                  <a:pt x="6940296" y="18288"/>
                </a:cubicBezTo>
                <a:cubicBezTo>
                  <a:pt x="6800520" y="-7269"/>
                  <a:pt x="6672872" y="26671"/>
                  <a:pt x="6419088" y="18288"/>
                </a:cubicBezTo>
                <a:cubicBezTo>
                  <a:pt x="6165304" y="9905"/>
                  <a:pt x="5869721" y="4987"/>
                  <a:pt x="5650992" y="18288"/>
                </a:cubicBezTo>
                <a:cubicBezTo>
                  <a:pt x="5432263" y="31589"/>
                  <a:pt x="5308310" y="3023"/>
                  <a:pt x="5129784" y="18288"/>
                </a:cubicBezTo>
                <a:cubicBezTo>
                  <a:pt x="4951258" y="33553"/>
                  <a:pt x="4799696" y="15357"/>
                  <a:pt x="4690872" y="18288"/>
                </a:cubicBezTo>
                <a:cubicBezTo>
                  <a:pt x="4582048" y="21219"/>
                  <a:pt x="4311124" y="-7836"/>
                  <a:pt x="4087368" y="18288"/>
                </a:cubicBezTo>
                <a:cubicBezTo>
                  <a:pt x="3863612" y="44412"/>
                  <a:pt x="3730288" y="13374"/>
                  <a:pt x="3401568" y="18288"/>
                </a:cubicBezTo>
                <a:cubicBezTo>
                  <a:pt x="3072848" y="23202"/>
                  <a:pt x="3020684" y="32425"/>
                  <a:pt x="2798064" y="18288"/>
                </a:cubicBezTo>
                <a:cubicBezTo>
                  <a:pt x="2575444" y="4151"/>
                  <a:pt x="2440915" y="-7352"/>
                  <a:pt x="2276856" y="18288"/>
                </a:cubicBezTo>
                <a:cubicBezTo>
                  <a:pt x="2112797" y="43928"/>
                  <a:pt x="1726502" y="-9560"/>
                  <a:pt x="1426464" y="18288"/>
                </a:cubicBezTo>
                <a:cubicBezTo>
                  <a:pt x="1126426" y="46136"/>
                  <a:pt x="992925" y="21016"/>
                  <a:pt x="740664" y="18288"/>
                </a:cubicBezTo>
                <a:cubicBezTo>
                  <a:pt x="488403" y="15560"/>
                  <a:pt x="195650" y="-16061"/>
                  <a:pt x="0" y="18288"/>
                </a:cubicBezTo>
                <a:cubicBezTo>
                  <a:pt x="348" y="9455"/>
                  <a:pt x="654" y="3983"/>
                  <a:pt x="0" y="0"/>
                </a:cubicBezTo>
                <a:close/>
              </a:path>
              <a:path w="8229600" h="18288" stroke="0" extrusionOk="0">
                <a:moveTo>
                  <a:pt x="0" y="0"/>
                </a:moveTo>
                <a:cubicBezTo>
                  <a:pt x="259263" y="-9445"/>
                  <a:pt x="404731" y="4427"/>
                  <a:pt x="521208" y="0"/>
                </a:cubicBezTo>
                <a:cubicBezTo>
                  <a:pt x="637685" y="-4427"/>
                  <a:pt x="839187" y="564"/>
                  <a:pt x="960120" y="0"/>
                </a:cubicBezTo>
                <a:cubicBezTo>
                  <a:pt x="1081053" y="-564"/>
                  <a:pt x="1313469" y="-16481"/>
                  <a:pt x="1481328" y="0"/>
                </a:cubicBezTo>
                <a:cubicBezTo>
                  <a:pt x="1649187" y="16481"/>
                  <a:pt x="1885247" y="26161"/>
                  <a:pt x="2167128" y="0"/>
                </a:cubicBezTo>
                <a:cubicBezTo>
                  <a:pt x="2449009" y="-26161"/>
                  <a:pt x="2761875" y="-22202"/>
                  <a:pt x="2935224" y="0"/>
                </a:cubicBezTo>
                <a:cubicBezTo>
                  <a:pt x="3108573" y="22202"/>
                  <a:pt x="3540687" y="-2863"/>
                  <a:pt x="3785616" y="0"/>
                </a:cubicBezTo>
                <a:cubicBezTo>
                  <a:pt x="4030545" y="2863"/>
                  <a:pt x="4280774" y="-12442"/>
                  <a:pt x="4636008" y="0"/>
                </a:cubicBezTo>
                <a:cubicBezTo>
                  <a:pt x="4991242" y="12442"/>
                  <a:pt x="5025483" y="16914"/>
                  <a:pt x="5239512" y="0"/>
                </a:cubicBezTo>
                <a:cubicBezTo>
                  <a:pt x="5453541" y="-16914"/>
                  <a:pt x="5754008" y="16592"/>
                  <a:pt x="6007608" y="0"/>
                </a:cubicBezTo>
                <a:cubicBezTo>
                  <a:pt x="6261208" y="-16592"/>
                  <a:pt x="6407957" y="-11909"/>
                  <a:pt x="6693408" y="0"/>
                </a:cubicBezTo>
                <a:cubicBezTo>
                  <a:pt x="6978859" y="11909"/>
                  <a:pt x="7015437" y="-20890"/>
                  <a:pt x="7296912" y="0"/>
                </a:cubicBezTo>
                <a:cubicBezTo>
                  <a:pt x="7578387" y="20890"/>
                  <a:pt x="7859622" y="46406"/>
                  <a:pt x="8229600" y="0"/>
                </a:cubicBezTo>
                <a:cubicBezTo>
                  <a:pt x="8230508" y="6337"/>
                  <a:pt x="8228722" y="11778"/>
                  <a:pt x="8229600" y="18288"/>
                </a:cubicBezTo>
                <a:cubicBezTo>
                  <a:pt x="8075287" y="35054"/>
                  <a:pt x="7821366" y="21850"/>
                  <a:pt x="7626096" y="18288"/>
                </a:cubicBezTo>
                <a:cubicBezTo>
                  <a:pt x="7430826" y="14726"/>
                  <a:pt x="7320004" y="-9669"/>
                  <a:pt x="7022592" y="18288"/>
                </a:cubicBezTo>
                <a:cubicBezTo>
                  <a:pt x="6725180" y="46245"/>
                  <a:pt x="6348804" y="-14025"/>
                  <a:pt x="6172200" y="18288"/>
                </a:cubicBezTo>
                <a:cubicBezTo>
                  <a:pt x="5995596" y="50601"/>
                  <a:pt x="5788102" y="22890"/>
                  <a:pt x="5650992" y="18288"/>
                </a:cubicBezTo>
                <a:cubicBezTo>
                  <a:pt x="5513882" y="13686"/>
                  <a:pt x="5198399" y="29121"/>
                  <a:pt x="4882896" y="18288"/>
                </a:cubicBezTo>
                <a:cubicBezTo>
                  <a:pt x="4567393" y="7455"/>
                  <a:pt x="4557008" y="26965"/>
                  <a:pt x="4443984" y="18288"/>
                </a:cubicBezTo>
                <a:cubicBezTo>
                  <a:pt x="4330960" y="9611"/>
                  <a:pt x="4061674" y="28891"/>
                  <a:pt x="3758184" y="18288"/>
                </a:cubicBezTo>
                <a:cubicBezTo>
                  <a:pt x="3454694" y="7685"/>
                  <a:pt x="3380392" y="19119"/>
                  <a:pt x="3236976" y="18288"/>
                </a:cubicBezTo>
                <a:cubicBezTo>
                  <a:pt x="3093560" y="17457"/>
                  <a:pt x="2632116" y="37607"/>
                  <a:pt x="2386584" y="18288"/>
                </a:cubicBezTo>
                <a:cubicBezTo>
                  <a:pt x="2141052" y="-1031"/>
                  <a:pt x="2110884" y="28777"/>
                  <a:pt x="1947672" y="18288"/>
                </a:cubicBezTo>
                <a:cubicBezTo>
                  <a:pt x="1784460" y="7799"/>
                  <a:pt x="1535467" y="461"/>
                  <a:pt x="1261872" y="18288"/>
                </a:cubicBezTo>
                <a:cubicBezTo>
                  <a:pt x="988277" y="36115"/>
                  <a:pt x="1021096" y="10375"/>
                  <a:pt x="822960" y="18288"/>
                </a:cubicBezTo>
                <a:cubicBezTo>
                  <a:pt x="624824" y="26201"/>
                  <a:pt x="298309" y="1283"/>
                  <a:pt x="0" y="18288"/>
                </a:cubicBezTo>
                <a:cubicBezTo>
                  <a:pt x="-633" y="12278"/>
                  <a:pt x="-757" y="5867"/>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3" name="AutoShape 2" descr="A conceptual illustration depicting the impact of internet usage on daily life and mental health. The image shows a person surrounded by glowing icons for communication, shopping, entertainment, and education, all linked by digital lines. In contrast, another side shows a darker atmosphere with chains symbolizing overdependence and anxiety. The style is modern and vibrant with a clear emphasis on technology.">
            <a:extLst>
              <a:ext uri="{FF2B5EF4-FFF2-40B4-BE49-F238E27FC236}">
                <a16:creationId xmlns:a16="http://schemas.microsoft.com/office/drawing/2014/main" id="{9A2347E6-53BC-CD07-0192-108FBA9F8897}"/>
              </a:ext>
            </a:extLst>
          </p:cNvPr>
          <p:cNvSpPr>
            <a:spLocks noChangeAspect="1" noChangeArrowheads="1"/>
          </p:cNvSpPr>
          <p:nvPr/>
        </p:nvSpPr>
        <p:spPr bwMode="auto">
          <a:xfrm>
            <a:off x="4419600" y="3276600"/>
            <a:ext cx="1600200" cy="16002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ptos" panose="02110004020202020204"/>
              <a:ea typeface="新細明體" panose="02020500000000000000" pitchFamily="18" charset="-120"/>
              <a:cs typeface="+mn-cs"/>
            </a:endParaRPr>
          </a:p>
        </p:txBody>
      </p:sp>
      <p:sp>
        <p:nvSpPr>
          <p:cNvPr id="6" name="Title 1">
            <a:extLst>
              <a:ext uri="{FF2B5EF4-FFF2-40B4-BE49-F238E27FC236}">
                <a16:creationId xmlns:a16="http://schemas.microsoft.com/office/drawing/2014/main" id="{5E414C1A-2557-4E5A-7689-98618E2DBBB7}"/>
              </a:ext>
            </a:extLst>
          </p:cNvPr>
          <p:cNvSpPr txBox="1">
            <a:spLocks/>
          </p:cNvSpPr>
          <p:nvPr/>
        </p:nvSpPr>
        <p:spPr>
          <a:xfrm>
            <a:off x="429369" y="238539"/>
            <a:ext cx="8263890" cy="1434415"/>
          </a:xfrm>
          <a:prstGeom prst="rect">
            <a:avLst/>
          </a:prstGeom>
        </p:spPr>
        <p:txBody>
          <a:bodyPr vert="horz" lIns="91440" tIns="45720" rIns="91440" bIns="45720" rtlCol="0" anchor="b">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marL="0" marR="0" lvl="0" indent="0" algn="l" defTabSz="685800" rtl="0" eaLnBrk="1" fontAlgn="auto" latinLnBrk="0" hangingPunct="1">
              <a:lnSpc>
                <a:spcPct val="90000"/>
              </a:lnSpc>
              <a:spcBef>
                <a:spcPct val="0"/>
              </a:spcBef>
              <a:spcAft>
                <a:spcPts val="0"/>
              </a:spcAft>
              <a:buClrTx/>
              <a:buSzTx/>
              <a:buFontTx/>
              <a:buNone/>
              <a:tabLst/>
              <a:defRPr/>
            </a:pPr>
            <a:r>
              <a:rPr kumimoji="0" lang="zh-TW" altLang="en-US" sz="4700" b="0" i="0" u="none" strike="noStrike" kern="120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j-cs"/>
              </a:rPr>
              <a:t>網路沉迷主觀自評</a:t>
            </a:r>
          </a:p>
        </p:txBody>
      </p:sp>
      <p:sp>
        <p:nvSpPr>
          <p:cNvPr id="8" name="Content Placeholder 2">
            <a:extLst>
              <a:ext uri="{FF2B5EF4-FFF2-40B4-BE49-F238E27FC236}">
                <a16:creationId xmlns:a16="http://schemas.microsoft.com/office/drawing/2014/main" id="{D1686B25-9FD3-F991-47E2-6729F3B784B7}"/>
              </a:ext>
            </a:extLst>
          </p:cNvPr>
          <p:cNvSpPr txBox="1">
            <a:spLocks/>
          </p:cNvSpPr>
          <p:nvPr/>
        </p:nvSpPr>
        <p:spPr>
          <a:xfrm>
            <a:off x="297544" y="1845660"/>
            <a:ext cx="8844170" cy="5357467"/>
          </a:xfrm>
          <a:prstGeom prst="rect">
            <a:avLst/>
          </a:prstGeom>
        </p:spPr>
        <p:txBody>
          <a:bodyPr vert="horz" lIns="91440" tIns="45720" rIns="91440" bIns="45720" rtlCol="0" anchor="t">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171450" marR="0" lvl="0" indent="-171450" algn="l" defTabSz="685800" rtl="0" eaLnBrk="1" fontAlgn="auto" latinLnBrk="0" hangingPunct="1">
              <a:lnSpc>
                <a:spcPct val="90000"/>
              </a:lnSpc>
              <a:spcBef>
                <a:spcPts val="750"/>
              </a:spcBef>
              <a:spcAft>
                <a:spcPts val="0"/>
              </a:spcAft>
              <a:buClrTx/>
              <a:buSzTx/>
              <a:buFont typeface="Wingdings" panose="05000000000000000000" pitchFamily="2" charset="2"/>
              <a:buChar char="ü"/>
              <a:tabLst/>
              <a:defRPr/>
            </a:pPr>
            <a:r>
              <a:rPr kumimoji="0" lang="zh-TW" altLang="en-US" sz="2400" b="0" i="0" u="none" strike="noStrike" kern="120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rPr>
              <a:t> 自評網路沉迷：</a:t>
            </a:r>
            <a:endParaRPr kumimoji="0" lang="en-US" altLang="zh-TW" sz="2400" b="0" i="0" u="none" strike="noStrike" kern="120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endParaRPr>
          </a:p>
          <a:p>
            <a:pPr marL="1143000" marR="0" lvl="2" indent="-457200" algn="l" defTabSz="685800" rtl="0" eaLnBrk="1" fontAlgn="auto" latinLnBrk="0" hangingPunct="1">
              <a:lnSpc>
                <a:spcPct val="90000"/>
              </a:lnSpc>
              <a:spcBef>
                <a:spcPts val="375"/>
              </a:spcBef>
              <a:spcAft>
                <a:spcPts val="0"/>
              </a:spcAft>
              <a:buClrTx/>
              <a:buSzTx/>
              <a:buFont typeface="+mj-lt"/>
              <a:buAutoNum type="arabicPeriod"/>
              <a:tabLst/>
              <a:defRPr/>
            </a:pPr>
            <a:r>
              <a:rPr kumimoji="0" lang="zh-TW" altLang="en-US" sz="2000" b="0" i="0" u="none" strike="noStrike" kern="120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rPr>
              <a:t>自評比例：</a:t>
            </a:r>
            <a:r>
              <a:rPr kumimoji="0" lang="en-US" altLang="zh-TW" sz="2000" b="0" i="0" u="none" strike="noStrike" kern="120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rPr>
              <a:t>17.4%</a:t>
            </a:r>
            <a:r>
              <a:rPr kumimoji="0" lang="zh-TW" altLang="en-US" sz="2000" b="0" i="0" u="none" strike="noStrike" kern="120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rPr>
              <a:t>認為自己有網路沉迷，高於實際定義（</a:t>
            </a:r>
            <a:r>
              <a:rPr kumimoji="0" lang="en-US" altLang="zh-TW" sz="2000" b="0" i="0" u="none" strike="noStrike" kern="120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rPr>
              <a:t>9.4%</a:t>
            </a:r>
            <a:r>
              <a:rPr kumimoji="0" lang="zh-TW" altLang="en-US" sz="2000" b="0" i="0" u="none" strike="noStrike" kern="120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rPr>
              <a:t>）。</a:t>
            </a:r>
            <a:endParaRPr kumimoji="0" lang="en-US" altLang="zh-TW" sz="2000" b="0" i="0" u="none" strike="noStrike" kern="120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endParaRPr>
          </a:p>
          <a:p>
            <a:pPr marL="1143000" marR="0" lvl="2" indent="-457200" algn="l" defTabSz="685800" rtl="0" eaLnBrk="1" fontAlgn="auto" latinLnBrk="0" hangingPunct="1">
              <a:lnSpc>
                <a:spcPct val="90000"/>
              </a:lnSpc>
              <a:spcBef>
                <a:spcPts val="375"/>
              </a:spcBef>
              <a:spcAft>
                <a:spcPts val="0"/>
              </a:spcAft>
              <a:buClrTx/>
              <a:buSzTx/>
              <a:buFont typeface="+mj-lt"/>
              <a:buAutoNum type="arabicPeriod"/>
              <a:tabLst/>
              <a:defRPr/>
            </a:pPr>
            <a:r>
              <a:rPr kumimoji="0" lang="zh-TW" altLang="en-US" sz="2000" b="0" i="0" u="none" strike="noStrike" kern="120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rPr>
              <a:t>交叉分析：自評者中，僅</a:t>
            </a:r>
            <a:r>
              <a:rPr kumimoji="0" lang="en-US" altLang="zh-TW" sz="2000" b="0" i="0" u="none" strike="noStrike" kern="120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rPr>
              <a:t>32.7%</a:t>
            </a:r>
            <a:r>
              <a:rPr kumimoji="0" lang="zh-TW" altLang="en-US" sz="2000" b="0" i="0" u="none" strike="noStrike" kern="120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rPr>
              <a:t>符合實際網路沉迷定義。實際網路沉迷者中，</a:t>
            </a:r>
            <a:r>
              <a:rPr kumimoji="0" lang="en-US" altLang="zh-TW" sz="2000" b="0" i="0" u="none" strike="noStrike" kern="120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rPr>
              <a:t>37.86%</a:t>
            </a:r>
            <a:r>
              <a:rPr kumimoji="0" lang="zh-TW" altLang="en-US" sz="2000" b="0" i="0" u="none" strike="noStrike" kern="120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rPr>
              <a:t>無病識感，自認沒有網路沉迷。</a:t>
            </a:r>
            <a:endParaRPr kumimoji="0" lang="en-US" altLang="zh-TW" sz="2000" b="0" i="0" u="none" strike="noStrike" kern="120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endParaRPr>
          </a:p>
          <a:p>
            <a:pPr marL="1143000" marR="0" lvl="2" indent="-457200" algn="l" defTabSz="685800" rtl="0" eaLnBrk="1" fontAlgn="auto" latinLnBrk="0" hangingPunct="1">
              <a:lnSpc>
                <a:spcPct val="90000"/>
              </a:lnSpc>
              <a:spcBef>
                <a:spcPts val="375"/>
              </a:spcBef>
              <a:spcAft>
                <a:spcPts val="0"/>
              </a:spcAft>
              <a:buClrTx/>
              <a:buSzTx/>
              <a:buFont typeface="+mj-lt"/>
              <a:buAutoNum type="arabicPeriod"/>
              <a:tabLst/>
              <a:defRPr/>
            </a:pPr>
            <a:r>
              <a:rPr kumimoji="0" lang="zh-TW" altLang="en-US" sz="2000" b="0" i="0" u="none" strike="noStrike" kern="120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rPr>
              <a:t>年齡差異：</a:t>
            </a:r>
            <a:r>
              <a:rPr kumimoji="0" lang="en-US" altLang="zh-TW" sz="2000" b="0" i="0" u="none" strike="noStrike" kern="120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rPr>
              <a:t>12-39</a:t>
            </a:r>
            <a:r>
              <a:rPr kumimoji="0" lang="zh-TW" altLang="en-US" sz="2000" b="0" i="0" u="none" strike="noStrike" kern="120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rPr>
              <a:t>歲中，超過</a:t>
            </a:r>
            <a:r>
              <a:rPr kumimoji="0" lang="en-US" altLang="zh-TW" sz="2000" b="0" i="0" u="none" strike="noStrike" kern="120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rPr>
              <a:t>20%</a:t>
            </a:r>
            <a:r>
              <a:rPr kumimoji="0" lang="zh-TW" altLang="en-US" sz="2000" b="0" i="0" u="none" strike="noStrike" kern="120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rPr>
              <a:t>自認網路沉迷，</a:t>
            </a:r>
            <a:r>
              <a:rPr kumimoji="0" lang="en-US" altLang="zh-TW" sz="2000" b="0" i="0" u="none" strike="noStrike" kern="120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rPr>
              <a:t>20-29</a:t>
            </a:r>
            <a:r>
              <a:rPr kumimoji="0" lang="zh-TW" altLang="en-US" sz="2000" b="0" i="0" u="none" strike="noStrike" kern="120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rPr>
              <a:t>歲最高（近</a:t>
            </a:r>
            <a:r>
              <a:rPr kumimoji="0" lang="en-US" altLang="zh-TW" sz="2000" b="0" i="0" u="none" strike="noStrike" kern="120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rPr>
              <a:t>30%</a:t>
            </a:r>
            <a:r>
              <a:rPr kumimoji="0" lang="zh-TW" altLang="en-US" sz="2000" b="0" i="0" u="none" strike="noStrike" kern="120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rPr>
              <a:t>）。</a:t>
            </a:r>
            <a:r>
              <a:rPr kumimoji="0" lang="en-US" altLang="zh-TW" sz="2000" b="0" i="0" u="none" strike="noStrike" kern="120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rPr>
              <a:t>50</a:t>
            </a:r>
            <a:r>
              <a:rPr kumimoji="0" lang="zh-TW" altLang="en-US" sz="2000" b="0" i="0" u="none" strike="noStrike" kern="120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rPr>
              <a:t>歲以上僅不足</a:t>
            </a:r>
            <a:r>
              <a:rPr kumimoji="0" lang="en-US" altLang="zh-TW" sz="2000" b="0" i="0" u="none" strike="noStrike" kern="120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rPr>
              <a:t>10%</a:t>
            </a:r>
            <a:r>
              <a:rPr kumimoji="0" lang="zh-TW" altLang="en-US" sz="2000" b="0" i="0" u="none" strike="noStrike" kern="120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rPr>
              <a:t>。</a:t>
            </a:r>
            <a:endParaRPr kumimoji="0" lang="en-US" altLang="zh-TW" sz="2000" b="0" i="0" u="none" strike="noStrike" kern="120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endParaRPr>
          </a:p>
          <a:p>
            <a:pPr marL="1143000" marR="0" lvl="2" indent="-457200" algn="l" defTabSz="685800" rtl="0" eaLnBrk="1" fontAlgn="auto" latinLnBrk="0" hangingPunct="1">
              <a:lnSpc>
                <a:spcPct val="90000"/>
              </a:lnSpc>
              <a:spcBef>
                <a:spcPts val="375"/>
              </a:spcBef>
              <a:spcAft>
                <a:spcPts val="0"/>
              </a:spcAft>
              <a:buClrTx/>
              <a:buSzTx/>
              <a:buFont typeface="+mj-lt"/>
              <a:buAutoNum type="arabicPeriod"/>
              <a:tabLst/>
              <a:defRPr/>
            </a:pPr>
            <a:endParaRPr kumimoji="0" lang="en-US" altLang="zh-TW" sz="2000" b="0" i="0" u="none" strike="noStrike" kern="120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endParaRPr>
          </a:p>
          <a:p>
            <a:pPr marL="171450" marR="0" lvl="0" indent="-171450" algn="l" defTabSz="685800" rtl="0" eaLnBrk="1" fontAlgn="auto" latinLnBrk="0" hangingPunct="1">
              <a:lnSpc>
                <a:spcPct val="90000"/>
              </a:lnSpc>
              <a:spcBef>
                <a:spcPts val="750"/>
              </a:spcBef>
              <a:spcAft>
                <a:spcPts val="0"/>
              </a:spcAft>
              <a:buClrTx/>
              <a:buSzTx/>
              <a:buFont typeface="Wingdings" panose="05000000000000000000" pitchFamily="2" charset="2"/>
              <a:buChar char="ü"/>
              <a:tabLst/>
              <a:defRPr/>
            </a:pPr>
            <a:r>
              <a:rPr kumimoji="0" lang="zh-TW" altLang="en-US" sz="2400" b="0" i="0" u="none" strike="noStrike" kern="120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rPr>
              <a:t> 自評網路沉迷程度：</a:t>
            </a:r>
            <a:endParaRPr kumimoji="0" lang="en-US" altLang="zh-TW" sz="2100" b="0" i="0" u="none" strike="noStrike" kern="120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endParaRPr>
          </a:p>
          <a:p>
            <a:pPr marL="1143000" marR="0" lvl="2" indent="-457200" algn="l" defTabSz="685800" rtl="0" eaLnBrk="1" fontAlgn="auto" latinLnBrk="0" hangingPunct="1">
              <a:lnSpc>
                <a:spcPct val="90000"/>
              </a:lnSpc>
              <a:spcBef>
                <a:spcPts val="375"/>
              </a:spcBef>
              <a:spcAft>
                <a:spcPts val="0"/>
              </a:spcAft>
              <a:buClrTx/>
              <a:buSzTx/>
              <a:buFont typeface="+mj-lt"/>
              <a:buAutoNum type="arabicPeriod"/>
              <a:tabLst/>
              <a:defRPr/>
            </a:pPr>
            <a:r>
              <a:rPr kumimoji="0" lang="en-US" altLang="zh-TW" sz="2000" b="0" i="0" u="none" strike="noStrike" kern="120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rPr>
              <a:t>266</a:t>
            </a:r>
            <a:r>
              <a:rPr kumimoji="0" lang="zh-TW" altLang="en-US" sz="2000" b="0" i="0" u="none" strike="noStrike" kern="120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rPr>
              <a:t>位自認沉迷者中，</a:t>
            </a:r>
            <a:r>
              <a:rPr kumimoji="0" lang="en-US" altLang="zh-TW" sz="2000" b="0" i="0" u="none" strike="noStrike" kern="120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rPr>
              <a:t>86.5%</a:t>
            </a:r>
            <a:r>
              <a:rPr kumimoji="0" lang="zh-TW" altLang="en-US" sz="2000" b="0" i="0" u="none" strike="noStrike" kern="120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rPr>
              <a:t>評價在</a:t>
            </a:r>
            <a:r>
              <a:rPr kumimoji="0" lang="en-US" altLang="zh-TW" sz="2000" b="0" i="0" u="none" strike="noStrike" kern="120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rPr>
              <a:t>3</a:t>
            </a:r>
            <a:r>
              <a:rPr kumimoji="0" lang="zh-TW" altLang="en-US" sz="2000" b="0" i="0" u="none" strike="noStrike" kern="120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rPr>
              <a:t>分以上（</a:t>
            </a:r>
            <a:r>
              <a:rPr kumimoji="0" lang="en-US" altLang="zh-TW" sz="2000" b="0" i="0" u="none" strike="noStrike" kern="120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rPr>
              <a:t>1~5</a:t>
            </a:r>
            <a:r>
              <a:rPr kumimoji="0" lang="zh-TW" altLang="en-US" sz="2000" b="0" i="0" u="none" strike="noStrike" kern="120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rPr>
              <a:t>分量表）。</a:t>
            </a:r>
            <a:endParaRPr kumimoji="0" lang="en-US" altLang="zh-TW" sz="2000" b="0" i="0" u="none" strike="noStrike" kern="120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endParaRPr>
          </a:p>
          <a:p>
            <a:pPr marL="1143000" marR="0" lvl="2" indent="-457200" algn="l" defTabSz="685800" rtl="0" eaLnBrk="1" fontAlgn="auto" latinLnBrk="0" hangingPunct="1">
              <a:lnSpc>
                <a:spcPct val="90000"/>
              </a:lnSpc>
              <a:spcBef>
                <a:spcPts val="375"/>
              </a:spcBef>
              <a:spcAft>
                <a:spcPts val="0"/>
              </a:spcAft>
              <a:buClrTx/>
              <a:buSzTx/>
              <a:buFont typeface="+mj-lt"/>
              <a:buAutoNum type="arabicPeriod"/>
              <a:tabLst/>
              <a:defRPr/>
            </a:pPr>
            <a:r>
              <a:rPr kumimoji="0" lang="zh-TW" altLang="en-US" sz="2000" b="0" i="0" u="none" strike="noStrike" kern="12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mn-cs"/>
              </a:rPr>
              <a:t>網路沉迷者自評平均分</a:t>
            </a:r>
            <a:r>
              <a:rPr kumimoji="0" lang="en-US" altLang="zh-TW" sz="2000" b="0" i="0" u="none" strike="noStrike" kern="12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mn-cs"/>
              </a:rPr>
              <a:t>3.81</a:t>
            </a:r>
            <a:r>
              <a:rPr kumimoji="0" lang="zh-TW" altLang="en-US" sz="2000" b="0" i="0" u="none" strike="noStrike" kern="12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mn-cs"/>
              </a:rPr>
              <a:t>，顯著高於非沉迷者（</a:t>
            </a:r>
            <a:r>
              <a:rPr kumimoji="0" lang="en-US" altLang="zh-TW" sz="2000" b="0" i="0" u="none" strike="noStrike" kern="12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mn-cs"/>
              </a:rPr>
              <a:t>3.09</a:t>
            </a:r>
            <a:r>
              <a:rPr kumimoji="0" lang="zh-TW" altLang="en-US" sz="2000" b="0" i="0" u="none" strike="noStrike" kern="12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mn-cs"/>
              </a:rPr>
              <a:t>，</a:t>
            </a:r>
            <a:r>
              <a:rPr kumimoji="0" lang="en-US" altLang="zh-TW" sz="2000" b="0" i="0" u="none" strike="noStrike" kern="12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mn-cs"/>
              </a:rPr>
              <a:t>p&lt;0.05</a:t>
            </a:r>
            <a:r>
              <a:rPr kumimoji="0" lang="zh-TW" altLang="en-US" sz="2000" b="0" i="0" u="none" strike="noStrike" kern="12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mn-cs"/>
              </a:rPr>
              <a:t>）。</a:t>
            </a:r>
            <a:endParaRPr kumimoji="0" lang="en-US" altLang="zh-TW" sz="2000" b="0" i="0" u="none" strike="noStrike" kern="12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mn-cs"/>
            </a:endParaRPr>
          </a:p>
          <a:p>
            <a:pPr marL="1143000" marR="0" lvl="2" indent="-457200" algn="l" defTabSz="685800" rtl="0" eaLnBrk="1" fontAlgn="auto" latinLnBrk="0" hangingPunct="1">
              <a:lnSpc>
                <a:spcPct val="90000"/>
              </a:lnSpc>
              <a:spcBef>
                <a:spcPts val="375"/>
              </a:spcBef>
              <a:spcAft>
                <a:spcPts val="0"/>
              </a:spcAft>
              <a:buClrTx/>
              <a:buSzTx/>
              <a:buFont typeface="+mj-lt"/>
              <a:buAutoNum type="arabicPeriod"/>
              <a:tabLst/>
              <a:defRPr/>
            </a:pPr>
            <a:r>
              <a:rPr kumimoji="0" lang="zh-TW" altLang="en-US" sz="2000" b="0" i="0" u="none" strike="noStrike" kern="120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rPr>
              <a:t>實際沉迷者評分集中於</a:t>
            </a:r>
            <a:r>
              <a:rPr kumimoji="0" lang="en-US" altLang="zh-TW" sz="2000" b="0" i="0" u="none" strike="noStrike" kern="120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rPr>
              <a:t>3</a:t>
            </a:r>
            <a:r>
              <a:rPr kumimoji="0" lang="zh-TW" altLang="en-US" sz="2000" b="0" i="0" u="none" strike="noStrike" kern="120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rPr>
              <a:t>分以上，非沉迷者集中於</a:t>
            </a:r>
            <a:r>
              <a:rPr kumimoji="0" lang="en-US" altLang="zh-TW" sz="2000" b="0" i="0" u="none" strike="noStrike" kern="120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rPr>
              <a:t>3</a:t>
            </a:r>
            <a:r>
              <a:rPr kumimoji="0" lang="zh-TW" altLang="en-US" sz="2000" b="0" i="0" u="none" strike="noStrike" kern="120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rPr>
              <a:t>分。</a:t>
            </a:r>
            <a:endParaRPr kumimoji="0" lang="en-US" altLang="zh-TW" sz="2000" b="0" i="0" u="none" strike="noStrike" kern="120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endParaRPr>
          </a:p>
          <a:p>
            <a:pPr marL="685800" marR="0" lvl="2" indent="0" algn="l" defTabSz="685800" rtl="0" eaLnBrk="1" fontAlgn="auto" latinLnBrk="0" hangingPunct="1">
              <a:lnSpc>
                <a:spcPct val="90000"/>
              </a:lnSpc>
              <a:spcBef>
                <a:spcPts val="375"/>
              </a:spcBef>
              <a:spcAft>
                <a:spcPts val="0"/>
              </a:spcAft>
              <a:buClrTx/>
              <a:buSzTx/>
              <a:buNone/>
              <a:tabLst/>
              <a:defRPr/>
            </a:pPr>
            <a:endParaRPr kumimoji="0" lang="en-US" altLang="zh-TW" sz="2000" b="0" i="0" u="none" strike="noStrike" kern="120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endParaRPr>
          </a:p>
          <a:p>
            <a:pPr marL="171450" marR="0" lvl="0" indent="-171450" algn="l" defTabSz="685800" rtl="0" eaLnBrk="1" fontAlgn="auto" latinLnBrk="0" hangingPunct="1">
              <a:lnSpc>
                <a:spcPct val="90000"/>
              </a:lnSpc>
              <a:spcBef>
                <a:spcPts val="750"/>
              </a:spcBef>
              <a:spcAft>
                <a:spcPts val="0"/>
              </a:spcAft>
              <a:buClrTx/>
              <a:buSzTx/>
              <a:buFont typeface="Wingdings" panose="05000000000000000000" pitchFamily="2" charset="2"/>
              <a:buChar char="ü"/>
              <a:tabLst/>
              <a:defRPr/>
            </a:pPr>
            <a:r>
              <a:rPr kumimoji="0" lang="zh-TW" altLang="en-US" sz="2400" b="0" i="0" u="none" strike="noStrike" kern="120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rPr>
              <a:t>尋求協助：</a:t>
            </a:r>
            <a:endParaRPr kumimoji="0" lang="en-US" altLang="zh-TW" sz="2100" b="0" i="0" u="none" strike="noStrike" kern="120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endParaRPr>
          </a:p>
          <a:p>
            <a:pPr marL="685800" marR="0" lvl="2" indent="0" algn="l" defTabSz="685800" rtl="0" eaLnBrk="1" fontAlgn="auto" latinLnBrk="0" hangingPunct="1">
              <a:lnSpc>
                <a:spcPct val="90000"/>
              </a:lnSpc>
              <a:spcBef>
                <a:spcPts val="375"/>
              </a:spcBef>
              <a:spcAft>
                <a:spcPts val="0"/>
              </a:spcAft>
              <a:buClrTx/>
              <a:buSzTx/>
              <a:buFont typeface="Arial" panose="020B0604020202020204" pitchFamily="34" charset="0"/>
              <a:buNone/>
              <a:tabLst/>
              <a:defRPr/>
            </a:pPr>
            <a:r>
              <a:rPr kumimoji="0" lang="zh-TW" altLang="en-US" sz="2000" b="0" i="0" u="none" strike="noStrike" kern="120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rPr>
              <a:t>自認網路沉迷的</a:t>
            </a:r>
            <a:r>
              <a:rPr kumimoji="0" lang="en-US" altLang="zh-TW" sz="2000" b="0" i="0" u="none" strike="noStrike" kern="120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rPr>
              <a:t>266</a:t>
            </a:r>
            <a:r>
              <a:rPr kumimoji="0" lang="zh-TW" altLang="en-US" sz="2000" b="0" i="0" u="none" strike="noStrike" kern="120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rPr>
              <a:t>位受訪者中，僅</a:t>
            </a:r>
            <a:r>
              <a:rPr kumimoji="0" lang="en-US" altLang="zh-TW" sz="2000" b="0" i="0" u="none" strike="noStrike" kern="120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rPr>
              <a:t>4.5%</a:t>
            </a:r>
            <a:r>
              <a:rPr kumimoji="0" lang="zh-TW" altLang="en-US" sz="2000" b="0" i="0" u="none" strike="noStrike" kern="120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rPr>
              <a:t>曾「想過」尋求幫助。</a:t>
            </a:r>
            <a:endParaRPr kumimoji="0" lang="en-US" altLang="zh-TW" sz="2000" b="0" i="0" u="none" strike="noStrike" kern="120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endParaRPr>
          </a:p>
        </p:txBody>
      </p:sp>
      <p:sp>
        <p:nvSpPr>
          <p:cNvPr id="2" name="投影片編號版面配置區 1">
            <a:extLst>
              <a:ext uri="{FF2B5EF4-FFF2-40B4-BE49-F238E27FC236}">
                <a16:creationId xmlns:a16="http://schemas.microsoft.com/office/drawing/2014/main" id="{2D3D8A10-4132-3A32-91E0-ACAB81E6F8FC}"/>
              </a:ext>
            </a:extLst>
          </p:cNvPr>
          <p:cNvSpPr>
            <a:spLocks noGrp="1"/>
          </p:cNvSpPr>
          <p:nvPr>
            <p:ph type="sldNum" sz="quarter" idx="12"/>
          </p:nvPr>
        </p:nvSpPr>
        <p:spPr/>
        <p:txBody>
          <a:bodyPr/>
          <a:lstStyle/>
          <a:p>
            <a:fld id="{C1FF6DA9-008F-8B48-92A6-B652298478BF}" type="slidenum">
              <a:rPr lang="en-US" smtClean="0"/>
              <a:t>13</a:t>
            </a:fld>
            <a:endParaRPr lang="en-US"/>
          </a:p>
        </p:txBody>
      </p:sp>
    </p:spTree>
    <p:extLst>
      <p:ext uri="{BB962C8B-B14F-4D97-AF65-F5344CB8AC3E}">
        <p14:creationId xmlns:p14="http://schemas.microsoft.com/office/powerpoint/2010/main" val="12164940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1803DF9-A94F-A975-1EF9-5FC69ED09E39}"/>
            </a:ext>
          </a:extLst>
        </p:cNvPr>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6380B5F9-3ABA-9D67-2087-422F8ED57E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14" name="sketchy line">
            <a:extLst>
              <a:ext uri="{FF2B5EF4-FFF2-40B4-BE49-F238E27FC236}">
                <a16:creationId xmlns:a16="http://schemas.microsoft.com/office/drawing/2014/main" id="{CD92118C-3096-C5F3-6727-D6FCDED987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9369" y="1681544"/>
            <a:ext cx="8229600" cy="18288"/>
          </a:xfrm>
          <a:custGeom>
            <a:avLst/>
            <a:gdLst>
              <a:gd name="connsiteX0" fmla="*/ 0 w 8229600"/>
              <a:gd name="connsiteY0" fmla="*/ 0 h 18288"/>
              <a:gd name="connsiteX1" fmla="*/ 521208 w 8229600"/>
              <a:gd name="connsiteY1" fmla="*/ 0 h 18288"/>
              <a:gd name="connsiteX2" fmla="*/ 1371600 w 8229600"/>
              <a:gd name="connsiteY2" fmla="*/ 0 h 18288"/>
              <a:gd name="connsiteX3" fmla="*/ 2221992 w 8229600"/>
              <a:gd name="connsiteY3" fmla="*/ 0 h 18288"/>
              <a:gd name="connsiteX4" fmla="*/ 3072384 w 8229600"/>
              <a:gd name="connsiteY4" fmla="*/ 0 h 18288"/>
              <a:gd name="connsiteX5" fmla="*/ 3511296 w 8229600"/>
              <a:gd name="connsiteY5" fmla="*/ 0 h 18288"/>
              <a:gd name="connsiteX6" fmla="*/ 4114800 w 8229600"/>
              <a:gd name="connsiteY6" fmla="*/ 0 h 18288"/>
              <a:gd name="connsiteX7" fmla="*/ 4553712 w 8229600"/>
              <a:gd name="connsiteY7" fmla="*/ 0 h 18288"/>
              <a:gd name="connsiteX8" fmla="*/ 5239512 w 8229600"/>
              <a:gd name="connsiteY8" fmla="*/ 0 h 18288"/>
              <a:gd name="connsiteX9" fmla="*/ 5843016 w 8229600"/>
              <a:gd name="connsiteY9" fmla="*/ 0 h 18288"/>
              <a:gd name="connsiteX10" fmla="*/ 6611112 w 8229600"/>
              <a:gd name="connsiteY10" fmla="*/ 0 h 18288"/>
              <a:gd name="connsiteX11" fmla="*/ 7461504 w 8229600"/>
              <a:gd name="connsiteY11" fmla="*/ 0 h 18288"/>
              <a:gd name="connsiteX12" fmla="*/ 8229600 w 8229600"/>
              <a:gd name="connsiteY12" fmla="*/ 0 h 18288"/>
              <a:gd name="connsiteX13" fmla="*/ 8229600 w 8229600"/>
              <a:gd name="connsiteY13" fmla="*/ 18288 h 18288"/>
              <a:gd name="connsiteX14" fmla="*/ 7461504 w 8229600"/>
              <a:gd name="connsiteY14" fmla="*/ 18288 h 18288"/>
              <a:gd name="connsiteX15" fmla="*/ 6940296 w 8229600"/>
              <a:gd name="connsiteY15" fmla="*/ 18288 h 18288"/>
              <a:gd name="connsiteX16" fmla="*/ 6419088 w 8229600"/>
              <a:gd name="connsiteY16" fmla="*/ 18288 h 18288"/>
              <a:gd name="connsiteX17" fmla="*/ 5650992 w 8229600"/>
              <a:gd name="connsiteY17" fmla="*/ 18288 h 18288"/>
              <a:gd name="connsiteX18" fmla="*/ 5129784 w 8229600"/>
              <a:gd name="connsiteY18" fmla="*/ 18288 h 18288"/>
              <a:gd name="connsiteX19" fmla="*/ 4690872 w 8229600"/>
              <a:gd name="connsiteY19" fmla="*/ 18288 h 18288"/>
              <a:gd name="connsiteX20" fmla="*/ 4087368 w 8229600"/>
              <a:gd name="connsiteY20" fmla="*/ 18288 h 18288"/>
              <a:gd name="connsiteX21" fmla="*/ 3401568 w 8229600"/>
              <a:gd name="connsiteY21" fmla="*/ 18288 h 18288"/>
              <a:gd name="connsiteX22" fmla="*/ 2798064 w 8229600"/>
              <a:gd name="connsiteY22" fmla="*/ 18288 h 18288"/>
              <a:gd name="connsiteX23" fmla="*/ 2276856 w 8229600"/>
              <a:gd name="connsiteY23" fmla="*/ 18288 h 18288"/>
              <a:gd name="connsiteX24" fmla="*/ 1426464 w 8229600"/>
              <a:gd name="connsiteY24" fmla="*/ 18288 h 18288"/>
              <a:gd name="connsiteX25" fmla="*/ 740664 w 8229600"/>
              <a:gd name="connsiteY25" fmla="*/ 18288 h 18288"/>
              <a:gd name="connsiteX26" fmla="*/ 0 w 8229600"/>
              <a:gd name="connsiteY26" fmla="*/ 18288 h 18288"/>
              <a:gd name="connsiteX27" fmla="*/ 0 w 8229600"/>
              <a:gd name="connsiteY2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229600" h="18288" fill="none" extrusionOk="0">
                <a:moveTo>
                  <a:pt x="0" y="0"/>
                </a:moveTo>
                <a:cubicBezTo>
                  <a:pt x="227594" y="-4267"/>
                  <a:pt x="329693" y="13251"/>
                  <a:pt x="521208" y="0"/>
                </a:cubicBezTo>
                <a:cubicBezTo>
                  <a:pt x="712723" y="-13251"/>
                  <a:pt x="1137373" y="-13618"/>
                  <a:pt x="1371600" y="0"/>
                </a:cubicBezTo>
                <a:cubicBezTo>
                  <a:pt x="1605827" y="13618"/>
                  <a:pt x="1975382" y="-27374"/>
                  <a:pt x="2221992" y="0"/>
                </a:cubicBezTo>
                <a:cubicBezTo>
                  <a:pt x="2468602" y="27374"/>
                  <a:pt x="2863316" y="-20517"/>
                  <a:pt x="3072384" y="0"/>
                </a:cubicBezTo>
                <a:cubicBezTo>
                  <a:pt x="3281452" y="20517"/>
                  <a:pt x="3331438" y="10793"/>
                  <a:pt x="3511296" y="0"/>
                </a:cubicBezTo>
                <a:cubicBezTo>
                  <a:pt x="3691154" y="-10793"/>
                  <a:pt x="3906405" y="-29737"/>
                  <a:pt x="4114800" y="0"/>
                </a:cubicBezTo>
                <a:cubicBezTo>
                  <a:pt x="4323195" y="29737"/>
                  <a:pt x="4428852" y="-2234"/>
                  <a:pt x="4553712" y="0"/>
                </a:cubicBezTo>
                <a:cubicBezTo>
                  <a:pt x="4678572" y="2234"/>
                  <a:pt x="5065629" y="29368"/>
                  <a:pt x="5239512" y="0"/>
                </a:cubicBezTo>
                <a:cubicBezTo>
                  <a:pt x="5413395" y="-29368"/>
                  <a:pt x="5703888" y="11839"/>
                  <a:pt x="5843016" y="0"/>
                </a:cubicBezTo>
                <a:cubicBezTo>
                  <a:pt x="5982144" y="-11839"/>
                  <a:pt x="6260765" y="24719"/>
                  <a:pt x="6611112" y="0"/>
                </a:cubicBezTo>
                <a:cubicBezTo>
                  <a:pt x="6961459" y="-24719"/>
                  <a:pt x="7228293" y="32959"/>
                  <a:pt x="7461504" y="0"/>
                </a:cubicBezTo>
                <a:cubicBezTo>
                  <a:pt x="7694715" y="-32959"/>
                  <a:pt x="7990029" y="-3422"/>
                  <a:pt x="8229600" y="0"/>
                </a:cubicBezTo>
                <a:cubicBezTo>
                  <a:pt x="8228940" y="5812"/>
                  <a:pt x="8229447" y="9773"/>
                  <a:pt x="8229600" y="18288"/>
                </a:cubicBezTo>
                <a:cubicBezTo>
                  <a:pt x="7940706" y="-9293"/>
                  <a:pt x="7792584" y="-16009"/>
                  <a:pt x="7461504" y="18288"/>
                </a:cubicBezTo>
                <a:cubicBezTo>
                  <a:pt x="7130424" y="52585"/>
                  <a:pt x="7080072" y="43845"/>
                  <a:pt x="6940296" y="18288"/>
                </a:cubicBezTo>
                <a:cubicBezTo>
                  <a:pt x="6800520" y="-7269"/>
                  <a:pt x="6672872" y="26671"/>
                  <a:pt x="6419088" y="18288"/>
                </a:cubicBezTo>
                <a:cubicBezTo>
                  <a:pt x="6165304" y="9905"/>
                  <a:pt x="5869721" y="4987"/>
                  <a:pt x="5650992" y="18288"/>
                </a:cubicBezTo>
                <a:cubicBezTo>
                  <a:pt x="5432263" y="31589"/>
                  <a:pt x="5308310" y="3023"/>
                  <a:pt x="5129784" y="18288"/>
                </a:cubicBezTo>
                <a:cubicBezTo>
                  <a:pt x="4951258" y="33553"/>
                  <a:pt x="4799696" y="15357"/>
                  <a:pt x="4690872" y="18288"/>
                </a:cubicBezTo>
                <a:cubicBezTo>
                  <a:pt x="4582048" y="21219"/>
                  <a:pt x="4311124" y="-7836"/>
                  <a:pt x="4087368" y="18288"/>
                </a:cubicBezTo>
                <a:cubicBezTo>
                  <a:pt x="3863612" y="44412"/>
                  <a:pt x="3730288" y="13374"/>
                  <a:pt x="3401568" y="18288"/>
                </a:cubicBezTo>
                <a:cubicBezTo>
                  <a:pt x="3072848" y="23202"/>
                  <a:pt x="3020684" y="32425"/>
                  <a:pt x="2798064" y="18288"/>
                </a:cubicBezTo>
                <a:cubicBezTo>
                  <a:pt x="2575444" y="4151"/>
                  <a:pt x="2440915" y="-7352"/>
                  <a:pt x="2276856" y="18288"/>
                </a:cubicBezTo>
                <a:cubicBezTo>
                  <a:pt x="2112797" y="43928"/>
                  <a:pt x="1726502" y="-9560"/>
                  <a:pt x="1426464" y="18288"/>
                </a:cubicBezTo>
                <a:cubicBezTo>
                  <a:pt x="1126426" y="46136"/>
                  <a:pt x="992925" y="21016"/>
                  <a:pt x="740664" y="18288"/>
                </a:cubicBezTo>
                <a:cubicBezTo>
                  <a:pt x="488403" y="15560"/>
                  <a:pt x="195650" y="-16061"/>
                  <a:pt x="0" y="18288"/>
                </a:cubicBezTo>
                <a:cubicBezTo>
                  <a:pt x="348" y="9455"/>
                  <a:pt x="654" y="3983"/>
                  <a:pt x="0" y="0"/>
                </a:cubicBezTo>
                <a:close/>
              </a:path>
              <a:path w="8229600" h="18288" stroke="0" extrusionOk="0">
                <a:moveTo>
                  <a:pt x="0" y="0"/>
                </a:moveTo>
                <a:cubicBezTo>
                  <a:pt x="259263" y="-9445"/>
                  <a:pt x="404731" y="4427"/>
                  <a:pt x="521208" y="0"/>
                </a:cubicBezTo>
                <a:cubicBezTo>
                  <a:pt x="637685" y="-4427"/>
                  <a:pt x="839187" y="564"/>
                  <a:pt x="960120" y="0"/>
                </a:cubicBezTo>
                <a:cubicBezTo>
                  <a:pt x="1081053" y="-564"/>
                  <a:pt x="1313469" y="-16481"/>
                  <a:pt x="1481328" y="0"/>
                </a:cubicBezTo>
                <a:cubicBezTo>
                  <a:pt x="1649187" y="16481"/>
                  <a:pt x="1885247" y="26161"/>
                  <a:pt x="2167128" y="0"/>
                </a:cubicBezTo>
                <a:cubicBezTo>
                  <a:pt x="2449009" y="-26161"/>
                  <a:pt x="2761875" y="-22202"/>
                  <a:pt x="2935224" y="0"/>
                </a:cubicBezTo>
                <a:cubicBezTo>
                  <a:pt x="3108573" y="22202"/>
                  <a:pt x="3540687" y="-2863"/>
                  <a:pt x="3785616" y="0"/>
                </a:cubicBezTo>
                <a:cubicBezTo>
                  <a:pt x="4030545" y="2863"/>
                  <a:pt x="4280774" y="-12442"/>
                  <a:pt x="4636008" y="0"/>
                </a:cubicBezTo>
                <a:cubicBezTo>
                  <a:pt x="4991242" y="12442"/>
                  <a:pt x="5025483" y="16914"/>
                  <a:pt x="5239512" y="0"/>
                </a:cubicBezTo>
                <a:cubicBezTo>
                  <a:pt x="5453541" y="-16914"/>
                  <a:pt x="5754008" y="16592"/>
                  <a:pt x="6007608" y="0"/>
                </a:cubicBezTo>
                <a:cubicBezTo>
                  <a:pt x="6261208" y="-16592"/>
                  <a:pt x="6407957" y="-11909"/>
                  <a:pt x="6693408" y="0"/>
                </a:cubicBezTo>
                <a:cubicBezTo>
                  <a:pt x="6978859" y="11909"/>
                  <a:pt x="7015437" y="-20890"/>
                  <a:pt x="7296912" y="0"/>
                </a:cubicBezTo>
                <a:cubicBezTo>
                  <a:pt x="7578387" y="20890"/>
                  <a:pt x="7859622" y="46406"/>
                  <a:pt x="8229600" y="0"/>
                </a:cubicBezTo>
                <a:cubicBezTo>
                  <a:pt x="8230508" y="6337"/>
                  <a:pt x="8228722" y="11778"/>
                  <a:pt x="8229600" y="18288"/>
                </a:cubicBezTo>
                <a:cubicBezTo>
                  <a:pt x="8075287" y="35054"/>
                  <a:pt x="7821366" y="21850"/>
                  <a:pt x="7626096" y="18288"/>
                </a:cubicBezTo>
                <a:cubicBezTo>
                  <a:pt x="7430826" y="14726"/>
                  <a:pt x="7320004" y="-9669"/>
                  <a:pt x="7022592" y="18288"/>
                </a:cubicBezTo>
                <a:cubicBezTo>
                  <a:pt x="6725180" y="46245"/>
                  <a:pt x="6348804" y="-14025"/>
                  <a:pt x="6172200" y="18288"/>
                </a:cubicBezTo>
                <a:cubicBezTo>
                  <a:pt x="5995596" y="50601"/>
                  <a:pt x="5788102" y="22890"/>
                  <a:pt x="5650992" y="18288"/>
                </a:cubicBezTo>
                <a:cubicBezTo>
                  <a:pt x="5513882" y="13686"/>
                  <a:pt x="5198399" y="29121"/>
                  <a:pt x="4882896" y="18288"/>
                </a:cubicBezTo>
                <a:cubicBezTo>
                  <a:pt x="4567393" y="7455"/>
                  <a:pt x="4557008" y="26965"/>
                  <a:pt x="4443984" y="18288"/>
                </a:cubicBezTo>
                <a:cubicBezTo>
                  <a:pt x="4330960" y="9611"/>
                  <a:pt x="4061674" y="28891"/>
                  <a:pt x="3758184" y="18288"/>
                </a:cubicBezTo>
                <a:cubicBezTo>
                  <a:pt x="3454694" y="7685"/>
                  <a:pt x="3380392" y="19119"/>
                  <a:pt x="3236976" y="18288"/>
                </a:cubicBezTo>
                <a:cubicBezTo>
                  <a:pt x="3093560" y="17457"/>
                  <a:pt x="2632116" y="37607"/>
                  <a:pt x="2386584" y="18288"/>
                </a:cubicBezTo>
                <a:cubicBezTo>
                  <a:pt x="2141052" y="-1031"/>
                  <a:pt x="2110884" y="28777"/>
                  <a:pt x="1947672" y="18288"/>
                </a:cubicBezTo>
                <a:cubicBezTo>
                  <a:pt x="1784460" y="7799"/>
                  <a:pt x="1535467" y="461"/>
                  <a:pt x="1261872" y="18288"/>
                </a:cubicBezTo>
                <a:cubicBezTo>
                  <a:pt x="988277" y="36115"/>
                  <a:pt x="1021096" y="10375"/>
                  <a:pt x="822960" y="18288"/>
                </a:cubicBezTo>
                <a:cubicBezTo>
                  <a:pt x="624824" y="26201"/>
                  <a:pt x="298309" y="1283"/>
                  <a:pt x="0" y="18288"/>
                </a:cubicBezTo>
                <a:cubicBezTo>
                  <a:pt x="-633" y="12278"/>
                  <a:pt x="-757" y="5867"/>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3" name="AutoShape 2" descr="A conceptual illustration depicting the impact of internet usage on daily life and mental health. The image shows a person surrounded by glowing icons for communication, shopping, entertainment, and education, all linked by digital lines. In contrast, another side shows a darker atmosphere with chains symbolizing overdependence and anxiety. The style is modern and vibrant with a clear emphasis on technology.">
            <a:extLst>
              <a:ext uri="{FF2B5EF4-FFF2-40B4-BE49-F238E27FC236}">
                <a16:creationId xmlns:a16="http://schemas.microsoft.com/office/drawing/2014/main" id="{69B75666-36CD-3E34-5CF7-79B4B5681731}"/>
              </a:ext>
            </a:extLst>
          </p:cNvPr>
          <p:cNvSpPr>
            <a:spLocks noChangeAspect="1" noChangeArrowheads="1"/>
          </p:cNvSpPr>
          <p:nvPr/>
        </p:nvSpPr>
        <p:spPr bwMode="auto">
          <a:xfrm>
            <a:off x="4419600" y="3276600"/>
            <a:ext cx="1600200" cy="16002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ptos" panose="02110004020202020204"/>
              <a:ea typeface="新細明體" panose="02020500000000000000" pitchFamily="18" charset="-120"/>
              <a:cs typeface="+mn-cs"/>
            </a:endParaRPr>
          </a:p>
        </p:txBody>
      </p:sp>
      <p:sp>
        <p:nvSpPr>
          <p:cNvPr id="6" name="Title 1">
            <a:extLst>
              <a:ext uri="{FF2B5EF4-FFF2-40B4-BE49-F238E27FC236}">
                <a16:creationId xmlns:a16="http://schemas.microsoft.com/office/drawing/2014/main" id="{F7D83FD8-0E0A-EA2C-8614-5BB29EE189A6}"/>
              </a:ext>
            </a:extLst>
          </p:cNvPr>
          <p:cNvSpPr txBox="1">
            <a:spLocks/>
          </p:cNvSpPr>
          <p:nvPr/>
        </p:nvSpPr>
        <p:spPr>
          <a:xfrm>
            <a:off x="429369" y="238539"/>
            <a:ext cx="8263890" cy="1434415"/>
          </a:xfrm>
          <a:prstGeom prst="rect">
            <a:avLst/>
          </a:prstGeom>
        </p:spPr>
        <p:txBody>
          <a:bodyPr vert="horz" lIns="91440" tIns="45720" rIns="91440" bIns="45720" rtlCol="0" anchor="b">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marL="0" marR="0" lvl="0" indent="0" algn="l" defTabSz="685800" rtl="0" eaLnBrk="1" fontAlgn="auto" latinLnBrk="0" hangingPunct="1">
              <a:lnSpc>
                <a:spcPct val="90000"/>
              </a:lnSpc>
              <a:spcBef>
                <a:spcPct val="0"/>
              </a:spcBef>
              <a:spcAft>
                <a:spcPts val="0"/>
              </a:spcAft>
              <a:buClrTx/>
              <a:buSzTx/>
              <a:buFontTx/>
              <a:buNone/>
              <a:tabLst/>
              <a:defRPr/>
            </a:pPr>
            <a:r>
              <a:rPr kumimoji="0" lang="zh-TW" altLang="en-US" sz="4700" b="0" i="0" u="none" strike="noStrike" kern="120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j-cs"/>
              </a:rPr>
              <a:t>心理健康危險</a:t>
            </a:r>
            <a:r>
              <a:rPr lang="zh-TW" altLang="en-US" sz="4700" dirty="0">
                <a:solidFill>
                  <a:prstClr val="black"/>
                </a:solidFill>
                <a:latin typeface="標楷體" panose="03000509000000000000" pitchFamily="65" charset="-120"/>
                <a:ea typeface="標楷體" panose="03000509000000000000" pitchFamily="65" charset="-120"/>
              </a:rPr>
              <a:t>因子</a:t>
            </a:r>
            <a:endParaRPr kumimoji="0" lang="zh-TW" altLang="en-US" sz="4700" b="0" i="0" u="none" strike="noStrike" kern="120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j-cs"/>
            </a:endParaRPr>
          </a:p>
        </p:txBody>
      </p:sp>
      <p:sp>
        <p:nvSpPr>
          <p:cNvPr id="8" name="Content Placeholder 2">
            <a:extLst>
              <a:ext uri="{FF2B5EF4-FFF2-40B4-BE49-F238E27FC236}">
                <a16:creationId xmlns:a16="http://schemas.microsoft.com/office/drawing/2014/main" id="{8CD54E97-9B38-B633-563F-CB6C6D25795A}"/>
              </a:ext>
            </a:extLst>
          </p:cNvPr>
          <p:cNvSpPr txBox="1">
            <a:spLocks/>
          </p:cNvSpPr>
          <p:nvPr/>
        </p:nvSpPr>
        <p:spPr>
          <a:xfrm>
            <a:off x="148772" y="1831258"/>
            <a:ext cx="8844170" cy="5357467"/>
          </a:xfrm>
          <a:prstGeom prst="rect">
            <a:avLst/>
          </a:prstGeom>
        </p:spPr>
        <p:txBody>
          <a:bodyPr vert="horz" lIns="91440" tIns="45720" rIns="91440" bIns="45720" rtlCol="0" anchor="t">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171450" marR="0" lvl="0" indent="-171450" algn="l" defTabSz="685800" rtl="0" eaLnBrk="1" fontAlgn="auto" latinLnBrk="0" hangingPunct="1">
              <a:lnSpc>
                <a:spcPct val="90000"/>
              </a:lnSpc>
              <a:spcBef>
                <a:spcPts val="750"/>
              </a:spcBef>
              <a:spcAft>
                <a:spcPts val="0"/>
              </a:spcAft>
              <a:buClrTx/>
              <a:buSzTx/>
              <a:buFont typeface="Wingdings" panose="05000000000000000000" pitchFamily="2" charset="2"/>
              <a:buChar char="ü"/>
              <a:tabLst/>
              <a:defRPr/>
            </a:pPr>
            <a:r>
              <a:rPr kumimoji="0" lang="zh-TW" altLang="en-US" sz="2400" b="0" i="0" u="none" strike="noStrike" kern="120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rPr>
              <a:t> 量表設置：</a:t>
            </a:r>
            <a:endParaRPr kumimoji="0" lang="en-US" altLang="zh-TW" sz="2400" b="0" i="0" u="none" strike="noStrike" kern="120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endParaRPr>
          </a:p>
          <a:p>
            <a:pPr marL="1143000" marR="0" lvl="2" indent="-457200" algn="l" defTabSz="685800" rtl="0" eaLnBrk="1" fontAlgn="auto" latinLnBrk="0" hangingPunct="1">
              <a:lnSpc>
                <a:spcPct val="90000"/>
              </a:lnSpc>
              <a:spcBef>
                <a:spcPts val="375"/>
              </a:spcBef>
              <a:spcAft>
                <a:spcPts val="0"/>
              </a:spcAft>
              <a:buClrTx/>
              <a:buSzTx/>
              <a:buFont typeface="+mj-lt"/>
              <a:buAutoNum type="arabicPeriod"/>
              <a:tabLst/>
              <a:defRPr/>
            </a:pPr>
            <a:r>
              <a:rPr kumimoji="0" lang="en-US" altLang="zh-TW" sz="2000" b="0" i="0" u="none" strike="noStrike" kern="120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rPr>
              <a:t>5</a:t>
            </a:r>
            <a:r>
              <a:rPr kumimoji="0" lang="zh-TW" altLang="en-US" sz="2000" b="0" i="0" u="none" strike="noStrike" kern="120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rPr>
              <a:t>分量表（</a:t>
            </a:r>
            <a:r>
              <a:rPr kumimoji="0" lang="en-US" altLang="zh-TW" sz="2000" b="0" i="0" u="none" strike="noStrike" kern="120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rPr>
              <a:t>1</a:t>
            </a:r>
            <a:r>
              <a:rPr kumimoji="0" lang="zh-TW" altLang="en-US" sz="2000" b="0" i="0" u="none" strike="noStrike" kern="120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rPr>
              <a:t>分 </a:t>
            </a:r>
            <a:r>
              <a:rPr kumimoji="0" lang="en-US" altLang="zh-TW" sz="2000" b="0" i="0" u="none" strike="noStrike" kern="120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rPr>
              <a:t>= </a:t>
            </a:r>
            <a:r>
              <a:rPr kumimoji="0" lang="zh-TW" altLang="en-US" sz="2000" b="0" i="0" u="none" strike="noStrike" kern="120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rPr>
              <a:t>非常不同意，</a:t>
            </a:r>
            <a:r>
              <a:rPr kumimoji="0" lang="en-US" altLang="zh-TW" sz="2000" b="0" i="0" u="none" strike="noStrike" kern="120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rPr>
              <a:t>5</a:t>
            </a:r>
            <a:r>
              <a:rPr kumimoji="0" lang="zh-TW" altLang="en-US" sz="2000" b="0" i="0" u="none" strike="noStrike" kern="120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rPr>
              <a:t>分 </a:t>
            </a:r>
            <a:r>
              <a:rPr kumimoji="0" lang="en-US" altLang="zh-TW" sz="2000" b="0" i="0" u="none" strike="noStrike" kern="120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rPr>
              <a:t>= </a:t>
            </a:r>
            <a:r>
              <a:rPr kumimoji="0" lang="zh-TW" altLang="en-US" sz="2000" b="0" i="0" u="none" strike="noStrike" kern="120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rPr>
              <a:t>非常同意）。</a:t>
            </a:r>
            <a:endParaRPr kumimoji="0" lang="en-US" altLang="zh-TW" sz="2000" b="0" i="0" u="none" strike="noStrike" kern="120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endParaRPr>
          </a:p>
          <a:p>
            <a:pPr marL="1143000" marR="0" lvl="2" indent="-457200" algn="l" defTabSz="685800" rtl="0" eaLnBrk="1" fontAlgn="auto" latinLnBrk="0" hangingPunct="1">
              <a:lnSpc>
                <a:spcPct val="90000"/>
              </a:lnSpc>
              <a:spcBef>
                <a:spcPts val="375"/>
              </a:spcBef>
              <a:spcAft>
                <a:spcPts val="0"/>
              </a:spcAft>
              <a:buClrTx/>
              <a:buSzTx/>
              <a:buFont typeface="+mj-lt"/>
              <a:buAutoNum type="arabicPeriod"/>
              <a:tabLst/>
              <a:defRPr/>
            </a:pPr>
            <a:r>
              <a:rPr kumimoji="0" lang="zh-TW" altLang="en-US" sz="2000" b="0" i="0" u="none" strike="noStrike" kern="120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rPr>
              <a:t>對應心理健康三項指標：憂鬱、無聊感、課業</a:t>
            </a:r>
            <a:r>
              <a:rPr kumimoji="0" lang="en-US" altLang="zh-TW" sz="2000" b="0" i="0" u="none" strike="noStrike" kern="120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rPr>
              <a:t>/</a:t>
            </a:r>
            <a:r>
              <a:rPr kumimoji="0" lang="zh-TW" altLang="en-US" sz="2000" b="0" i="0" u="none" strike="noStrike" kern="120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rPr>
              <a:t>工作壓力</a:t>
            </a:r>
            <a:endParaRPr kumimoji="0" lang="en-US" altLang="zh-TW" sz="2000" b="0" i="0" u="none" strike="noStrike" kern="120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endParaRPr>
          </a:p>
          <a:p>
            <a:pPr marL="1143000" marR="0" lvl="2" indent="-457200" algn="l" defTabSz="685800" rtl="0" eaLnBrk="1" fontAlgn="auto" latinLnBrk="0" hangingPunct="1">
              <a:lnSpc>
                <a:spcPct val="90000"/>
              </a:lnSpc>
              <a:spcBef>
                <a:spcPts val="375"/>
              </a:spcBef>
              <a:spcAft>
                <a:spcPts val="0"/>
              </a:spcAft>
              <a:buClrTx/>
              <a:buSzTx/>
              <a:buFont typeface="+mj-lt"/>
              <a:buAutoNum type="arabicPeriod"/>
              <a:tabLst/>
              <a:defRPr/>
            </a:pPr>
            <a:endParaRPr kumimoji="0" lang="en-US" altLang="zh-TW" sz="2000" b="0" i="0" u="none" strike="noStrike" kern="120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endParaRPr>
          </a:p>
          <a:p>
            <a:pPr marL="171450" marR="0" lvl="0" indent="-171450" algn="l" defTabSz="685800" rtl="0" eaLnBrk="1" fontAlgn="auto" latinLnBrk="0" hangingPunct="1">
              <a:lnSpc>
                <a:spcPct val="90000"/>
              </a:lnSpc>
              <a:spcBef>
                <a:spcPts val="750"/>
              </a:spcBef>
              <a:spcAft>
                <a:spcPts val="0"/>
              </a:spcAft>
              <a:buClrTx/>
              <a:buSzTx/>
              <a:buFont typeface="Wingdings" panose="05000000000000000000" pitchFamily="2" charset="2"/>
              <a:buChar char="ü"/>
              <a:tabLst/>
              <a:defRPr/>
            </a:pPr>
            <a:r>
              <a:rPr kumimoji="0" lang="zh-TW" altLang="en-US" sz="2400" b="0" i="0" u="none" strike="noStrike" kern="120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rPr>
              <a:t> 分析結果：</a:t>
            </a:r>
            <a:endParaRPr kumimoji="0" lang="en-US" altLang="zh-TW" sz="2100" b="0" i="0" u="none" strike="noStrike" kern="120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endParaRPr>
          </a:p>
          <a:p>
            <a:pPr marL="1143000" marR="0" lvl="2" indent="-457200" algn="l" defTabSz="685800" rtl="0" eaLnBrk="1" fontAlgn="auto" latinLnBrk="0" hangingPunct="1">
              <a:lnSpc>
                <a:spcPct val="90000"/>
              </a:lnSpc>
              <a:spcBef>
                <a:spcPts val="375"/>
              </a:spcBef>
              <a:spcAft>
                <a:spcPts val="0"/>
              </a:spcAft>
              <a:buClrTx/>
              <a:buSzTx/>
              <a:buFont typeface="+mj-lt"/>
              <a:buAutoNum type="arabicPeriod"/>
              <a:tabLst/>
              <a:defRPr/>
            </a:pPr>
            <a:r>
              <a:rPr kumimoji="0" lang="zh-TW" altLang="en-US" sz="2000" b="0" i="0" u="none" strike="noStrike" kern="120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rPr>
              <a:t>多數受訪者無顯著課業或工作壓力困擾。</a:t>
            </a:r>
            <a:endParaRPr kumimoji="0" lang="en-US" altLang="zh-TW" sz="2000" b="0" i="0" u="none" strike="noStrike" kern="120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endParaRPr>
          </a:p>
          <a:p>
            <a:pPr marL="1143000" marR="0" lvl="2" indent="-457200" algn="l" defTabSz="685800" rtl="0" eaLnBrk="1" fontAlgn="auto" latinLnBrk="0" hangingPunct="1">
              <a:lnSpc>
                <a:spcPct val="90000"/>
              </a:lnSpc>
              <a:spcBef>
                <a:spcPts val="375"/>
              </a:spcBef>
              <a:spcAft>
                <a:spcPts val="0"/>
              </a:spcAft>
              <a:buClrTx/>
              <a:buSzTx/>
              <a:buFont typeface="+mj-lt"/>
              <a:buAutoNum type="arabicPeriod"/>
              <a:tabLst/>
              <a:defRPr/>
            </a:pPr>
            <a:r>
              <a:rPr kumimoji="0" lang="zh-TW" altLang="en-US" sz="2000" b="0" i="0" u="none" strike="noStrike" kern="120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rPr>
              <a:t>無聊感 平均分數較高，第三四分位數達</a:t>
            </a:r>
            <a:r>
              <a:rPr kumimoji="0" lang="en-US" altLang="zh-TW" sz="2000" b="0" i="0" u="none" strike="noStrike" kern="120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rPr>
              <a:t>3</a:t>
            </a:r>
            <a:r>
              <a:rPr kumimoji="0" lang="zh-TW" altLang="en-US" sz="2000" b="0" i="0" u="none" strike="noStrike" kern="120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rPr>
              <a:t>分。</a:t>
            </a:r>
            <a:endParaRPr kumimoji="0" lang="en-US" altLang="zh-TW" sz="2000" b="0" i="0" u="none" strike="noStrike" kern="120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endParaRPr>
          </a:p>
          <a:p>
            <a:pPr marL="685800" marR="0" lvl="2" indent="0" algn="l" defTabSz="685800" rtl="0" eaLnBrk="1" fontAlgn="auto" latinLnBrk="0" hangingPunct="1">
              <a:lnSpc>
                <a:spcPct val="90000"/>
              </a:lnSpc>
              <a:spcBef>
                <a:spcPts val="375"/>
              </a:spcBef>
              <a:spcAft>
                <a:spcPts val="0"/>
              </a:spcAft>
              <a:buClrTx/>
              <a:buSzTx/>
              <a:buFont typeface="Arial" panose="020B0604020202020204" pitchFamily="34" charset="0"/>
              <a:buNone/>
              <a:tabLst/>
              <a:defRPr/>
            </a:pPr>
            <a:endParaRPr kumimoji="0" lang="en-US" altLang="zh-TW" sz="2000" b="0" i="0" u="none" strike="noStrike" kern="120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endParaRPr>
          </a:p>
          <a:p>
            <a:pPr marL="171450" marR="0" lvl="0" indent="-171450" algn="l" defTabSz="685800" rtl="0" eaLnBrk="1" fontAlgn="auto" latinLnBrk="0" hangingPunct="1">
              <a:lnSpc>
                <a:spcPct val="90000"/>
              </a:lnSpc>
              <a:spcBef>
                <a:spcPts val="750"/>
              </a:spcBef>
              <a:spcAft>
                <a:spcPts val="0"/>
              </a:spcAft>
              <a:buClrTx/>
              <a:buSzTx/>
              <a:buFont typeface="Wingdings" panose="05000000000000000000" pitchFamily="2" charset="2"/>
              <a:buChar char="ü"/>
              <a:tabLst/>
              <a:defRPr/>
            </a:pPr>
            <a:r>
              <a:rPr kumimoji="0" lang="zh-TW" altLang="en-US" sz="2400" b="0" i="0" u="none" strike="noStrike" kern="120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rPr>
              <a:t> 正面表達困擾比例：</a:t>
            </a:r>
            <a:endParaRPr kumimoji="0" lang="en-US" altLang="zh-TW" sz="2100" b="0" i="0" u="none" strike="noStrike" kern="120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endParaRPr>
          </a:p>
          <a:p>
            <a:pPr marL="1143000" marR="0" lvl="2" indent="-457200" algn="l" defTabSz="685800" rtl="0" eaLnBrk="1" fontAlgn="auto" latinLnBrk="0" hangingPunct="1">
              <a:lnSpc>
                <a:spcPct val="90000"/>
              </a:lnSpc>
              <a:spcBef>
                <a:spcPts val="375"/>
              </a:spcBef>
              <a:spcAft>
                <a:spcPts val="0"/>
              </a:spcAft>
              <a:buClrTx/>
              <a:buSzTx/>
              <a:buFont typeface="+mj-lt"/>
              <a:buAutoNum type="arabicPeriod"/>
              <a:tabLst/>
              <a:defRPr/>
            </a:pPr>
            <a:r>
              <a:rPr kumimoji="0" lang="zh-TW" altLang="en-US" sz="2000" b="0" i="0" u="none" strike="noStrike" kern="120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rPr>
              <a:t>無聊感：</a:t>
            </a:r>
            <a:r>
              <a:rPr kumimoji="0" lang="en-US" altLang="zh-TW" sz="2000" b="0" i="0" u="none" strike="noStrike" kern="120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rPr>
              <a:t>17.5%</a:t>
            </a:r>
            <a:r>
              <a:rPr kumimoji="0" lang="zh-TW" altLang="en-US" sz="2000" b="0" i="0" u="none" strike="noStrike" kern="120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rPr>
              <a:t>（回答</a:t>
            </a:r>
            <a:r>
              <a:rPr kumimoji="0" lang="en-US" altLang="zh-TW" sz="2000" b="0" i="0" u="none" strike="noStrike" kern="120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rPr>
              <a:t>3</a:t>
            </a:r>
            <a:r>
              <a:rPr kumimoji="0" lang="zh-TW" altLang="en-US" sz="2000" b="0" i="0" u="none" strike="noStrike" kern="120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rPr>
              <a:t>分比例最高）。</a:t>
            </a:r>
            <a:endParaRPr kumimoji="0" lang="en-US" altLang="zh-TW" sz="2000" b="0" i="0" u="none" strike="noStrike" kern="120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endParaRPr>
          </a:p>
          <a:p>
            <a:pPr marL="1143000" marR="0" lvl="2" indent="-457200" algn="l" defTabSz="685800" rtl="0" eaLnBrk="1" fontAlgn="auto" latinLnBrk="0" hangingPunct="1">
              <a:lnSpc>
                <a:spcPct val="90000"/>
              </a:lnSpc>
              <a:spcBef>
                <a:spcPts val="375"/>
              </a:spcBef>
              <a:spcAft>
                <a:spcPts val="0"/>
              </a:spcAft>
              <a:buClrTx/>
              <a:buSzTx/>
              <a:buFont typeface="+mj-lt"/>
              <a:buAutoNum type="arabicPeriod"/>
              <a:tabLst/>
              <a:defRPr/>
            </a:pPr>
            <a:r>
              <a:rPr kumimoji="0" lang="zh-TW" altLang="en-US" sz="2000" b="0" i="0" u="none" strike="noStrike" kern="120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rPr>
              <a:t>憂鬱：</a:t>
            </a:r>
            <a:r>
              <a:rPr kumimoji="0" lang="en-US" altLang="zh-TW" sz="2000" b="0" i="0" u="none" strike="noStrike" kern="120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rPr>
              <a:t>7.7%</a:t>
            </a:r>
          </a:p>
          <a:p>
            <a:pPr marL="1143000" marR="0" lvl="2" indent="-457200" algn="l" defTabSz="685800" rtl="0" eaLnBrk="1" fontAlgn="auto" latinLnBrk="0" hangingPunct="1">
              <a:lnSpc>
                <a:spcPct val="90000"/>
              </a:lnSpc>
              <a:spcBef>
                <a:spcPts val="375"/>
              </a:spcBef>
              <a:spcAft>
                <a:spcPts val="0"/>
              </a:spcAft>
              <a:buClrTx/>
              <a:buSzTx/>
              <a:buFont typeface="+mj-lt"/>
              <a:buAutoNum type="arabicPeriod"/>
              <a:tabLst/>
              <a:defRPr/>
            </a:pPr>
            <a:r>
              <a:rPr kumimoji="0" lang="zh-TW" altLang="en-US" sz="2000" b="0" i="0" u="none" strike="noStrike" kern="120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rPr>
              <a:t>課業</a:t>
            </a:r>
            <a:r>
              <a:rPr kumimoji="0" lang="en-US" altLang="zh-TW" sz="2000" b="0" i="0" u="none" strike="noStrike" kern="120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rPr>
              <a:t>/</a:t>
            </a:r>
            <a:r>
              <a:rPr kumimoji="0" lang="zh-TW" altLang="en-US" sz="2000" b="0" i="0" u="none" strike="noStrike" kern="120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rPr>
              <a:t>工作壓力：</a:t>
            </a:r>
            <a:r>
              <a:rPr kumimoji="0" lang="en-US" altLang="zh-TW" sz="2000" b="0" i="0" u="none" strike="noStrike" kern="120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rPr>
              <a:t>5.0%</a:t>
            </a:r>
          </a:p>
        </p:txBody>
      </p:sp>
      <p:sp>
        <p:nvSpPr>
          <p:cNvPr id="2" name="投影片編號版面配置區 1">
            <a:extLst>
              <a:ext uri="{FF2B5EF4-FFF2-40B4-BE49-F238E27FC236}">
                <a16:creationId xmlns:a16="http://schemas.microsoft.com/office/drawing/2014/main" id="{C6B271A3-DDF8-4669-DE9F-DE1DDFD7752B}"/>
              </a:ext>
            </a:extLst>
          </p:cNvPr>
          <p:cNvSpPr>
            <a:spLocks noGrp="1"/>
          </p:cNvSpPr>
          <p:nvPr>
            <p:ph type="sldNum" sz="quarter" idx="12"/>
          </p:nvPr>
        </p:nvSpPr>
        <p:spPr/>
        <p:txBody>
          <a:bodyPr/>
          <a:lstStyle/>
          <a:p>
            <a:fld id="{C1FF6DA9-008F-8B48-92A6-B652298478BF}" type="slidenum">
              <a:rPr lang="en-US" smtClean="0"/>
              <a:t>14</a:t>
            </a:fld>
            <a:endParaRPr lang="en-US"/>
          </a:p>
        </p:txBody>
      </p:sp>
    </p:spTree>
    <p:extLst>
      <p:ext uri="{BB962C8B-B14F-4D97-AF65-F5344CB8AC3E}">
        <p14:creationId xmlns:p14="http://schemas.microsoft.com/office/powerpoint/2010/main" val="1289993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D39E88-8A84-0CF5-90B3-EEA09426922E}"/>
            </a:ext>
          </a:extLst>
        </p:cNvPr>
        <p:cNvGrpSpPr/>
        <p:nvPr/>
      </p:nvGrpSpPr>
      <p:grpSpPr>
        <a:xfrm>
          <a:off x="0" y="0"/>
          <a:ext cx="0" cy="0"/>
          <a:chOff x="0" y="0"/>
          <a:chExt cx="0" cy="0"/>
        </a:xfrm>
      </p:grpSpPr>
      <p:sp>
        <p:nvSpPr>
          <p:cNvPr id="4" name="標題 3">
            <a:extLst>
              <a:ext uri="{FF2B5EF4-FFF2-40B4-BE49-F238E27FC236}">
                <a16:creationId xmlns:a16="http://schemas.microsoft.com/office/drawing/2014/main" id="{7F576A57-5F3B-7F53-D27D-FA5F104ADCF0}"/>
              </a:ext>
            </a:extLst>
          </p:cNvPr>
          <p:cNvSpPr>
            <a:spLocks noGrp="1"/>
          </p:cNvSpPr>
          <p:nvPr>
            <p:ph type="title"/>
          </p:nvPr>
        </p:nvSpPr>
        <p:spPr/>
        <p:txBody>
          <a:bodyPr>
            <a:normAutofit/>
          </a:bodyPr>
          <a:lstStyle/>
          <a:p>
            <a:r>
              <a:rPr lang="zh-TW" altLang="en-US" sz="8000" dirty="0">
                <a:latin typeface="標楷體" panose="03000509000000000000" pitchFamily="65" charset="-120"/>
                <a:ea typeface="標楷體" panose="03000509000000000000" pitchFamily="65" charset="-120"/>
              </a:rPr>
              <a:t>研究結果</a:t>
            </a:r>
            <a:br>
              <a:rPr lang="en-US" altLang="zh-TW" sz="8000" dirty="0">
                <a:latin typeface="標楷體" panose="03000509000000000000" pitchFamily="65" charset="-120"/>
                <a:ea typeface="標楷體" panose="03000509000000000000" pitchFamily="65" charset="-120"/>
              </a:rPr>
            </a:br>
            <a:r>
              <a:rPr lang="zh-TW" altLang="en-US" sz="6000" dirty="0">
                <a:latin typeface="標楷體" panose="03000509000000000000" pitchFamily="65" charset="-120"/>
                <a:ea typeface="標楷體" panose="03000509000000000000" pitchFamily="65" charset="-120"/>
              </a:rPr>
              <a:t>主成分分析</a:t>
            </a:r>
            <a:endParaRPr lang="zh-TW" altLang="en-US" sz="8000" dirty="0">
              <a:latin typeface="標楷體" panose="03000509000000000000" pitchFamily="65" charset="-120"/>
              <a:ea typeface="標楷體" panose="03000509000000000000" pitchFamily="65" charset="-120"/>
            </a:endParaRPr>
          </a:p>
        </p:txBody>
      </p:sp>
      <p:sp>
        <p:nvSpPr>
          <p:cNvPr id="2" name="投影片編號版面配置區 1">
            <a:extLst>
              <a:ext uri="{FF2B5EF4-FFF2-40B4-BE49-F238E27FC236}">
                <a16:creationId xmlns:a16="http://schemas.microsoft.com/office/drawing/2014/main" id="{61A73852-2B5D-D8BE-8CCE-0C314955272A}"/>
              </a:ext>
            </a:extLst>
          </p:cNvPr>
          <p:cNvSpPr>
            <a:spLocks noGrp="1"/>
          </p:cNvSpPr>
          <p:nvPr>
            <p:ph type="sldNum" sz="quarter" idx="12"/>
          </p:nvPr>
        </p:nvSpPr>
        <p:spPr/>
        <p:txBody>
          <a:bodyPr/>
          <a:lstStyle/>
          <a:p>
            <a:fld id="{C1FF6DA9-008F-8B48-92A6-B652298478BF}" type="slidenum">
              <a:rPr lang="en-US" smtClean="0"/>
              <a:t>15</a:t>
            </a:fld>
            <a:endParaRPr lang="en-US"/>
          </a:p>
        </p:txBody>
      </p:sp>
    </p:spTree>
    <p:extLst>
      <p:ext uri="{BB962C8B-B14F-4D97-AF65-F5344CB8AC3E}">
        <p14:creationId xmlns:p14="http://schemas.microsoft.com/office/powerpoint/2010/main" val="15345680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EB18705-C8A8-0444-CF56-90121E04A738}"/>
            </a:ext>
          </a:extLst>
        </p:cNvPr>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EF4898B6-6C63-0F51-BE0B-24DEDAB793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5" name="Title 1">
            <a:extLst>
              <a:ext uri="{FF2B5EF4-FFF2-40B4-BE49-F238E27FC236}">
                <a16:creationId xmlns:a16="http://schemas.microsoft.com/office/drawing/2014/main" id="{F212CEA0-1A54-2420-4AF7-1A70166A9E25}"/>
              </a:ext>
            </a:extLst>
          </p:cNvPr>
          <p:cNvSpPr>
            <a:spLocks noGrp="1"/>
          </p:cNvSpPr>
          <p:nvPr>
            <p:ph type="title"/>
          </p:nvPr>
        </p:nvSpPr>
        <p:spPr>
          <a:xfrm>
            <a:off x="429369" y="238539"/>
            <a:ext cx="8263890" cy="1434415"/>
          </a:xfrm>
        </p:spPr>
        <p:txBody>
          <a:bodyPr anchor="b">
            <a:normAutofit/>
          </a:bodyPr>
          <a:lstStyle/>
          <a:p>
            <a:r>
              <a:rPr lang="zh-TW" altLang="en-US" sz="4700" dirty="0">
                <a:latin typeface="標楷體" panose="03000509000000000000" pitchFamily="65" charset="-120"/>
                <a:ea typeface="標楷體" panose="03000509000000000000" pitchFamily="65" charset="-120"/>
              </a:rPr>
              <a:t>主成分分析</a:t>
            </a:r>
            <a:r>
              <a:rPr lang="en-US" altLang="zh-TW" sz="4700" dirty="0">
                <a:latin typeface="標楷體" panose="03000509000000000000" pitchFamily="65" charset="-120"/>
                <a:ea typeface="標楷體" panose="03000509000000000000" pitchFamily="65" charset="-120"/>
              </a:rPr>
              <a:t>-1</a:t>
            </a:r>
            <a:endParaRPr lang="zh-TW" altLang="en-US" sz="4700" dirty="0">
              <a:latin typeface="標楷體" panose="03000509000000000000" pitchFamily="65" charset="-120"/>
              <a:ea typeface="標楷體" panose="03000509000000000000" pitchFamily="65" charset="-120"/>
            </a:endParaRPr>
          </a:p>
        </p:txBody>
      </p:sp>
      <p:sp>
        <p:nvSpPr>
          <p:cNvPr id="14" name="sketchy line">
            <a:extLst>
              <a:ext uri="{FF2B5EF4-FFF2-40B4-BE49-F238E27FC236}">
                <a16:creationId xmlns:a16="http://schemas.microsoft.com/office/drawing/2014/main" id="{59AD8DB4-3623-44B3-362F-A338B0E687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9369" y="1681544"/>
            <a:ext cx="8229600" cy="18288"/>
          </a:xfrm>
          <a:custGeom>
            <a:avLst/>
            <a:gdLst>
              <a:gd name="connsiteX0" fmla="*/ 0 w 8229600"/>
              <a:gd name="connsiteY0" fmla="*/ 0 h 18288"/>
              <a:gd name="connsiteX1" fmla="*/ 521208 w 8229600"/>
              <a:gd name="connsiteY1" fmla="*/ 0 h 18288"/>
              <a:gd name="connsiteX2" fmla="*/ 1371600 w 8229600"/>
              <a:gd name="connsiteY2" fmla="*/ 0 h 18288"/>
              <a:gd name="connsiteX3" fmla="*/ 2221992 w 8229600"/>
              <a:gd name="connsiteY3" fmla="*/ 0 h 18288"/>
              <a:gd name="connsiteX4" fmla="*/ 3072384 w 8229600"/>
              <a:gd name="connsiteY4" fmla="*/ 0 h 18288"/>
              <a:gd name="connsiteX5" fmla="*/ 3511296 w 8229600"/>
              <a:gd name="connsiteY5" fmla="*/ 0 h 18288"/>
              <a:gd name="connsiteX6" fmla="*/ 4114800 w 8229600"/>
              <a:gd name="connsiteY6" fmla="*/ 0 h 18288"/>
              <a:gd name="connsiteX7" fmla="*/ 4553712 w 8229600"/>
              <a:gd name="connsiteY7" fmla="*/ 0 h 18288"/>
              <a:gd name="connsiteX8" fmla="*/ 5239512 w 8229600"/>
              <a:gd name="connsiteY8" fmla="*/ 0 h 18288"/>
              <a:gd name="connsiteX9" fmla="*/ 5843016 w 8229600"/>
              <a:gd name="connsiteY9" fmla="*/ 0 h 18288"/>
              <a:gd name="connsiteX10" fmla="*/ 6611112 w 8229600"/>
              <a:gd name="connsiteY10" fmla="*/ 0 h 18288"/>
              <a:gd name="connsiteX11" fmla="*/ 7461504 w 8229600"/>
              <a:gd name="connsiteY11" fmla="*/ 0 h 18288"/>
              <a:gd name="connsiteX12" fmla="*/ 8229600 w 8229600"/>
              <a:gd name="connsiteY12" fmla="*/ 0 h 18288"/>
              <a:gd name="connsiteX13" fmla="*/ 8229600 w 8229600"/>
              <a:gd name="connsiteY13" fmla="*/ 18288 h 18288"/>
              <a:gd name="connsiteX14" fmla="*/ 7461504 w 8229600"/>
              <a:gd name="connsiteY14" fmla="*/ 18288 h 18288"/>
              <a:gd name="connsiteX15" fmla="*/ 6940296 w 8229600"/>
              <a:gd name="connsiteY15" fmla="*/ 18288 h 18288"/>
              <a:gd name="connsiteX16" fmla="*/ 6419088 w 8229600"/>
              <a:gd name="connsiteY16" fmla="*/ 18288 h 18288"/>
              <a:gd name="connsiteX17" fmla="*/ 5650992 w 8229600"/>
              <a:gd name="connsiteY17" fmla="*/ 18288 h 18288"/>
              <a:gd name="connsiteX18" fmla="*/ 5129784 w 8229600"/>
              <a:gd name="connsiteY18" fmla="*/ 18288 h 18288"/>
              <a:gd name="connsiteX19" fmla="*/ 4690872 w 8229600"/>
              <a:gd name="connsiteY19" fmla="*/ 18288 h 18288"/>
              <a:gd name="connsiteX20" fmla="*/ 4087368 w 8229600"/>
              <a:gd name="connsiteY20" fmla="*/ 18288 h 18288"/>
              <a:gd name="connsiteX21" fmla="*/ 3401568 w 8229600"/>
              <a:gd name="connsiteY21" fmla="*/ 18288 h 18288"/>
              <a:gd name="connsiteX22" fmla="*/ 2798064 w 8229600"/>
              <a:gd name="connsiteY22" fmla="*/ 18288 h 18288"/>
              <a:gd name="connsiteX23" fmla="*/ 2276856 w 8229600"/>
              <a:gd name="connsiteY23" fmla="*/ 18288 h 18288"/>
              <a:gd name="connsiteX24" fmla="*/ 1426464 w 8229600"/>
              <a:gd name="connsiteY24" fmla="*/ 18288 h 18288"/>
              <a:gd name="connsiteX25" fmla="*/ 740664 w 8229600"/>
              <a:gd name="connsiteY25" fmla="*/ 18288 h 18288"/>
              <a:gd name="connsiteX26" fmla="*/ 0 w 8229600"/>
              <a:gd name="connsiteY26" fmla="*/ 18288 h 18288"/>
              <a:gd name="connsiteX27" fmla="*/ 0 w 8229600"/>
              <a:gd name="connsiteY2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229600" h="18288" fill="none" extrusionOk="0">
                <a:moveTo>
                  <a:pt x="0" y="0"/>
                </a:moveTo>
                <a:cubicBezTo>
                  <a:pt x="227594" y="-4267"/>
                  <a:pt x="329693" y="13251"/>
                  <a:pt x="521208" y="0"/>
                </a:cubicBezTo>
                <a:cubicBezTo>
                  <a:pt x="712723" y="-13251"/>
                  <a:pt x="1137373" y="-13618"/>
                  <a:pt x="1371600" y="0"/>
                </a:cubicBezTo>
                <a:cubicBezTo>
                  <a:pt x="1605827" y="13618"/>
                  <a:pt x="1975382" y="-27374"/>
                  <a:pt x="2221992" y="0"/>
                </a:cubicBezTo>
                <a:cubicBezTo>
                  <a:pt x="2468602" y="27374"/>
                  <a:pt x="2863316" y="-20517"/>
                  <a:pt x="3072384" y="0"/>
                </a:cubicBezTo>
                <a:cubicBezTo>
                  <a:pt x="3281452" y="20517"/>
                  <a:pt x="3331438" y="10793"/>
                  <a:pt x="3511296" y="0"/>
                </a:cubicBezTo>
                <a:cubicBezTo>
                  <a:pt x="3691154" y="-10793"/>
                  <a:pt x="3906405" y="-29737"/>
                  <a:pt x="4114800" y="0"/>
                </a:cubicBezTo>
                <a:cubicBezTo>
                  <a:pt x="4323195" y="29737"/>
                  <a:pt x="4428852" y="-2234"/>
                  <a:pt x="4553712" y="0"/>
                </a:cubicBezTo>
                <a:cubicBezTo>
                  <a:pt x="4678572" y="2234"/>
                  <a:pt x="5065629" y="29368"/>
                  <a:pt x="5239512" y="0"/>
                </a:cubicBezTo>
                <a:cubicBezTo>
                  <a:pt x="5413395" y="-29368"/>
                  <a:pt x="5703888" y="11839"/>
                  <a:pt x="5843016" y="0"/>
                </a:cubicBezTo>
                <a:cubicBezTo>
                  <a:pt x="5982144" y="-11839"/>
                  <a:pt x="6260765" y="24719"/>
                  <a:pt x="6611112" y="0"/>
                </a:cubicBezTo>
                <a:cubicBezTo>
                  <a:pt x="6961459" y="-24719"/>
                  <a:pt x="7228293" y="32959"/>
                  <a:pt x="7461504" y="0"/>
                </a:cubicBezTo>
                <a:cubicBezTo>
                  <a:pt x="7694715" y="-32959"/>
                  <a:pt x="7990029" y="-3422"/>
                  <a:pt x="8229600" y="0"/>
                </a:cubicBezTo>
                <a:cubicBezTo>
                  <a:pt x="8228940" y="5812"/>
                  <a:pt x="8229447" y="9773"/>
                  <a:pt x="8229600" y="18288"/>
                </a:cubicBezTo>
                <a:cubicBezTo>
                  <a:pt x="7940706" y="-9293"/>
                  <a:pt x="7792584" y="-16009"/>
                  <a:pt x="7461504" y="18288"/>
                </a:cubicBezTo>
                <a:cubicBezTo>
                  <a:pt x="7130424" y="52585"/>
                  <a:pt x="7080072" y="43845"/>
                  <a:pt x="6940296" y="18288"/>
                </a:cubicBezTo>
                <a:cubicBezTo>
                  <a:pt x="6800520" y="-7269"/>
                  <a:pt x="6672872" y="26671"/>
                  <a:pt x="6419088" y="18288"/>
                </a:cubicBezTo>
                <a:cubicBezTo>
                  <a:pt x="6165304" y="9905"/>
                  <a:pt x="5869721" y="4987"/>
                  <a:pt x="5650992" y="18288"/>
                </a:cubicBezTo>
                <a:cubicBezTo>
                  <a:pt x="5432263" y="31589"/>
                  <a:pt x="5308310" y="3023"/>
                  <a:pt x="5129784" y="18288"/>
                </a:cubicBezTo>
                <a:cubicBezTo>
                  <a:pt x="4951258" y="33553"/>
                  <a:pt x="4799696" y="15357"/>
                  <a:pt x="4690872" y="18288"/>
                </a:cubicBezTo>
                <a:cubicBezTo>
                  <a:pt x="4582048" y="21219"/>
                  <a:pt x="4311124" y="-7836"/>
                  <a:pt x="4087368" y="18288"/>
                </a:cubicBezTo>
                <a:cubicBezTo>
                  <a:pt x="3863612" y="44412"/>
                  <a:pt x="3730288" y="13374"/>
                  <a:pt x="3401568" y="18288"/>
                </a:cubicBezTo>
                <a:cubicBezTo>
                  <a:pt x="3072848" y="23202"/>
                  <a:pt x="3020684" y="32425"/>
                  <a:pt x="2798064" y="18288"/>
                </a:cubicBezTo>
                <a:cubicBezTo>
                  <a:pt x="2575444" y="4151"/>
                  <a:pt x="2440915" y="-7352"/>
                  <a:pt x="2276856" y="18288"/>
                </a:cubicBezTo>
                <a:cubicBezTo>
                  <a:pt x="2112797" y="43928"/>
                  <a:pt x="1726502" y="-9560"/>
                  <a:pt x="1426464" y="18288"/>
                </a:cubicBezTo>
                <a:cubicBezTo>
                  <a:pt x="1126426" y="46136"/>
                  <a:pt x="992925" y="21016"/>
                  <a:pt x="740664" y="18288"/>
                </a:cubicBezTo>
                <a:cubicBezTo>
                  <a:pt x="488403" y="15560"/>
                  <a:pt x="195650" y="-16061"/>
                  <a:pt x="0" y="18288"/>
                </a:cubicBezTo>
                <a:cubicBezTo>
                  <a:pt x="348" y="9455"/>
                  <a:pt x="654" y="3983"/>
                  <a:pt x="0" y="0"/>
                </a:cubicBezTo>
                <a:close/>
              </a:path>
              <a:path w="8229600" h="18288" stroke="0" extrusionOk="0">
                <a:moveTo>
                  <a:pt x="0" y="0"/>
                </a:moveTo>
                <a:cubicBezTo>
                  <a:pt x="259263" y="-9445"/>
                  <a:pt x="404731" y="4427"/>
                  <a:pt x="521208" y="0"/>
                </a:cubicBezTo>
                <a:cubicBezTo>
                  <a:pt x="637685" y="-4427"/>
                  <a:pt x="839187" y="564"/>
                  <a:pt x="960120" y="0"/>
                </a:cubicBezTo>
                <a:cubicBezTo>
                  <a:pt x="1081053" y="-564"/>
                  <a:pt x="1313469" y="-16481"/>
                  <a:pt x="1481328" y="0"/>
                </a:cubicBezTo>
                <a:cubicBezTo>
                  <a:pt x="1649187" y="16481"/>
                  <a:pt x="1885247" y="26161"/>
                  <a:pt x="2167128" y="0"/>
                </a:cubicBezTo>
                <a:cubicBezTo>
                  <a:pt x="2449009" y="-26161"/>
                  <a:pt x="2761875" y="-22202"/>
                  <a:pt x="2935224" y="0"/>
                </a:cubicBezTo>
                <a:cubicBezTo>
                  <a:pt x="3108573" y="22202"/>
                  <a:pt x="3540687" y="-2863"/>
                  <a:pt x="3785616" y="0"/>
                </a:cubicBezTo>
                <a:cubicBezTo>
                  <a:pt x="4030545" y="2863"/>
                  <a:pt x="4280774" y="-12442"/>
                  <a:pt x="4636008" y="0"/>
                </a:cubicBezTo>
                <a:cubicBezTo>
                  <a:pt x="4991242" y="12442"/>
                  <a:pt x="5025483" y="16914"/>
                  <a:pt x="5239512" y="0"/>
                </a:cubicBezTo>
                <a:cubicBezTo>
                  <a:pt x="5453541" y="-16914"/>
                  <a:pt x="5754008" y="16592"/>
                  <a:pt x="6007608" y="0"/>
                </a:cubicBezTo>
                <a:cubicBezTo>
                  <a:pt x="6261208" y="-16592"/>
                  <a:pt x="6407957" y="-11909"/>
                  <a:pt x="6693408" y="0"/>
                </a:cubicBezTo>
                <a:cubicBezTo>
                  <a:pt x="6978859" y="11909"/>
                  <a:pt x="7015437" y="-20890"/>
                  <a:pt x="7296912" y="0"/>
                </a:cubicBezTo>
                <a:cubicBezTo>
                  <a:pt x="7578387" y="20890"/>
                  <a:pt x="7859622" y="46406"/>
                  <a:pt x="8229600" y="0"/>
                </a:cubicBezTo>
                <a:cubicBezTo>
                  <a:pt x="8230508" y="6337"/>
                  <a:pt x="8228722" y="11778"/>
                  <a:pt x="8229600" y="18288"/>
                </a:cubicBezTo>
                <a:cubicBezTo>
                  <a:pt x="8075287" y="35054"/>
                  <a:pt x="7821366" y="21850"/>
                  <a:pt x="7626096" y="18288"/>
                </a:cubicBezTo>
                <a:cubicBezTo>
                  <a:pt x="7430826" y="14726"/>
                  <a:pt x="7320004" y="-9669"/>
                  <a:pt x="7022592" y="18288"/>
                </a:cubicBezTo>
                <a:cubicBezTo>
                  <a:pt x="6725180" y="46245"/>
                  <a:pt x="6348804" y="-14025"/>
                  <a:pt x="6172200" y="18288"/>
                </a:cubicBezTo>
                <a:cubicBezTo>
                  <a:pt x="5995596" y="50601"/>
                  <a:pt x="5788102" y="22890"/>
                  <a:pt x="5650992" y="18288"/>
                </a:cubicBezTo>
                <a:cubicBezTo>
                  <a:pt x="5513882" y="13686"/>
                  <a:pt x="5198399" y="29121"/>
                  <a:pt x="4882896" y="18288"/>
                </a:cubicBezTo>
                <a:cubicBezTo>
                  <a:pt x="4567393" y="7455"/>
                  <a:pt x="4557008" y="26965"/>
                  <a:pt x="4443984" y="18288"/>
                </a:cubicBezTo>
                <a:cubicBezTo>
                  <a:pt x="4330960" y="9611"/>
                  <a:pt x="4061674" y="28891"/>
                  <a:pt x="3758184" y="18288"/>
                </a:cubicBezTo>
                <a:cubicBezTo>
                  <a:pt x="3454694" y="7685"/>
                  <a:pt x="3380392" y="19119"/>
                  <a:pt x="3236976" y="18288"/>
                </a:cubicBezTo>
                <a:cubicBezTo>
                  <a:pt x="3093560" y="17457"/>
                  <a:pt x="2632116" y="37607"/>
                  <a:pt x="2386584" y="18288"/>
                </a:cubicBezTo>
                <a:cubicBezTo>
                  <a:pt x="2141052" y="-1031"/>
                  <a:pt x="2110884" y="28777"/>
                  <a:pt x="1947672" y="18288"/>
                </a:cubicBezTo>
                <a:cubicBezTo>
                  <a:pt x="1784460" y="7799"/>
                  <a:pt x="1535467" y="461"/>
                  <a:pt x="1261872" y="18288"/>
                </a:cubicBezTo>
                <a:cubicBezTo>
                  <a:pt x="988277" y="36115"/>
                  <a:pt x="1021096" y="10375"/>
                  <a:pt x="822960" y="18288"/>
                </a:cubicBezTo>
                <a:cubicBezTo>
                  <a:pt x="624824" y="26201"/>
                  <a:pt x="298309" y="1283"/>
                  <a:pt x="0" y="18288"/>
                </a:cubicBezTo>
                <a:cubicBezTo>
                  <a:pt x="-633" y="12278"/>
                  <a:pt x="-757" y="5867"/>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7" name="Content Placeholder 2">
            <a:extLst>
              <a:ext uri="{FF2B5EF4-FFF2-40B4-BE49-F238E27FC236}">
                <a16:creationId xmlns:a16="http://schemas.microsoft.com/office/drawing/2014/main" id="{08C2AA09-97ED-88C0-0B19-69B0FB984663}"/>
              </a:ext>
            </a:extLst>
          </p:cNvPr>
          <p:cNvSpPr txBox="1">
            <a:spLocks/>
          </p:cNvSpPr>
          <p:nvPr/>
        </p:nvSpPr>
        <p:spPr>
          <a:xfrm>
            <a:off x="429370" y="1913826"/>
            <a:ext cx="4353646" cy="3501493"/>
          </a:xfrm>
          <a:prstGeom prst="rect">
            <a:avLst/>
          </a:prstGeom>
        </p:spPr>
        <p:txBody>
          <a:bodyPr vert="horz" lIns="91440" tIns="45720" rIns="91440" bIns="45720" rtlCol="0" anchor="t">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marR="0" lvl="0" indent="0" algn="l" defTabSz="685800" rtl="0" eaLnBrk="1" fontAlgn="auto" latinLnBrk="0" hangingPunct="1">
              <a:lnSpc>
                <a:spcPct val="115000"/>
              </a:lnSpc>
              <a:spcBef>
                <a:spcPts val="750"/>
              </a:spcBef>
              <a:spcAft>
                <a:spcPts val="800"/>
              </a:spcAft>
              <a:buClrTx/>
              <a:buSzTx/>
              <a:buFont typeface="Arial" panose="020B0604020202020204" pitchFamily="34" charset="0"/>
              <a:buNone/>
              <a:tabLst/>
              <a:defRPr/>
            </a:pPr>
            <a:r>
              <a:rPr kumimoji="0" lang="zh-TW" altLang="en-US" sz="2100" b="0" i="0" u="none" strike="noStrike" kern="1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均值修正分析顯示，第一主成分特徵值為</a:t>
            </a:r>
            <a:r>
              <a:rPr kumimoji="0" lang="en-US" altLang="zh-TW" sz="2100" b="0" i="0" u="none" strike="noStrike" kern="1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3.936</a:t>
            </a:r>
            <a:r>
              <a:rPr kumimoji="0" lang="zh-TW" altLang="en-US" sz="2100" b="0" i="0" u="none" strike="noStrike" kern="1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，解釋</a:t>
            </a:r>
            <a:r>
              <a:rPr kumimoji="0" lang="en-US" altLang="zh-TW" sz="2100" b="0" i="0" u="none" strike="noStrike" kern="1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47.92%</a:t>
            </a:r>
            <a:r>
              <a:rPr kumimoji="0" lang="zh-TW" altLang="en-US" sz="2100" b="0" i="0" u="none" strike="noStrike" kern="1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變異量，累積至第二主成分解釋近六成變異量。陡坡圖顯示應保留兩個主成分，且第一主成分與變數間相關均在</a:t>
            </a:r>
            <a:r>
              <a:rPr kumimoji="0" lang="en-US" altLang="zh-TW" sz="2100" b="0" i="0" u="none" strike="noStrike" kern="1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0.2~0.4</a:t>
            </a:r>
            <a:r>
              <a:rPr kumimoji="0" lang="zh-TW" altLang="en-US" sz="2100" b="0" i="0" u="none" strike="noStrike" kern="1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之間，無特別突出的類別。</a:t>
            </a:r>
            <a:endParaRPr kumimoji="0" lang="zh-TW" altLang="zh-TW" sz="2000" b="0" i="0" u="none" strike="noStrike" kern="1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endParaRPr>
          </a:p>
        </p:txBody>
      </p:sp>
      <p:pic>
        <p:nvPicPr>
          <p:cNvPr id="2" name="圖片 1">
            <a:extLst>
              <a:ext uri="{FF2B5EF4-FFF2-40B4-BE49-F238E27FC236}">
                <a16:creationId xmlns:a16="http://schemas.microsoft.com/office/drawing/2014/main" id="{0DBCB251-759D-EA07-A543-F4AFD78214F5}"/>
              </a:ext>
            </a:extLst>
          </p:cNvPr>
          <p:cNvPicPr>
            <a:picLocks noChangeAspect="1"/>
          </p:cNvPicPr>
          <p:nvPr/>
        </p:nvPicPr>
        <p:blipFill>
          <a:blip r:embed="rId3"/>
          <a:stretch>
            <a:fillRect/>
          </a:stretch>
        </p:blipFill>
        <p:spPr>
          <a:xfrm>
            <a:off x="5212386" y="3154957"/>
            <a:ext cx="3826262" cy="1496886"/>
          </a:xfrm>
          <a:prstGeom prst="rect">
            <a:avLst/>
          </a:prstGeom>
        </p:spPr>
      </p:pic>
      <p:pic>
        <p:nvPicPr>
          <p:cNvPr id="6" name="圖片 5">
            <a:extLst>
              <a:ext uri="{FF2B5EF4-FFF2-40B4-BE49-F238E27FC236}">
                <a16:creationId xmlns:a16="http://schemas.microsoft.com/office/drawing/2014/main" id="{B4E71F70-5DA5-9B11-5B45-18F4E1F39545}"/>
              </a:ext>
            </a:extLst>
          </p:cNvPr>
          <p:cNvPicPr>
            <a:picLocks noChangeAspect="1"/>
          </p:cNvPicPr>
          <p:nvPr/>
        </p:nvPicPr>
        <p:blipFill>
          <a:blip r:embed="rId4"/>
          <a:stretch>
            <a:fillRect/>
          </a:stretch>
        </p:blipFill>
        <p:spPr>
          <a:xfrm>
            <a:off x="7221415" y="595199"/>
            <a:ext cx="1570663" cy="2506002"/>
          </a:xfrm>
          <a:prstGeom prst="rect">
            <a:avLst/>
          </a:prstGeom>
        </p:spPr>
      </p:pic>
      <p:pic>
        <p:nvPicPr>
          <p:cNvPr id="8" name="圖片 7">
            <a:extLst>
              <a:ext uri="{FF2B5EF4-FFF2-40B4-BE49-F238E27FC236}">
                <a16:creationId xmlns:a16="http://schemas.microsoft.com/office/drawing/2014/main" id="{ABDB5857-C568-8337-3A6B-58C0F62C358B}"/>
              </a:ext>
            </a:extLst>
          </p:cNvPr>
          <p:cNvPicPr>
            <a:picLocks noChangeAspect="1"/>
          </p:cNvPicPr>
          <p:nvPr/>
        </p:nvPicPr>
        <p:blipFill>
          <a:blip r:embed="rId5"/>
          <a:stretch>
            <a:fillRect/>
          </a:stretch>
        </p:blipFill>
        <p:spPr>
          <a:xfrm>
            <a:off x="5221413" y="4651843"/>
            <a:ext cx="3826262" cy="1896950"/>
          </a:xfrm>
          <a:prstGeom prst="rect">
            <a:avLst/>
          </a:prstGeom>
        </p:spPr>
      </p:pic>
      <p:sp>
        <p:nvSpPr>
          <p:cNvPr id="9" name="矩形 8">
            <a:extLst>
              <a:ext uri="{FF2B5EF4-FFF2-40B4-BE49-F238E27FC236}">
                <a16:creationId xmlns:a16="http://schemas.microsoft.com/office/drawing/2014/main" id="{8380B04E-9046-13C6-948C-688C6E92956F}"/>
              </a:ext>
            </a:extLst>
          </p:cNvPr>
          <p:cNvSpPr/>
          <p:nvPr/>
        </p:nvSpPr>
        <p:spPr>
          <a:xfrm>
            <a:off x="5134708" y="523631"/>
            <a:ext cx="3935245" cy="6095830"/>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 name="投影片編號版面配置區 2">
            <a:extLst>
              <a:ext uri="{FF2B5EF4-FFF2-40B4-BE49-F238E27FC236}">
                <a16:creationId xmlns:a16="http://schemas.microsoft.com/office/drawing/2014/main" id="{C4CB47E5-68F9-97DE-E399-EA6B720857AF}"/>
              </a:ext>
            </a:extLst>
          </p:cNvPr>
          <p:cNvSpPr>
            <a:spLocks noGrp="1"/>
          </p:cNvSpPr>
          <p:nvPr>
            <p:ph type="sldNum" sz="quarter" idx="12"/>
          </p:nvPr>
        </p:nvSpPr>
        <p:spPr/>
        <p:txBody>
          <a:bodyPr/>
          <a:lstStyle/>
          <a:p>
            <a:fld id="{C1FF6DA9-008F-8B48-92A6-B652298478BF}" type="slidenum">
              <a:rPr lang="en-US" smtClean="0"/>
              <a:t>16</a:t>
            </a:fld>
            <a:endParaRPr lang="en-US"/>
          </a:p>
        </p:txBody>
      </p:sp>
    </p:spTree>
    <p:extLst>
      <p:ext uri="{BB962C8B-B14F-4D97-AF65-F5344CB8AC3E}">
        <p14:creationId xmlns:p14="http://schemas.microsoft.com/office/powerpoint/2010/main" val="11524130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8483AA1-D29C-5B67-BD34-A265B435F916}"/>
            </a:ext>
          </a:extLst>
        </p:cNvPr>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0D0CACB9-BFD0-7A31-F748-EC013A1EB8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5" name="Title 1">
            <a:extLst>
              <a:ext uri="{FF2B5EF4-FFF2-40B4-BE49-F238E27FC236}">
                <a16:creationId xmlns:a16="http://schemas.microsoft.com/office/drawing/2014/main" id="{2271C25D-A964-71B0-E3F2-C77FA40B27A6}"/>
              </a:ext>
            </a:extLst>
          </p:cNvPr>
          <p:cNvSpPr>
            <a:spLocks noGrp="1"/>
          </p:cNvSpPr>
          <p:nvPr>
            <p:ph type="title"/>
          </p:nvPr>
        </p:nvSpPr>
        <p:spPr>
          <a:xfrm>
            <a:off x="429369" y="238539"/>
            <a:ext cx="8263890" cy="1434415"/>
          </a:xfrm>
        </p:spPr>
        <p:txBody>
          <a:bodyPr anchor="b">
            <a:normAutofit/>
          </a:bodyPr>
          <a:lstStyle/>
          <a:p>
            <a:r>
              <a:rPr lang="zh-TW" altLang="en-US" sz="4700" dirty="0">
                <a:latin typeface="標楷體" panose="03000509000000000000" pitchFamily="65" charset="-120"/>
                <a:ea typeface="標楷體" panose="03000509000000000000" pitchFamily="65" charset="-120"/>
              </a:rPr>
              <a:t>主成分分析</a:t>
            </a:r>
            <a:r>
              <a:rPr lang="en-US" altLang="zh-TW" sz="4700" dirty="0">
                <a:latin typeface="標楷體" panose="03000509000000000000" pitchFamily="65" charset="-120"/>
                <a:ea typeface="標楷體" panose="03000509000000000000" pitchFamily="65" charset="-120"/>
              </a:rPr>
              <a:t>-2</a:t>
            </a:r>
            <a:endParaRPr lang="zh-TW" altLang="en-US" sz="4700" dirty="0">
              <a:latin typeface="標楷體" panose="03000509000000000000" pitchFamily="65" charset="-120"/>
              <a:ea typeface="標楷體" panose="03000509000000000000" pitchFamily="65" charset="-120"/>
            </a:endParaRPr>
          </a:p>
        </p:txBody>
      </p:sp>
      <p:sp>
        <p:nvSpPr>
          <p:cNvPr id="14" name="sketchy line">
            <a:extLst>
              <a:ext uri="{FF2B5EF4-FFF2-40B4-BE49-F238E27FC236}">
                <a16:creationId xmlns:a16="http://schemas.microsoft.com/office/drawing/2014/main" id="{1131ACD4-E65B-AB84-D91E-75D17EED82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9369" y="1681544"/>
            <a:ext cx="8229600" cy="18288"/>
          </a:xfrm>
          <a:custGeom>
            <a:avLst/>
            <a:gdLst>
              <a:gd name="connsiteX0" fmla="*/ 0 w 8229600"/>
              <a:gd name="connsiteY0" fmla="*/ 0 h 18288"/>
              <a:gd name="connsiteX1" fmla="*/ 521208 w 8229600"/>
              <a:gd name="connsiteY1" fmla="*/ 0 h 18288"/>
              <a:gd name="connsiteX2" fmla="*/ 1371600 w 8229600"/>
              <a:gd name="connsiteY2" fmla="*/ 0 h 18288"/>
              <a:gd name="connsiteX3" fmla="*/ 2221992 w 8229600"/>
              <a:gd name="connsiteY3" fmla="*/ 0 h 18288"/>
              <a:gd name="connsiteX4" fmla="*/ 3072384 w 8229600"/>
              <a:gd name="connsiteY4" fmla="*/ 0 h 18288"/>
              <a:gd name="connsiteX5" fmla="*/ 3511296 w 8229600"/>
              <a:gd name="connsiteY5" fmla="*/ 0 h 18288"/>
              <a:gd name="connsiteX6" fmla="*/ 4114800 w 8229600"/>
              <a:gd name="connsiteY6" fmla="*/ 0 h 18288"/>
              <a:gd name="connsiteX7" fmla="*/ 4553712 w 8229600"/>
              <a:gd name="connsiteY7" fmla="*/ 0 h 18288"/>
              <a:gd name="connsiteX8" fmla="*/ 5239512 w 8229600"/>
              <a:gd name="connsiteY8" fmla="*/ 0 h 18288"/>
              <a:gd name="connsiteX9" fmla="*/ 5843016 w 8229600"/>
              <a:gd name="connsiteY9" fmla="*/ 0 h 18288"/>
              <a:gd name="connsiteX10" fmla="*/ 6611112 w 8229600"/>
              <a:gd name="connsiteY10" fmla="*/ 0 h 18288"/>
              <a:gd name="connsiteX11" fmla="*/ 7461504 w 8229600"/>
              <a:gd name="connsiteY11" fmla="*/ 0 h 18288"/>
              <a:gd name="connsiteX12" fmla="*/ 8229600 w 8229600"/>
              <a:gd name="connsiteY12" fmla="*/ 0 h 18288"/>
              <a:gd name="connsiteX13" fmla="*/ 8229600 w 8229600"/>
              <a:gd name="connsiteY13" fmla="*/ 18288 h 18288"/>
              <a:gd name="connsiteX14" fmla="*/ 7461504 w 8229600"/>
              <a:gd name="connsiteY14" fmla="*/ 18288 h 18288"/>
              <a:gd name="connsiteX15" fmla="*/ 6940296 w 8229600"/>
              <a:gd name="connsiteY15" fmla="*/ 18288 h 18288"/>
              <a:gd name="connsiteX16" fmla="*/ 6419088 w 8229600"/>
              <a:gd name="connsiteY16" fmla="*/ 18288 h 18288"/>
              <a:gd name="connsiteX17" fmla="*/ 5650992 w 8229600"/>
              <a:gd name="connsiteY17" fmla="*/ 18288 h 18288"/>
              <a:gd name="connsiteX18" fmla="*/ 5129784 w 8229600"/>
              <a:gd name="connsiteY18" fmla="*/ 18288 h 18288"/>
              <a:gd name="connsiteX19" fmla="*/ 4690872 w 8229600"/>
              <a:gd name="connsiteY19" fmla="*/ 18288 h 18288"/>
              <a:gd name="connsiteX20" fmla="*/ 4087368 w 8229600"/>
              <a:gd name="connsiteY20" fmla="*/ 18288 h 18288"/>
              <a:gd name="connsiteX21" fmla="*/ 3401568 w 8229600"/>
              <a:gd name="connsiteY21" fmla="*/ 18288 h 18288"/>
              <a:gd name="connsiteX22" fmla="*/ 2798064 w 8229600"/>
              <a:gd name="connsiteY22" fmla="*/ 18288 h 18288"/>
              <a:gd name="connsiteX23" fmla="*/ 2276856 w 8229600"/>
              <a:gd name="connsiteY23" fmla="*/ 18288 h 18288"/>
              <a:gd name="connsiteX24" fmla="*/ 1426464 w 8229600"/>
              <a:gd name="connsiteY24" fmla="*/ 18288 h 18288"/>
              <a:gd name="connsiteX25" fmla="*/ 740664 w 8229600"/>
              <a:gd name="connsiteY25" fmla="*/ 18288 h 18288"/>
              <a:gd name="connsiteX26" fmla="*/ 0 w 8229600"/>
              <a:gd name="connsiteY26" fmla="*/ 18288 h 18288"/>
              <a:gd name="connsiteX27" fmla="*/ 0 w 8229600"/>
              <a:gd name="connsiteY2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229600" h="18288" fill="none" extrusionOk="0">
                <a:moveTo>
                  <a:pt x="0" y="0"/>
                </a:moveTo>
                <a:cubicBezTo>
                  <a:pt x="227594" y="-4267"/>
                  <a:pt x="329693" y="13251"/>
                  <a:pt x="521208" y="0"/>
                </a:cubicBezTo>
                <a:cubicBezTo>
                  <a:pt x="712723" y="-13251"/>
                  <a:pt x="1137373" y="-13618"/>
                  <a:pt x="1371600" y="0"/>
                </a:cubicBezTo>
                <a:cubicBezTo>
                  <a:pt x="1605827" y="13618"/>
                  <a:pt x="1975382" y="-27374"/>
                  <a:pt x="2221992" y="0"/>
                </a:cubicBezTo>
                <a:cubicBezTo>
                  <a:pt x="2468602" y="27374"/>
                  <a:pt x="2863316" y="-20517"/>
                  <a:pt x="3072384" y="0"/>
                </a:cubicBezTo>
                <a:cubicBezTo>
                  <a:pt x="3281452" y="20517"/>
                  <a:pt x="3331438" y="10793"/>
                  <a:pt x="3511296" y="0"/>
                </a:cubicBezTo>
                <a:cubicBezTo>
                  <a:pt x="3691154" y="-10793"/>
                  <a:pt x="3906405" y="-29737"/>
                  <a:pt x="4114800" y="0"/>
                </a:cubicBezTo>
                <a:cubicBezTo>
                  <a:pt x="4323195" y="29737"/>
                  <a:pt x="4428852" y="-2234"/>
                  <a:pt x="4553712" y="0"/>
                </a:cubicBezTo>
                <a:cubicBezTo>
                  <a:pt x="4678572" y="2234"/>
                  <a:pt x="5065629" y="29368"/>
                  <a:pt x="5239512" y="0"/>
                </a:cubicBezTo>
                <a:cubicBezTo>
                  <a:pt x="5413395" y="-29368"/>
                  <a:pt x="5703888" y="11839"/>
                  <a:pt x="5843016" y="0"/>
                </a:cubicBezTo>
                <a:cubicBezTo>
                  <a:pt x="5982144" y="-11839"/>
                  <a:pt x="6260765" y="24719"/>
                  <a:pt x="6611112" y="0"/>
                </a:cubicBezTo>
                <a:cubicBezTo>
                  <a:pt x="6961459" y="-24719"/>
                  <a:pt x="7228293" y="32959"/>
                  <a:pt x="7461504" y="0"/>
                </a:cubicBezTo>
                <a:cubicBezTo>
                  <a:pt x="7694715" y="-32959"/>
                  <a:pt x="7990029" y="-3422"/>
                  <a:pt x="8229600" y="0"/>
                </a:cubicBezTo>
                <a:cubicBezTo>
                  <a:pt x="8228940" y="5812"/>
                  <a:pt x="8229447" y="9773"/>
                  <a:pt x="8229600" y="18288"/>
                </a:cubicBezTo>
                <a:cubicBezTo>
                  <a:pt x="7940706" y="-9293"/>
                  <a:pt x="7792584" y="-16009"/>
                  <a:pt x="7461504" y="18288"/>
                </a:cubicBezTo>
                <a:cubicBezTo>
                  <a:pt x="7130424" y="52585"/>
                  <a:pt x="7080072" y="43845"/>
                  <a:pt x="6940296" y="18288"/>
                </a:cubicBezTo>
                <a:cubicBezTo>
                  <a:pt x="6800520" y="-7269"/>
                  <a:pt x="6672872" y="26671"/>
                  <a:pt x="6419088" y="18288"/>
                </a:cubicBezTo>
                <a:cubicBezTo>
                  <a:pt x="6165304" y="9905"/>
                  <a:pt x="5869721" y="4987"/>
                  <a:pt x="5650992" y="18288"/>
                </a:cubicBezTo>
                <a:cubicBezTo>
                  <a:pt x="5432263" y="31589"/>
                  <a:pt x="5308310" y="3023"/>
                  <a:pt x="5129784" y="18288"/>
                </a:cubicBezTo>
                <a:cubicBezTo>
                  <a:pt x="4951258" y="33553"/>
                  <a:pt x="4799696" y="15357"/>
                  <a:pt x="4690872" y="18288"/>
                </a:cubicBezTo>
                <a:cubicBezTo>
                  <a:pt x="4582048" y="21219"/>
                  <a:pt x="4311124" y="-7836"/>
                  <a:pt x="4087368" y="18288"/>
                </a:cubicBezTo>
                <a:cubicBezTo>
                  <a:pt x="3863612" y="44412"/>
                  <a:pt x="3730288" y="13374"/>
                  <a:pt x="3401568" y="18288"/>
                </a:cubicBezTo>
                <a:cubicBezTo>
                  <a:pt x="3072848" y="23202"/>
                  <a:pt x="3020684" y="32425"/>
                  <a:pt x="2798064" y="18288"/>
                </a:cubicBezTo>
                <a:cubicBezTo>
                  <a:pt x="2575444" y="4151"/>
                  <a:pt x="2440915" y="-7352"/>
                  <a:pt x="2276856" y="18288"/>
                </a:cubicBezTo>
                <a:cubicBezTo>
                  <a:pt x="2112797" y="43928"/>
                  <a:pt x="1726502" y="-9560"/>
                  <a:pt x="1426464" y="18288"/>
                </a:cubicBezTo>
                <a:cubicBezTo>
                  <a:pt x="1126426" y="46136"/>
                  <a:pt x="992925" y="21016"/>
                  <a:pt x="740664" y="18288"/>
                </a:cubicBezTo>
                <a:cubicBezTo>
                  <a:pt x="488403" y="15560"/>
                  <a:pt x="195650" y="-16061"/>
                  <a:pt x="0" y="18288"/>
                </a:cubicBezTo>
                <a:cubicBezTo>
                  <a:pt x="348" y="9455"/>
                  <a:pt x="654" y="3983"/>
                  <a:pt x="0" y="0"/>
                </a:cubicBezTo>
                <a:close/>
              </a:path>
              <a:path w="8229600" h="18288" stroke="0" extrusionOk="0">
                <a:moveTo>
                  <a:pt x="0" y="0"/>
                </a:moveTo>
                <a:cubicBezTo>
                  <a:pt x="259263" y="-9445"/>
                  <a:pt x="404731" y="4427"/>
                  <a:pt x="521208" y="0"/>
                </a:cubicBezTo>
                <a:cubicBezTo>
                  <a:pt x="637685" y="-4427"/>
                  <a:pt x="839187" y="564"/>
                  <a:pt x="960120" y="0"/>
                </a:cubicBezTo>
                <a:cubicBezTo>
                  <a:pt x="1081053" y="-564"/>
                  <a:pt x="1313469" y="-16481"/>
                  <a:pt x="1481328" y="0"/>
                </a:cubicBezTo>
                <a:cubicBezTo>
                  <a:pt x="1649187" y="16481"/>
                  <a:pt x="1885247" y="26161"/>
                  <a:pt x="2167128" y="0"/>
                </a:cubicBezTo>
                <a:cubicBezTo>
                  <a:pt x="2449009" y="-26161"/>
                  <a:pt x="2761875" y="-22202"/>
                  <a:pt x="2935224" y="0"/>
                </a:cubicBezTo>
                <a:cubicBezTo>
                  <a:pt x="3108573" y="22202"/>
                  <a:pt x="3540687" y="-2863"/>
                  <a:pt x="3785616" y="0"/>
                </a:cubicBezTo>
                <a:cubicBezTo>
                  <a:pt x="4030545" y="2863"/>
                  <a:pt x="4280774" y="-12442"/>
                  <a:pt x="4636008" y="0"/>
                </a:cubicBezTo>
                <a:cubicBezTo>
                  <a:pt x="4991242" y="12442"/>
                  <a:pt x="5025483" y="16914"/>
                  <a:pt x="5239512" y="0"/>
                </a:cubicBezTo>
                <a:cubicBezTo>
                  <a:pt x="5453541" y="-16914"/>
                  <a:pt x="5754008" y="16592"/>
                  <a:pt x="6007608" y="0"/>
                </a:cubicBezTo>
                <a:cubicBezTo>
                  <a:pt x="6261208" y="-16592"/>
                  <a:pt x="6407957" y="-11909"/>
                  <a:pt x="6693408" y="0"/>
                </a:cubicBezTo>
                <a:cubicBezTo>
                  <a:pt x="6978859" y="11909"/>
                  <a:pt x="7015437" y="-20890"/>
                  <a:pt x="7296912" y="0"/>
                </a:cubicBezTo>
                <a:cubicBezTo>
                  <a:pt x="7578387" y="20890"/>
                  <a:pt x="7859622" y="46406"/>
                  <a:pt x="8229600" y="0"/>
                </a:cubicBezTo>
                <a:cubicBezTo>
                  <a:pt x="8230508" y="6337"/>
                  <a:pt x="8228722" y="11778"/>
                  <a:pt x="8229600" y="18288"/>
                </a:cubicBezTo>
                <a:cubicBezTo>
                  <a:pt x="8075287" y="35054"/>
                  <a:pt x="7821366" y="21850"/>
                  <a:pt x="7626096" y="18288"/>
                </a:cubicBezTo>
                <a:cubicBezTo>
                  <a:pt x="7430826" y="14726"/>
                  <a:pt x="7320004" y="-9669"/>
                  <a:pt x="7022592" y="18288"/>
                </a:cubicBezTo>
                <a:cubicBezTo>
                  <a:pt x="6725180" y="46245"/>
                  <a:pt x="6348804" y="-14025"/>
                  <a:pt x="6172200" y="18288"/>
                </a:cubicBezTo>
                <a:cubicBezTo>
                  <a:pt x="5995596" y="50601"/>
                  <a:pt x="5788102" y="22890"/>
                  <a:pt x="5650992" y="18288"/>
                </a:cubicBezTo>
                <a:cubicBezTo>
                  <a:pt x="5513882" y="13686"/>
                  <a:pt x="5198399" y="29121"/>
                  <a:pt x="4882896" y="18288"/>
                </a:cubicBezTo>
                <a:cubicBezTo>
                  <a:pt x="4567393" y="7455"/>
                  <a:pt x="4557008" y="26965"/>
                  <a:pt x="4443984" y="18288"/>
                </a:cubicBezTo>
                <a:cubicBezTo>
                  <a:pt x="4330960" y="9611"/>
                  <a:pt x="4061674" y="28891"/>
                  <a:pt x="3758184" y="18288"/>
                </a:cubicBezTo>
                <a:cubicBezTo>
                  <a:pt x="3454694" y="7685"/>
                  <a:pt x="3380392" y="19119"/>
                  <a:pt x="3236976" y="18288"/>
                </a:cubicBezTo>
                <a:cubicBezTo>
                  <a:pt x="3093560" y="17457"/>
                  <a:pt x="2632116" y="37607"/>
                  <a:pt x="2386584" y="18288"/>
                </a:cubicBezTo>
                <a:cubicBezTo>
                  <a:pt x="2141052" y="-1031"/>
                  <a:pt x="2110884" y="28777"/>
                  <a:pt x="1947672" y="18288"/>
                </a:cubicBezTo>
                <a:cubicBezTo>
                  <a:pt x="1784460" y="7799"/>
                  <a:pt x="1535467" y="461"/>
                  <a:pt x="1261872" y="18288"/>
                </a:cubicBezTo>
                <a:cubicBezTo>
                  <a:pt x="988277" y="36115"/>
                  <a:pt x="1021096" y="10375"/>
                  <a:pt x="822960" y="18288"/>
                </a:cubicBezTo>
                <a:cubicBezTo>
                  <a:pt x="624824" y="26201"/>
                  <a:pt x="298309" y="1283"/>
                  <a:pt x="0" y="18288"/>
                </a:cubicBezTo>
                <a:cubicBezTo>
                  <a:pt x="-633" y="12278"/>
                  <a:pt x="-757" y="5867"/>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7" name="Content Placeholder 2">
            <a:extLst>
              <a:ext uri="{FF2B5EF4-FFF2-40B4-BE49-F238E27FC236}">
                <a16:creationId xmlns:a16="http://schemas.microsoft.com/office/drawing/2014/main" id="{DDA50743-A5D8-CA54-9A21-A5655602E4CF}"/>
              </a:ext>
            </a:extLst>
          </p:cNvPr>
          <p:cNvSpPr txBox="1">
            <a:spLocks/>
          </p:cNvSpPr>
          <p:nvPr/>
        </p:nvSpPr>
        <p:spPr>
          <a:xfrm>
            <a:off x="429370" y="2915295"/>
            <a:ext cx="3941165" cy="2500024"/>
          </a:xfrm>
          <a:prstGeom prst="rect">
            <a:avLst/>
          </a:prstGeom>
        </p:spPr>
        <p:txBody>
          <a:bodyPr vert="horz" lIns="91440" tIns="45720" rIns="91440" bIns="45720" rtlCol="0" anchor="t">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marR="0" lvl="0" indent="0" algn="l" defTabSz="685800" rtl="0" eaLnBrk="1" fontAlgn="auto" latinLnBrk="0" hangingPunct="1">
              <a:lnSpc>
                <a:spcPct val="115000"/>
              </a:lnSpc>
              <a:spcBef>
                <a:spcPts val="750"/>
              </a:spcBef>
              <a:spcAft>
                <a:spcPts val="800"/>
              </a:spcAft>
              <a:buClrTx/>
              <a:buSzTx/>
              <a:buFont typeface="Arial" panose="020B0604020202020204" pitchFamily="34" charset="0"/>
              <a:buNone/>
              <a:tabLst/>
              <a:defRPr/>
            </a:pPr>
            <a:r>
              <a:rPr lang="zh-TW" altLang="en-US" sz="1800" dirty="0">
                <a:effectLst/>
                <a:latin typeface="Times New Roman" panose="02020603050405020304" pitchFamily="18" charset="0"/>
                <a:ea typeface="標楷體" panose="03000509000000000000" pitchFamily="65" charset="-120"/>
                <a:cs typeface="Times New Roman" panose="02020603050405020304" pitchFamily="18" charset="0"/>
              </a:rPr>
              <a:t>標準化資料主成分分析顯示，變數相關性提升（</a:t>
            </a:r>
            <a:r>
              <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rPr>
              <a:t>0.5~0.6</a:t>
            </a:r>
            <a:r>
              <a:rPr lang="zh-TW" altLang="en-US" sz="1800" dirty="0">
                <a:effectLst/>
                <a:latin typeface="Times New Roman" panose="02020603050405020304" pitchFamily="18" charset="0"/>
                <a:ea typeface="標楷體" panose="03000509000000000000" pitchFamily="65" charset="-120"/>
                <a:cs typeface="Times New Roman" panose="02020603050405020304" pitchFamily="18" charset="0"/>
              </a:rPr>
              <a:t>）。第一主成分解釋</a:t>
            </a:r>
            <a:r>
              <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rPr>
              <a:t>47.59%</a:t>
            </a:r>
            <a:r>
              <a:rPr lang="zh-TW" altLang="en-US" sz="1800" dirty="0">
                <a:effectLst/>
                <a:latin typeface="Times New Roman" panose="02020603050405020304" pitchFamily="18" charset="0"/>
                <a:ea typeface="標楷體" panose="03000509000000000000" pitchFamily="65" charset="-120"/>
                <a:cs typeface="Times New Roman" panose="02020603050405020304" pitchFamily="18" charset="0"/>
              </a:rPr>
              <a:t>變異量，累積至第四主成分解釋</a:t>
            </a:r>
            <a:r>
              <a:rPr lang="en-US" altLang="zh-TW" sz="1800" dirty="0">
                <a:effectLst/>
                <a:latin typeface="Times New Roman" panose="02020603050405020304" pitchFamily="18" charset="0"/>
                <a:ea typeface="標楷體" panose="03000509000000000000" pitchFamily="65" charset="-120"/>
                <a:cs typeface="Times New Roman" panose="02020603050405020304" pitchFamily="18" charset="0"/>
              </a:rPr>
              <a:t>74.17%</a:t>
            </a:r>
            <a:r>
              <a:rPr lang="zh-TW" altLang="en-US" sz="1800" dirty="0">
                <a:effectLst/>
                <a:latin typeface="Times New Roman" panose="02020603050405020304" pitchFamily="18" charset="0"/>
                <a:ea typeface="標楷體" panose="03000509000000000000" pitchFamily="65" charset="-120"/>
                <a:cs typeface="Times New Roman" panose="02020603050405020304" pitchFamily="18" charset="0"/>
              </a:rPr>
              <a:t>。特徵值與陡坡圖均支持保留兩個主成分，結果與均值修正資料一致。</a:t>
            </a:r>
            <a:endParaRPr kumimoji="0" lang="zh-TW" altLang="zh-TW" sz="2000" b="0" i="0" u="none" strike="noStrike" kern="1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9" name="矩形 8">
            <a:extLst>
              <a:ext uri="{FF2B5EF4-FFF2-40B4-BE49-F238E27FC236}">
                <a16:creationId xmlns:a16="http://schemas.microsoft.com/office/drawing/2014/main" id="{E642A9BC-D836-D19D-B14C-C94D902BBBD2}"/>
              </a:ext>
            </a:extLst>
          </p:cNvPr>
          <p:cNvSpPr/>
          <p:nvPr/>
        </p:nvSpPr>
        <p:spPr>
          <a:xfrm>
            <a:off x="4470400" y="320431"/>
            <a:ext cx="4582199" cy="6519281"/>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Aptos" panose="02110004020202020204"/>
              <a:ea typeface="新細明體" panose="02020500000000000000" pitchFamily="18" charset="-120"/>
              <a:cs typeface="+mn-cs"/>
            </a:endParaRPr>
          </a:p>
        </p:txBody>
      </p:sp>
      <p:pic>
        <p:nvPicPr>
          <p:cNvPr id="3" name="圖片 2">
            <a:extLst>
              <a:ext uri="{FF2B5EF4-FFF2-40B4-BE49-F238E27FC236}">
                <a16:creationId xmlns:a16="http://schemas.microsoft.com/office/drawing/2014/main" id="{6A59CDDB-DAED-928C-5C5B-F49CD459FB51}"/>
              </a:ext>
            </a:extLst>
          </p:cNvPr>
          <p:cNvPicPr>
            <a:picLocks noChangeAspect="1"/>
          </p:cNvPicPr>
          <p:nvPr/>
        </p:nvPicPr>
        <p:blipFill>
          <a:blip r:embed="rId3"/>
          <a:stretch>
            <a:fillRect/>
          </a:stretch>
        </p:blipFill>
        <p:spPr>
          <a:xfrm>
            <a:off x="6099128" y="851764"/>
            <a:ext cx="2865444" cy="1621678"/>
          </a:xfrm>
          <a:prstGeom prst="rect">
            <a:avLst/>
          </a:prstGeom>
        </p:spPr>
      </p:pic>
      <p:pic>
        <p:nvPicPr>
          <p:cNvPr id="4" name="圖片 3">
            <a:extLst>
              <a:ext uri="{FF2B5EF4-FFF2-40B4-BE49-F238E27FC236}">
                <a16:creationId xmlns:a16="http://schemas.microsoft.com/office/drawing/2014/main" id="{D5DA53DC-6227-825B-6C42-9E35B160AC96}"/>
              </a:ext>
            </a:extLst>
          </p:cNvPr>
          <p:cNvPicPr>
            <a:picLocks noChangeAspect="1"/>
          </p:cNvPicPr>
          <p:nvPr/>
        </p:nvPicPr>
        <p:blipFill>
          <a:blip r:embed="rId4"/>
          <a:stretch>
            <a:fillRect/>
          </a:stretch>
        </p:blipFill>
        <p:spPr>
          <a:xfrm>
            <a:off x="4670721" y="2746981"/>
            <a:ext cx="4181556" cy="1986566"/>
          </a:xfrm>
          <a:prstGeom prst="rect">
            <a:avLst/>
          </a:prstGeom>
        </p:spPr>
      </p:pic>
      <p:pic>
        <p:nvPicPr>
          <p:cNvPr id="10" name="圖片 9">
            <a:extLst>
              <a:ext uri="{FF2B5EF4-FFF2-40B4-BE49-F238E27FC236}">
                <a16:creationId xmlns:a16="http://schemas.microsoft.com/office/drawing/2014/main" id="{B1E44682-DCDA-06BA-8F61-53D87FE78F0A}"/>
              </a:ext>
            </a:extLst>
          </p:cNvPr>
          <p:cNvPicPr>
            <a:picLocks noChangeAspect="1"/>
          </p:cNvPicPr>
          <p:nvPr/>
        </p:nvPicPr>
        <p:blipFill>
          <a:blip r:embed="rId5"/>
          <a:stretch>
            <a:fillRect/>
          </a:stretch>
        </p:blipFill>
        <p:spPr>
          <a:xfrm>
            <a:off x="4570857" y="539335"/>
            <a:ext cx="1506220" cy="2014220"/>
          </a:xfrm>
          <a:prstGeom prst="rect">
            <a:avLst/>
          </a:prstGeom>
        </p:spPr>
      </p:pic>
      <p:pic>
        <p:nvPicPr>
          <p:cNvPr id="11" name="圖片 10">
            <a:extLst>
              <a:ext uri="{FF2B5EF4-FFF2-40B4-BE49-F238E27FC236}">
                <a16:creationId xmlns:a16="http://schemas.microsoft.com/office/drawing/2014/main" id="{A37BB9A4-07D5-1B88-C809-8E16A2AD90C4}"/>
              </a:ext>
            </a:extLst>
          </p:cNvPr>
          <p:cNvPicPr>
            <a:picLocks noChangeAspect="1"/>
          </p:cNvPicPr>
          <p:nvPr/>
        </p:nvPicPr>
        <p:blipFill>
          <a:blip r:embed="rId6"/>
          <a:stretch>
            <a:fillRect/>
          </a:stretch>
        </p:blipFill>
        <p:spPr>
          <a:xfrm>
            <a:off x="4670721" y="4715275"/>
            <a:ext cx="4181556" cy="2084568"/>
          </a:xfrm>
          <a:prstGeom prst="rect">
            <a:avLst/>
          </a:prstGeom>
        </p:spPr>
      </p:pic>
      <p:sp>
        <p:nvSpPr>
          <p:cNvPr id="2" name="投影片編號版面配置區 1">
            <a:extLst>
              <a:ext uri="{FF2B5EF4-FFF2-40B4-BE49-F238E27FC236}">
                <a16:creationId xmlns:a16="http://schemas.microsoft.com/office/drawing/2014/main" id="{CBCFC7AA-E3A5-8E2E-09A7-1F101A171D2C}"/>
              </a:ext>
            </a:extLst>
          </p:cNvPr>
          <p:cNvSpPr>
            <a:spLocks noGrp="1"/>
          </p:cNvSpPr>
          <p:nvPr>
            <p:ph type="sldNum" sz="quarter" idx="12"/>
          </p:nvPr>
        </p:nvSpPr>
        <p:spPr/>
        <p:txBody>
          <a:bodyPr/>
          <a:lstStyle/>
          <a:p>
            <a:fld id="{C1FF6DA9-008F-8B48-92A6-B652298478BF}" type="slidenum">
              <a:rPr lang="en-US" smtClean="0"/>
              <a:t>17</a:t>
            </a:fld>
            <a:endParaRPr lang="en-US"/>
          </a:p>
        </p:txBody>
      </p:sp>
    </p:spTree>
    <p:extLst>
      <p:ext uri="{BB962C8B-B14F-4D97-AF65-F5344CB8AC3E}">
        <p14:creationId xmlns:p14="http://schemas.microsoft.com/office/powerpoint/2010/main" val="16902723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7F06D87-4A03-B2D5-46CE-DF5774938196}"/>
            </a:ext>
          </a:extLst>
        </p:cNvPr>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7EADB5D5-B3D6-9D61-205C-0E7B0BCB73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5" name="Title 1">
            <a:extLst>
              <a:ext uri="{FF2B5EF4-FFF2-40B4-BE49-F238E27FC236}">
                <a16:creationId xmlns:a16="http://schemas.microsoft.com/office/drawing/2014/main" id="{78439D06-151C-D83B-48A7-2EA682A1B8FE}"/>
              </a:ext>
            </a:extLst>
          </p:cNvPr>
          <p:cNvSpPr>
            <a:spLocks noGrp="1"/>
          </p:cNvSpPr>
          <p:nvPr>
            <p:ph type="title"/>
          </p:nvPr>
        </p:nvSpPr>
        <p:spPr>
          <a:xfrm>
            <a:off x="429369" y="238539"/>
            <a:ext cx="8263890" cy="1434415"/>
          </a:xfrm>
        </p:spPr>
        <p:txBody>
          <a:bodyPr anchor="b">
            <a:normAutofit/>
          </a:bodyPr>
          <a:lstStyle/>
          <a:p>
            <a:r>
              <a:rPr lang="zh-TW" altLang="en-US" sz="4700" dirty="0">
                <a:latin typeface="標楷體" panose="03000509000000000000" pitchFamily="65" charset="-120"/>
                <a:ea typeface="標楷體" panose="03000509000000000000" pitchFamily="65" charset="-120"/>
              </a:rPr>
              <a:t>主成分分析</a:t>
            </a:r>
            <a:r>
              <a:rPr lang="en-US" altLang="zh-TW" sz="4700" dirty="0">
                <a:latin typeface="標楷體" panose="03000509000000000000" pitchFamily="65" charset="-120"/>
                <a:ea typeface="標楷體" panose="03000509000000000000" pitchFamily="65" charset="-120"/>
              </a:rPr>
              <a:t>-3</a:t>
            </a:r>
            <a:endParaRPr lang="zh-TW" altLang="en-US" sz="4700" dirty="0">
              <a:latin typeface="標楷體" panose="03000509000000000000" pitchFamily="65" charset="-120"/>
              <a:ea typeface="標楷體" panose="03000509000000000000" pitchFamily="65" charset="-120"/>
            </a:endParaRPr>
          </a:p>
        </p:txBody>
      </p:sp>
      <p:sp>
        <p:nvSpPr>
          <p:cNvPr id="14" name="sketchy line">
            <a:extLst>
              <a:ext uri="{FF2B5EF4-FFF2-40B4-BE49-F238E27FC236}">
                <a16:creationId xmlns:a16="http://schemas.microsoft.com/office/drawing/2014/main" id="{DD0674E5-B81A-E982-0C54-133EB42B89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9369" y="1681544"/>
            <a:ext cx="8229600" cy="18288"/>
          </a:xfrm>
          <a:custGeom>
            <a:avLst/>
            <a:gdLst>
              <a:gd name="connsiteX0" fmla="*/ 0 w 8229600"/>
              <a:gd name="connsiteY0" fmla="*/ 0 h 18288"/>
              <a:gd name="connsiteX1" fmla="*/ 521208 w 8229600"/>
              <a:gd name="connsiteY1" fmla="*/ 0 h 18288"/>
              <a:gd name="connsiteX2" fmla="*/ 1371600 w 8229600"/>
              <a:gd name="connsiteY2" fmla="*/ 0 h 18288"/>
              <a:gd name="connsiteX3" fmla="*/ 2221992 w 8229600"/>
              <a:gd name="connsiteY3" fmla="*/ 0 h 18288"/>
              <a:gd name="connsiteX4" fmla="*/ 3072384 w 8229600"/>
              <a:gd name="connsiteY4" fmla="*/ 0 h 18288"/>
              <a:gd name="connsiteX5" fmla="*/ 3511296 w 8229600"/>
              <a:gd name="connsiteY5" fmla="*/ 0 h 18288"/>
              <a:gd name="connsiteX6" fmla="*/ 4114800 w 8229600"/>
              <a:gd name="connsiteY6" fmla="*/ 0 h 18288"/>
              <a:gd name="connsiteX7" fmla="*/ 4553712 w 8229600"/>
              <a:gd name="connsiteY7" fmla="*/ 0 h 18288"/>
              <a:gd name="connsiteX8" fmla="*/ 5239512 w 8229600"/>
              <a:gd name="connsiteY8" fmla="*/ 0 h 18288"/>
              <a:gd name="connsiteX9" fmla="*/ 5843016 w 8229600"/>
              <a:gd name="connsiteY9" fmla="*/ 0 h 18288"/>
              <a:gd name="connsiteX10" fmla="*/ 6611112 w 8229600"/>
              <a:gd name="connsiteY10" fmla="*/ 0 h 18288"/>
              <a:gd name="connsiteX11" fmla="*/ 7461504 w 8229600"/>
              <a:gd name="connsiteY11" fmla="*/ 0 h 18288"/>
              <a:gd name="connsiteX12" fmla="*/ 8229600 w 8229600"/>
              <a:gd name="connsiteY12" fmla="*/ 0 h 18288"/>
              <a:gd name="connsiteX13" fmla="*/ 8229600 w 8229600"/>
              <a:gd name="connsiteY13" fmla="*/ 18288 h 18288"/>
              <a:gd name="connsiteX14" fmla="*/ 7461504 w 8229600"/>
              <a:gd name="connsiteY14" fmla="*/ 18288 h 18288"/>
              <a:gd name="connsiteX15" fmla="*/ 6940296 w 8229600"/>
              <a:gd name="connsiteY15" fmla="*/ 18288 h 18288"/>
              <a:gd name="connsiteX16" fmla="*/ 6419088 w 8229600"/>
              <a:gd name="connsiteY16" fmla="*/ 18288 h 18288"/>
              <a:gd name="connsiteX17" fmla="*/ 5650992 w 8229600"/>
              <a:gd name="connsiteY17" fmla="*/ 18288 h 18288"/>
              <a:gd name="connsiteX18" fmla="*/ 5129784 w 8229600"/>
              <a:gd name="connsiteY18" fmla="*/ 18288 h 18288"/>
              <a:gd name="connsiteX19" fmla="*/ 4690872 w 8229600"/>
              <a:gd name="connsiteY19" fmla="*/ 18288 h 18288"/>
              <a:gd name="connsiteX20" fmla="*/ 4087368 w 8229600"/>
              <a:gd name="connsiteY20" fmla="*/ 18288 h 18288"/>
              <a:gd name="connsiteX21" fmla="*/ 3401568 w 8229600"/>
              <a:gd name="connsiteY21" fmla="*/ 18288 h 18288"/>
              <a:gd name="connsiteX22" fmla="*/ 2798064 w 8229600"/>
              <a:gd name="connsiteY22" fmla="*/ 18288 h 18288"/>
              <a:gd name="connsiteX23" fmla="*/ 2276856 w 8229600"/>
              <a:gd name="connsiteY23" fmla="*/ 18288 h 18288"/>
              <a:gd name="connsiteX24" fmla="*/ 1426464 w 8229600"/>
              <a:gd name="connsiteY24" fmla="*/ 18288 h 18288"/>
              <a:gd name="connsiteX25" fmla="*/ 740664 w 8229600"/>
              <a:gd name="connsiteY25" fmla="*/ 18288 h 18288"/>
              <a:gd name="connsiteX26" fmla="*/ 0 w 8229600"/>
              <a:gd name="connsiteY26" fmla="*/ 18288 h 18288"/>
              <a:gd name="connsiteX27" fmla="*/ 0 w 8229600"/>
              <a:gd name="connsiteY2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229600" h="18288" fill="none" extrusionOk="0">
                <a:moveTo>
                  <a:pt x="0" y="0"/>
                </a:moveTo>
                <a:cubicBezTo>
                  <a:pt x="227594" y="-4267"/>
                  <a:pt x="329693" y="13251"/>
                  <a:pt x="521208" y="0"/>
                </a:cubicBezTo>
                <a:cubicBezTo>
                  <a:pt x="712723" y="-13251"/>
                  <a:pt x="1137373" y="-13618"/>
                  <a:pt x="1371600" y="0"/>
                </a:cubicBezTo>
                <a:cubicBezTo>
                  <a:pt x="1605827" y="13618"/>
                  <a:pt x="1975382" y="-27374"/>
                  <a:pt x="2221992" y="0"/>
                </a:cubicBezTo>
                <a:cubicBezTo>
                  <a:pt x="2468602" y="27374"/>
                  <a:pt x="2863316" y="-20517"/>
                  <a:pt x="3072384" y="0"/>
                </a:cubicBezTo>
                <a:cubicBezTo>
                  <a:pt x="3281452" y="20517"/>
                  <a:pt x="3331438" y="10793"/>
                  <a:pt x="3511296" y="0"/>
                </a:cubicBezTo>
                <a:cubicBezTo>
                  <a:pt x="3691154" y="-10793"/>
                  <a:pt x="3906405" y="-29737"/>
                  <a:pt x="4114800" y="0"/>
                </a:cubicBezTo>
                <a:cubicBezTo>
                  <a:pt x="4323195" y="29737"/>
                  <a:pt x="4428852" y="-2234"/>
                  <a:pt x="4553712" y="0"/>
                </a:cubicBezTo>
                <a:cubicBezTo>
                  <a:pt x="4678572" y="2234"/>
                  <a:pt x="5065629" y="29368"/>
                  <a:pt x="5239512" y="0"/>
                </a:cubicBezTo>
                <a:cubicBezTo>
                  <a:pt x="5413395" y="-29368"/>
                  <a:pt x="5703888" y="11839"/>
                  <a:pt x="5843016" y="0"/>
                </a:cubicBezTo>
                <a:cubicBezTo>
                  <a:pt x="5982144" y="-11839"/>
                  <a:pt x="6260765" y="24719"/>
                  <a:pt x="6611112" y="0"/>
                </a:cubicBezTo>
                <a:cubicBezTo>
                  <a:pt x="6961459" y="-24719"/>
                  <a:pt x="7228293" y="32959"/>
                  <a:pt x="7461504" y="0"/>
                </a:cubicBezTo>
                <a:cubicBezTo>
                  <a:pt x="7694715" y="-32959"/>
                  <a:pt x="7990029" y="-3422"/>
                  <a:pt x="8229600" y="0"/>
                </a:cubicBezTo>
                <a:cubicBezTo>
                  <a:pt x="8228940" y="5812"/>
                  <a:pt x="8229447" y="9773"/>
                  <a:pt x="8229600" y="18288"/>
                </a:cubicBezTo>
                <a:cubicBezTo>
                  <a:pt x="7940706" y="-9293"/>
                  <a:pt x="7792584" y="-16009"/>
                  <a:pt x="7461504" y="18288"/>
                </a:cubicBezTo>
                <a:cubicBezTo>
                  <a:pt x="7130424" y="52585"/>
                  <a:pt x="7080072" y="43845"/>
                  <a:pt x="6940296" y="18288"/>
                </a:cubicBezTo>
                <a:cubicBezTo>
                  <a:pt x="6800520" y="-7269"/>
                  <a:pt x="6672872" y="26671"/>
                  <a:pt x="6419088" y="18288"/>
                </a:cubicBezTo>
                <a:cubicBezTo>
                  <a:pt x="6165304" y="9905"/>
                  <a:pt x="5869721" y="4987"/>
                  <a:pt x="5650992" y="18288"/>
                </a:cubicBezTo>
                <a:cubicBezTo>
                  <a:pt x="5432263" y="31589"/>
                  <a:pt x="5308310" y="3023"/>
                  <a:pt x="5129784" y="18288"/>
                </a:cubicBezTo>
                <a:cubicBezTo>
                  <a:pt x="4951258" y="33553"/>
                  <a:pt x="4799696" y="15357"/>
                  <a:pt x="4690872" y="18288"/>
                </a:cubicBezTo>
                <a:cubicBezTo>
                  <a:pt x="4582048" y="21219"/>
                  <a:pt x="4311124" y="-7836"/>
                  <a:pt x="4087368" y="18288"/>
                </a:cubicBezTo>
                <a:cubicBezTo>
                  <a:pt x="3863612" y="44412"/>
                  <a:pt x="3730288" y="13374"/>
                  <a:pt x="3401568" y="18288"/>
                </a:cubicBezTo>
                <a:cubicBezTo>
                  <a:pt x="3072848" y="23202"/>
                  <a:pt x="3020684" y="32425"/>
                  <a:pt x="2798064" y="18288"/>
                </a:cubicBezTo>
                <a:cubicBezTo>
                  <a:pt x="2575444" y="4151"/>
                  <a:pt x="2440915" y="-7352"/>
                  <a:pt x="2276856" y="18288"/>
                </a:cubicBezTo>
                <a:cubicBezTo>
                  <a:pt x="2112797" y="43928"/>
                  <a:pt x="1726502" y="-9560"/>
                  <a:pt x="1426464" y="18288"/>
                </a:cubicBezTo>
                <a:cubicBezTo>
                  <a:pt x="1126426" y="46136"/>
                  <a:pt x="992925" y="21016"/>
                  <a:pt x="740664" y="18288"/>
                </a:cubicBezTo>
                <a:cubicBezTo>
                  <a:pt x="488403" y="15560"/>
                  <a:pt x="195650" y="-16061"/>
                  <a:pt x="0" y="18288"/>
                </a:cubicBezTo>
                <a:cubicBezTo>
                  <a:pt x="348" y="9455"/>
                  <a:pt x="654" y="3983"/>
                  <a:pt x="0" y="0"/>
                </a:cubicBezTo>
                <a:close/>
              </a:path>
              <a:path w="8229600" h="18288" stroke="0" extrusionOk="0">
                <a:moveTo>
                  <a:pt x="0" y="0"/>
                </a:moveTo>
                <a:cubicBezTo>
                  <a:pt x="259263" y="-9445"/>
                  <a:pt x="404731" y="4427"/>
                  <a:pt x="521208" y="0"/>
                </a:cubicBezTo>
                <a:cubicBezTo>
                  <a:pt x="637685" y="-4427"/>
                  <a:pt x="839187" y="564"/>
                  <a:pt x="960120" y="0"/>
                </a:cubicBezTo>
                <a:cubicBezTo>
                  <a:pt x="1081053" y="-564"/>
                  <a:pt x="1313469" y="-16481"/>
                  <a:pt x="1481328" y="0"/>
                </a:cubicBezTo>
                <a:cubicBezTo>
                  <a:pt x="1649187" y="16481"/>
                  <a:pt x="1885247" y="26161"/>
                  <a:pt x="2167128" y="0"/>
                </a:cubicBezTo>
                <a:cubicBezTo>
                  <a:pt x="2449009" y="-26161"/>
                  <a:pt x="2761875" y="-22202"/>
                  <a:pt x="2935224" y="0"/>
                </a:cubicBezTo>
                <a:cubicBezTo>
                  <a:pt x="3108573" y="22202"/>
                  <a:pt x="3540687" y="-2863"/>
                  <a:pt x="3785616" y="0"/>
                </a:cubicBezTo>
                <a:cubicBezTo>
                  <a:pt x="4030545" y="2863"/>
                  <a:pt x="4280774" y="-12442"/>
                  <a:pt x="4636008" y="0"/>
                </a:cubicBezTo>
                <a:cubicBezTo>
                  <a:pt x="4991242" y="12442"/>
                  <a:pt x="5025483" y="16914"/>
                  <a:pt x="5239512" y="0"/>
                </a:cubicBezTo>
                <a:cubicBezTo>
                  <a:pt x="5453541" y="-16914"/>
                  <a:pt x="5754008" y="16592"/>
                  <a:pt x="6007608" y="0"/>
                </a:cubicBezTo>
                <a:cubicBezTo>
                  <a:pt x="6261208" y="-16592"/>
                  <a:pt x="6407957" y="-11909"/>
                  <a:pt x="6693408" y="0"/>
                </a:cubicBezTo>
                <a:cubicBezTo>
                  <a:pt x="6978859" y="11909"/>
                  <a:pt x="7015437" y="-20890"/>
                  <a:pt x="7296912" y="0"/>
                </a:cubicBezTo>
                <a:cubicBezTo>
                  <a:pt x="7578387" y="20890"/>
                  <a:pt x="7859622" y="46406"/>
                  <a:pt x="8229600" y="0"/>
                </a:cubicBezTo>
                <a:cubicBezTo>
                  <a:pt x="8230508" y="6337"/>
                  <a:pt x="8228722" y="11778"/>
                  <a:pt x="8229600" y="18288"/>
                </a:cubicBezTo>
                <a:cubicBezTo>
                  <a:pt x="8075287" y="35054"/>
                  <a:pt x="7821366" y="21850"/>
                  <a:pt x="7626096" y="18288"/>
                </a:cubicBezTo>
                <a:cubicBezTo>
                  <a:pt x="7430826" y="14726"/>
                  <a:pt x="7320004" y="-9669"/>
                  <a:pt x="7022592" y="18288"/>
                </a:cubicBezTo>
                <a:cubicBezTo>
                  <a:pt x="6725180" y="46245"/>
                  <a:pt x="6348804" y="-14025"/>
                  <a:pt x="6172200" y="18288"/>
                </a:cubicBezTo>
                <a:cubicBezTo>
                  <a:pt x="5995596" y="50601"/>
                  <a:pt x="5788102" y="22890"/>
                  <a:pt x="5650992" y="18288"/>
                </a:cubicBezTo>
                <a:cubicBezTo>
                  <a:pt x="5513882" y="13686"/>
                  <a:pt x="5198399" y="29121"/>
                  <a:pt x="4882896" y="18288"/>
                </a:cubicBezTo>
                <a:cubicBezTo>
                  <a:pt x="4567393" y="7455"/>
                  <a:pt x="4557008" y="26965"/>
                  <a:pt x="4443984" y="18288"/>
                </a:cubicBezTo>
                <a:cubicBezTo>
                  <a:pt x="4330960" y="9611"/>
                  <a:pt x="4061674" y="28891"/>
                  <a:pt x="3758184" y="18288"/>
                </a:cubicBezTo>
                <a:cubicBezTo>
                  <a:pt x="3454694" y="7685"/>
                  <a:pt x="3380392" y="19119"/>
                  <a:pt x="3236976" y="18288"/>
                </a:cubicBezTo>
                <a:cubicBezTo>
                  <a:pt x="3093560" y="17457"/>
                  <a:pt x="2632116" y="37607"/>
                  <a:pt x="2386584" y="18288"/>
                </a:cubicBezTo>
                <a:cubicBezTo>
                  <a:pt x="2141052" y="-1031"/>
                  <a:pt x="2110884" y="28777"/>
                  <a:pt x="1947672" y="18288"/>
                </a:cubicBezTo>
                <a:cubicBezTo>
                  <a:pt x="1784460" y="7799"/>
                  <a:pt x="1535467" y="461"/>
                  <a:pt x="1261872" y="18288"/>
                </a:cubicBezTo>
                <a:cubicBezTo>
                  <a:pt x="988277" y="36115"/>
                  <a:pt x="1021096" y="10375"/>
                  <a:pt x="822960" y="18288"/>
                </a:cubicBezTo>
                <a:cubicBezTo>
                  <a:pt x="624824" y="26201"/>
                  <a:pt x="298309" y="1283"/>
                  <a:pt x="0" y="18288"/>
                </a:cubicBezTo>
                <a:cubicBezTo>
                  <a:pt x="-633" y="12278"/>
                  <a:pt x="-757" y="5867"/>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7" name="Content Placeholder 2">
            <a:extLst>
              <a:ext uri="{FF2B5EF4-FFF2-40B4-BE49-F238E27FC236}">
                <a16:creationId xmlns:a16="http://schemas.microsoft.com/office/drawing/2014/main" id="{6509EC49-EF4A-BD0B-79F3-A124E7DA4888}"/>
              </a:ext>
            </a:extLst>
          </p:cNvPr>
          <p:cNvSpPr txBox="1">
            <a:spLocks/>
          </p:cNvSpPr>
          <p:nvPr/>
        </p:nvSpPr>
        <p:spPr>
          <a:xfrm>
            <a:off x="429370" y="2915295"/>
            <a:ext cx="3941165" cy="2500024"/>
          </a:xfrm>
          <a:prstGeom prst="rect">
            <a:avLst/>
          </a:prstGeom>
        </p:spPr>
        <p:txBody>
          <a:bodyPr vert="horz" lIns="91440" tIns="45720" rIns="91440" bIns="45720" rtlCol="0" anchor="t">
            <a:normAutofit lnSpcReduction="10000"/>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marR="0" lvl="0" indent="0" algn="l" defTabSz="685800" rtl="0" eaLnBrk="1" fontAlgn="auto" latinLnBrk="0" hangingPunct="1">
              <a:lnSpc>
                <a:spcPct val="115000"/>
              </a:lnSpc>
              <a:spcBef>
                <a:spcPts val="750"/>
              </a:spcBef>
              <a:spcAft>
                <a:spcPts val="800"/>
              </a:spcAft>
              <a:buClrTx/>
              <a:buSzTx/>
              <a:buFont typeface="Arial" panose="020B0604020202020204" pitchFamily="34" charset="0"/>
              <a:buNone/>
              <a:tabLst/>
              <a:defRPr/>
            </a:pPr>
            <a:r>
              <a:rPr kumimoji="0" lang="zh-TW"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選擇均值修正資料進行主成分分析，主成分</a:t>
            </a:r>
            <a:r>
              <a:rPr kumimoji="0" lang="en-US" altLang="zh-TW" sz="1800" b="0" i="0" u="none" strike="noStrike" kern="12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1</a:t>
            </a:r>
            <a:r>
              <a:rPr kumimoji="0" lang="zh-TW"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a:t>
            </a:r>
            <a:r>
              <a:rPr kumimoji="0" lang="en-US" altLang="zh-TW" sz="1800" b="0" i="0" u="none" strike="noStrike" kern="12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PRIN1</a:t>
            </a:r>
            <a:r>
              <a:rPr kumimoji="0" lang="zh-TW"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）與</a:t>
            </a:r>
            <a:r>
              <a:rPr kumimoji="0" lang="en-US" altLang="zh-TW" sz="1800" b="0" i="0" u="none" strike="noStrike" kern="12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10</a:t>
            </a:r>
            <a:r>
              <a:rPr kumimoji="0" lang="zh-TW"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個子題相關係數均大於</a:t>
            </a:r>
            <a:r>
              <a:rPr kumimoji="0" lang="en-US" altLang="zh-TW" sz="1800" b="0" i="0" u="none" strike="noStrike" kern="12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0.6</a:t>
            </a:r>
            <a:r>
              <a:rPr kumimoji="0" lang="zh-TW"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，尤其是 </a:t>
            </a:r>
            <a:r>
              <a:rPr kumimoji="0" lang="en-US" altLang="zh-TW" sz="1800" b="0" i="0" u="none" strike="noStrike" kern="12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v9 </a:t>
            </a:r>
            <a:r>
              <a:rPr kumimoji="0" lang="zh-TW"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和 </a:t>
            </a:r>
            <a:r>
              <a:rPr kumimoji="0" lang="en-US" altLang="zh-TW" sz="1800" b="0" i="0" u="none" strike="noStrike" kern="12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v13</a:t>
            </a:r>
            <a:r>
              <a:rPr kumimoji="0" lang="zh-TW"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（上網行為無法中斷）；主成分</a:t>
            </a:r>
            <a:r>
              <a:rPr kumimoji="0" lang="en-US" altLang="zh-TW" sz="1800" b="0" i="0" u="none" strike="noStrike" kern="12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2</a:t>
            </a:r>
            <a:r>
              <a:rPr kumimoji="0" lang="zh-TW"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a:t>
            </a:r>
            <a:r>
              <a:rPr kumimoji="0" lang="en-US" altLang="zh-TW" sz="1800" b="0" i="0" u="none" strike="noStrike" kern="12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PRIN2</a:t>
            </a:r>
            <a:r>
              <a:rPr kumimoji="0" lang="zh-TW"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）則以 </a:t>
            </a:r>
            <a:r>
              <a:rPr kumimoji="0" lang="en-US" altLang="zh-TW" sz="1800" b="0" i="0" u="none" strike="noStrike" kern="12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v8 </a:t>
            </a:r>
            <a:r>
              <a:rPr kumimoji="0" lang="zh-TW"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和 </a:t>
            </a:r>
            <a:r>
              <a:rPr kumimoji="0" lang="en-US" altLang="zh-TW" sz="1800" b="0" i="0" u="none" strike="noStrike" kern="12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v10</a:t>
            </a:r>
            <a:r>
              <a:rPr kumimoji="0" lang="zh-TW" altLang="en-US" sz="1800" b="0" i="0" u="none" strike="noStrike" kern="12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（無法上網的負面感受）相關性最高。結果顯示，判別網路沉迷的兩個關鍵為無法控制上網行為與遠離網路的負面感受。</a:t>
            </a:r>
            <a:endParaRPr kumimoji="0" lang="zh-TW" altLang="zh-TW" sz="2000" b="0" i="0" u="none" strike="noStrike" kern="1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9" name="矩形 8">
            <a:extLst>
              <a:ext uri="{FF2B5EF4-FFF2-40B4-BE49-F238E27FC236}">
                <a16:creationId xmlns:a16="http://schemas.microsoft.com/office/drawing/2014/main" id="{E82FC75C-C477-9038-969C-FCB21EE5F7FC}"/>
              </a:ext>
            </a:extLst>
          </p:cNvPr>
          <p:cNvSpPr/>
          <p:nvPr/>
        </p:nvSpPr>
        <p:spPr>
          <a:xfrm>
            <a:off x="4830709" y="2067000"/>
            <a:ext cx="4132773" cy="4552461"/>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Aptos" panose="02110004020202020204"/>
              <a:ea typeface="新細明體" panose="02020500000000000000" pitchFamily="18" charset="-120"/>
              <a:cs typeface="+mn-cs"/>
            </a:endParaRPr>
          </a:p>
        </p:txBody>
      </p:sp>
      <p:pic>
        <p:nvPicPr>
          <p:cNvPr id="2" name="圖片 1">
            <a:extLst>
              <a:ext uri="{FF2B5EF4-FFF2-40B4-BE49-F238E27FC236}">
                <a16:creationId xmlns:a16="http://schemas.microsoft.com/office/drawing/2014/main" id="{CB45436E-6174-A570-FD8D-625FEE5A3AAA}"/>
              </a:ext>
            </a:extLst>
          </p:cNvPr>
          <p:cNvPicPr>
            <a:picLocks noChangeAspect="1"/>
          </p:cNvPicPr>
          <p:nvPr/>
        </p:nvPicPr>
        <p:blipFill>
          <a:blip r:embed="rId3"/>
          <a:stretch>
            <a:fillRect/>
          </a:stretch>
        </p:blipFill>
        <p:spPr>
          <a:xfrm>
            <a:off x="4919825" y="2223895"/>
            <a:ext cx="4043658" cy="2304952"/>
          </a:xfrm>
          <a:prstGeom prst="rect">
            <a:avLst/>
          </a:prstGeom>
        </p:spPr>
      </p:pic>
      <p:pic>
        <p:nvPicPr>
          <p:cNvPr id="6" name="圖片 5">
            <a:extLst>
              <a:ext uri="{FF2B5EF4-FFF2-40B4-BE49-F238E27FC236}">
                <a16:creationId xmlns:a16="http://schemas.microsoft.com/office/drawing/2014/main" id="{4A6D4AC2-AF74-6240-5B8E-BCE28F88C42D}"/>
              </a:ext>
            </a:extLst>
          </p:cNvPr>
          <p:cNvPicPr>
            <a:picLocks noChangeAspect="1"/>
          </p:cNvPicPr>
          <p:nvPr/>
        </p:nvPicPr>
        <p:blipFill>
          <a:blip r:embed="rId4"/>
          <a:stretch>
            <a:fillRect/>
          </a:stretch>
        </p:blipFill>
        <p:spPr>
          <a:xfrm>
            <a:off x="4919825" y="4610739"/>
            <a:ext cx="4043658" cy="931804"/>
          </a:xfrm>
          <a:prstGeom prst="rect">
            <a:avLst/>
          </a:prstGeom>
        </p:spPr>
      </p:pic>
      <p:pic>
        <p:nvPicPr>
          <p:cNvPr id="8" name="圖片 7">
            <a:extLst>
              <a:ext uri="{FF2B5EF4-FFF2-40B4-BE49-F238E27FC236}">
                <a16:creationId xmlns:a16="http://schemas.microsoft.com/office/drawing/2014/main" id="{F03A68A8-8871-E200-9530-BDA9D1617584}"/>
              </a:ext>
            </a:extLst>
          </p:cNvPr>
          <p:cNvPicPr>
            <a:picLocks noChangeAspect="1"/>
          </p:cNvPicPr>
          <p:nvPr/>
        </p:nvPicPr>
        <p:blipFill>
          <a:blip r:embed="rId5"/>
          <a:stretch>
            <a:fillRect/>
          </a:stretch>
        </p:blipFill>
        <p:spPr>
          <a:xfrm>
            <a:off x="4927933" y="5618182"/>
            <a:ext cx="4035550" cy="872328"/>
          </a:xfrm>
          <a:prstGeom prst="rect">
            <a:avLst/>
          </a:prstGeom>
        </p:spPr>
      </p:pic>
      <p:sp>
        <p:nvSpPr>
          <p:cNvPr id="3" name="投影片編號版面配置區 2">
            <a:extLst>
              <a:ext uri="{FF2B5EF4-FFF2-40B4-BE49-F238E27FC236}">
                <a16:creationId xmlns:a16="http://schemas.microsoft.com/office/drawing/2014/main" id="{F5383AFB-AE8E-73BA-5C63-E6FC62C0FFA8}"/>
              </a:ext>
            </a:extLst>
          </p:cNvPr>
          <p:cNvSpPr>
            <a:spLocks noGrp="1"/>
          </p:cNvSpPr>
          <p:nvPr>
            <p:ph type="sldNum" sz="quarter" idx="12"/>
          </p:nvPr>
        </p:nvSpPr>
        <p:spPr/>
        <p:txBody>
          <a:bodyPr/>
          <a:lstStyle/>
          <a:p>
            <a:fld id="{C1FF6DA9-008F-8B48-92A6-B652298478BF}" type="slidenum">
              <a:rPr lang="en-US" smtClean="0"/>
              <a:t>18</a:t>
            </a:fld>
            <a:endParaRPr lang="en-US"/>
          </a:p>
        </p:txBody>
      </p:sp>
    </p:spTree>
    <p:extLst>
      <p:ext uri="{BB962C8B-B14F-4D97-AF65-F5344CB8AC3E}">
        <p14:creationId xmlns:p14="http://schemas.microsoft.com/office/powerpoint/2010/main" val="38753110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C69F65-8CCC-4F85-4CFD-383F750DE3B8}"/>
            </a:ext>
          </a:extLst>
        </p:cNvPr>
        <p:cNvGrpSpPr/>
        <p:nvPr/>
      </p:nvGrpSpPr>
      <p:grpSpPr>
        <a:xfrm>
          <a:off x="0" y="0"/>
          <a:ext cx="0" cy="0"/>
          <a:chOff x="0" y="0"/>
          <a:chExt cx="0" cy="0"/>
        </a:xfrm>
      </p:grpSpPr>
      <p:sp>
        <p:nvSpPr>
          <p:cNvPr id="4" name="標題 3">
            <a:extLst>
              <a:ext uri="{FF2B5EF4-FFF2-40B4-BE49-F238E27FC236}">
                <a16:creationId xmlns:a16="http://schemas.microsoft.com/office/drawing/2014/main" id="{9631103F-BAFD-2E45-5399-310D59BBB33A}"/>
              </a:ext>
            </a:extLst>
          </p:cNvPr>
          <p:cNvSpPr>
            <a:spLocks noGrp="1"/>
          </p:cNvSpPr>
          <p:nvPr>
            <p:ph type="title"/>
          </p:nvPr>
        </p:nvSpPr>
        <p:spPr/>
        <p:txBody>
          <a:bodyPr>
            <a:normAutofit/>
          </a:bodyPr>
          <a:lstStyle/>
          <a:p>
            <a:r>
              <a:rPr lang="zh-TW" altLang="en-US" sz="8000" dirty="0">
                <a:latin typeface="標楷體" panose="03000509000000000000" pitchFamily="65" charset="-120"/>
                <a:ea typeface="標楷體" panose="03000509000000000000" pitchFamily="65" charset="-120"/>
              </a:rPr>
              <a:t>研究結果</a:t>
            </a:r>
            <a:br>
              <a:rPr lang="en-US" altLang="zh-TW" sz="8000" dirty="0">
                <a:latin typeface="標楷體" panose="03000509000000000000" pitchFamily="65" charset="-120"/>
                <a:ea typeface="標楷體" panose="03000509000000000000" pitchFamily="65" charset="-120"/>
              </a:rPr>
            </a:br>
            <a:r>
              <a:rPr lang="zh-TW" altLang="en-US" sz="6000" dirty="0">
                <a:latin typeface="標楷體" panose="03000509000000000000" pitchFamily="65" charset="-120"/>
                <a:ea typeface="標楷體" panose="03000509000000000000" pitchFamily="65" charset="-120"/>
              </a:rPr>
              <a:t>因素分析</a:t>
            </a:r>
            <a:endParaRPr lang="zh-TW" altLang="en-US" sz="8000" dirty="0">
              <a:latin typeface="標楷體" panose="03000509000000000000" pitchFamily="65" charset="-120"/>
              <a:ea typeface="標楷體" panose="03000509000000000000" pitchFamily="65" charset="-120"/>
            </a:endParaRPr>
          </a:p>
        </p:txBody>
      </p:sp>
      <p:sp>
        <p:nvSpPr>
          <p:cNvPr id="2" name="投影片編號版面配置區 1">
            <a:extLst>
              <a:ext uri="{FF2B5EF4-FFF2-40B4-BE49-F238E27FC236}">
                <a16:creationId xmlns:a16="http://schemas.microsoft.com/office/drawing/2014/main" id="{0052C6BF-8A1A-6049-787A-B29FDAC8E3FA}"/>
              </a:ext>
            </a:extLst>
          </p:cNvPr>
          <p:cNvSpPr>
            <a:spLocks noGrp="1"/>
          </p:cNvSpPr>
          <p:nvPr>
            <p:ph type="sldNum" sz="quarter" idx="12"/>
          </p:nvPr>
        </p:nvSpPr>
        <p:spPr/>
        <p:txBody>
          <a:bodyPr/>
          <a:lstStyle/>
          <a:p>
            <a:fld id="{C1FF6DA9-008F-8B48-92A6-B652298478BF}" type="slidenum">
              <a:rPr lang="en-US" smtClean="0"/>
              <a:t>19</a:t>
            </a:fld>
            <a:endParaRPr lang="en-US"/>
          </a:p>
        </p:txBody>
      </p:sp>
    </p:spTree>
    <p:extLst>
      <p:ext uri="{BB962C8B-B14F-4D97-AF65-F5344CB8AC3E}">
        <p14:creationId xmlns:p14="http://schemas.microsoft.com/office/powerpoint/2010/main" val="7231043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4D7ED683-7D3F-04AC-9755-4E76DABA7533}"/>
              </a:ext>
            </a:extLst>
          </p:cNvPr>
          <p:cNvSpPr>
            <a:spLocks noGrp="1"/>
          </p:cNvSpPr>
          <p:nvPr>
            <p:ph type="title"/>
          </p:nvPr>
        </p:nvSpPr>
        <p:spPr/>
        <p:txBody>
          <a:bodyPr>
            <a:normAutofit/>
          </a:bodyPr>
          <a:lstStyle/>
          <a:p>
            <a:r>
              <a:rPr lang="zh-TW" altLang="en-US" sz="8000" dirty="0">
                <a:latin typeface="標楷體" panose="03000509000000000000" pitchFamily="65" charset="-120"/>
                <a:ea typeface="標楷體" panose="03000509000000000000" pitchFamily="65" charset="-120"/>
              </a:rPr>
              <a:t>緒論</a:t>
            </a:r>
          </a:p>
        </p:txBody>
      </p:sp>
      <p:sp>
        <p:nvSpPr>
          <p:cNvPr id="2" name="投影片編號版面配置區 1">
            <a:extLst>
              <a:ext uri="{FF2B5EF4-FFF2-40B4-BE49-F238E27FC236}">
                <a16:creationId xmlns:a16="http://schemas.microsoft.com/office/drawing/2014/main" id="{414DAE01-E30A-3C86-C619-34BC6B930EFC}"/>
              </a:ext>
            </a:extLst>
          </p:cNvPr>
          <p:cNvSpPr>
            <a:spLocks noGrp="1"/>
          </p:cNvSpPr>
          <p:nvPr>
            <p:ph type="sldNum" sz="quarter" idx="12"/>
          </p:nvPr>
        </p:nvSpPr>
        <p:spPr/>
        <p:txBody>
          <a:bodyPr/>
          <a:lstStyle/>
          <a:p>
            <a:fld id="{C1FF6DA9-008F-8B48-92A6-B652298478BF}" type="slidenum">
              <a:rPr lang="en-US" smtClean="0"/>
              <a:t>2</a:t>
            </a:fld>
            <a:endParaRPr lang="en-US"/>
          </a:p>
        </p:txBody>
      </p:sp>
    </p:spTree>
    <p:extLst>
      <p:ext uri="{BB962C8B-B14F-4D97-AF65-F5344CB8AC3E}">
        <p14:creationId xmlns:p14="http://schemas.microsoft.com/office/powerpoint/2010/main" val="41002704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59E12F3-9CDD-A219-D2EB-AF75955F7E2A}"/>
            </a:ext>
          </a:extLst>
        </p:cNvPr>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EF59D4FB-9FC9-BC4B-CE32-46D76E49D1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5" name="Title 1">
            <a:extLst>
              <a:ext uri="{FF2B5EF4-FFF2-40B4-BE49-F238E27FC236}">
                <a16:creationId xmlns:a16="http://schemas.microsoft.com/office/drawing/2014/main" id="{7AB9A5B3-36D7-1542-00E1-9F0C92A4CAA9}"/>
              </a:ext>
            </a:extLst>
          </p:cNvPr>
          <p:cNvSpPr>
            <a:spLocks noGrp="1"/>
          </p:cNvSpPr>
          <p:nvPr>
            <p:ph type="title"/>
          </p:nvPr>
        </p:nvSpPr>
        <p:spPr>
          <a:xfrm>
            <a:off x="429369" y="238539"/>
            <a:ext cx="8263890" cy="1434415"/>
          </a:xfrm>
        </p:spPr>
        <p:txBody>
          <a:bodyPr anchor="b">
            <a:normAutofit/>
          </a:bodyPr>
          <a:lstStyle/>
          <a:p>
            <a:r>
              <a:rPr lang="zh-TW" altLang="en-US" sz="4700" dirty="0">
                <a:latin typeface="標楷體" panose="03000509000000000000" pitchFamily="65" charset="-120"/>
                <a:ea typeface="標楷體" panose="03000509000000000000" pitchFamily="65" charset="-120"/>
              </a:rPr>
              <a:t>因素分析</a:t>
            </a:r>
            <a:r>
              <a:rPr lang="en-US" altLang="zh-TW" sz="4700" dirty="0">
                <a:latin typeface="標楷體" panose="03000509000000000000" pitchFamily="65" charset="-120"/>
                <a:ea typeface="標楷體" panose="03000509000000000000" pitchFamily="65" charset="-120"/>
              </a:rPr>
              <a:t>-1</a:t>
            </a:r>
            <a:endParaRPr lang="zh-TW" altLang="en-US" sz="4700" dirty="0">
              <a:latin typeface="標楷體" panose="03000509000000000000" pitchFamily="65" charset="-120"/>
              <a:ea typeface="標楷體" panose="03000509000000000000" pitchFamily="65" charset="-120"/>
            </a:endParaRPr>
          </a:p>
        </p:txBody>
      </p:sp>
      <p:sp>
        <p:nvSpPr>
          <p:cNvPr id="14" name="sketchy line">
            <a:extLst>
              <a:ext uri="{FF2B5EF4-FFF2-40B4-BE49-F238E27FC236}">
                <a16:creationId xmlns:a16="http://schemas.microsoft.com/office/drawing/2014/main" id="{14A60C68-3681-1244-0ABC-1B0400E7B8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9369" y="1681544"/>
            <a:ext cx="8229600" cy="18288"/>
          </a:xfrm>
          <a:custGeom>
            <a:avLst/>
            <a:gdLst>
              <a:gd name="connsiteX0" fmla="*/ 0 w 8229600"/>
              <a:gd name="connsiteY0" fmla="*/ 0 h 18288"/>
              <a:gd name="connsiteX1" fmla="*/ 521208 w 8229600"/>
              <a:gd name="connsiteY1" fmla="*/ 0 h 18288"/>
              <a:gd name="connsiteX2" fmla="*/ 1371600 w 8229600"/>
              <a:gd name="connsiteY2" fmla="*/ 0 h 18288"/>
              <a:gd name="connsiteX3" fmla="*/ 2221992 w 8229600"/>
              <a:gd name="connsiteY3" fmla="*/ 0 h 18288"/>
              <a:gd name="connsiteX4" fmla="*/ 3072384 w 8229600"/>
              <a:gd name="connsiteY4" fmla="*/ 0 h 18288"/>
              <a:gd name="connsiteX5" fmla="*/ 3511296 w 8229600"/>
              <a:gd name="connsiteY5" fmla="*/ 0 h 18288"/>
              <a:gd name="connsiteX6" fmla="*/ 4114800 w 8229600"/>
              <a:gd name="connsiteY6" fmla="*/ 0 h 18288"/>
              <a:gd name="connsiteX7" fmla="*/ 4553712 w 8229600"/>
              <a:gd name="connsiteY7" fmla="*/ 0 h 18288"/>
              <a:gd name="connsiteX8" fmla="*/ 5239512 w 8229600"/>
              <a:gd name="connsiteY8" fmla="*/ 0 h 18288"/>
              <a:gd name="connsiteX9" fmla="*/ 5843016 w 8229600"/>
              <a:gd name="connsiteY9" fmla="*/ 0 h 18288"/>
              <a:gd name="connsiteX10" fmla="*/ 6611112 w 8229600"/>
              <a:gd name="connsiteY10" fmla="*/ 0 h 18288"/>
              <a:gd name="connsiteX11" fmla="*/ 7461504 w 8229600"/>
              <a:gd name="connsiteY11" fmla="*/ 0 h 18288"/>
              <a:gd name="connsiteX12" fmla="*/ 8229600 w 8229600"/>
              <a:gd name="connsiteY12" fmla="*/ 0 h 18288"/>
              <a:gd name="connsiteX13" fmla="*/ 8229600 w 8229600"/>
              <a:gd name="connsiteY13" fmla="*/ 18288 h 18288"/>
              <a:gd name="connsiteX14" fmla="*/ 7461504 w 8229600"/>
              <a:gd name="connsiteY14" fmla="*/ 18288 h 18288"/>
              <a:gd name="connsiteX15" fmla="*/ 6940296 w 8229600"/>
              <a:gd name="connsiteY15" fmla="*/ 18288 h 18288"/>
              <a:gd name="connsiteX16" fmla="*/ 6419088 w 8229600"/>
              <a:gd name="connsiteY16" fmla="*/ 18288 h 18288"/>
              <a:gd name="connsiteX17" fmla="*/ 5650992 w 8229600"/>
              <a:gd name="connsiteY17" fmla="*/ 18288 h 18288"/>
              <a:gd name="connsiteX18" fmla="*/ 5129784 w 8229600"/>
              <a:gd name="connsiteY18" fmla="*/ 18288 h 18288"/>
              <a:gd name="connsiteX19" fmla="*/ 4690872 w 8229600"/>
              <a:gd name="connsiteY19" fmla="*/ 18288 h 18288"/>
              <a:gd name="connsiteX20" fmla="*/ 4087368 w 8229600"/>
              <a:gd name="connsiteY20" fmla="*/ 18288 h 18288"/>
              <a:gd name="connsiteX21" fmla="*/ 3401568 w 8229600"/>
              <a:gd name="connsiteY21" fmla="*/ 18288 h 18288"/>
              <a:gd name="connsiteX22" fmla="*/ 2798064 w 8229600"/>
              <a:gd name="connsiteY22" fmla="*/ 18288 h 18288"/>
              <a:gd name="connsiteX23" fmla="*/ 2276856 w 8229600"/>
              <a:gd name="connsiteY23" fmla="*/ 18288 h 18288"/>
              <a:gd name="connsiteX24" fmla="*/ 1426464 w 8229600"/>
              <a:gd name="connsiteY24" fmla="*/ 18288 h 18288"/>
              <a:gd name="connsiteX25" fmla="*/ 740664 w 8229600"/>
              <a:gd name="connsiteY25" fmla="*/ 18288 h 18288"/>
              <a:gd name="connsiteX26" fmla="*/ 0 w 8229600"/>
              <a:gd name="connsiteY26" fmla="*/ 18288 h 18288"/>
              <a:gd name="connsiteX27" fmla="*/ 0 w 8229600"/>
              <a:gd name="connsiteY2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229600" h="18288" fill="none" extrusionOk="0">
                <a:moveTo>
                  <a:pt x="0" y="0"/>
                </a:moveTo>
                <a:cubicBezTo>
                  <a:pt x="227594" y="-4267"/>
                  <a:pt x="329693" y="13251"/>
                  <a:pt x="521208" y="0"/>
                </a:cubicBezTo>
                <a:cubicBezTo>
                  <a:pt x="712723" y="-13251"/>
                  <a:pt x="1137373" y="-13618"/>
                  <a:pt x="1371600" y="0"/>
                </a:cubicBezTo>
                <a:cubicBezTo>
                  <a:pt x="1605827" y="13618"/>
                  <a:pt x="1975382" y="-27374"/>
                  <a:pt x="2221992" y="0"/>
                </a:cubicBezTo>
                <a:cubicBezTo>
                  <a:pt x="2468602" y="27374"/>
                  <a:pt x="2863316" y="-20517"/>
                  <a:pt x="3072384" y="0"/>
                </a:cubicBezTo>
                <a:cubicBezTo>
                  <a:pt x="3281452" y="20517"/>
                  <a:pt x="3331438" y="10793"/>
                  <a:pt x="3511296" y="0"/>
                </a:cubicBezTo>
                <a:cubicBezTo>
                  <a:pt x="3691154" y="-10793"/>
                  <a:pt x="3906405" y="-29737"/>
                  <a:pt x="4114800" y="0"/>
                </a:cubicBezTo>
                <a:cubicBezTo>
                  <a:pt x="4323195" y="29737"/>
                  <a:pt x="4428852" y="-2234"/>
                  <a:pt x="4553712" y="0"/>
                </a:cubicBezTo>
                <a:cubicBezTo>
                  <a:pt x="4678572" y="2234"/>
                  <a:pt x="5065629" y="29368"/>
                  <a:pt x="5239512" y="0"/>
                </a:cubicBezTo>
                <a:cubicBezTo>
                  <a:pt x="5413395" y="-29368"/>
                  <a:pt x="5703888" y="11839"/>
                  <a:pt x="5843016" y="0"/>
                </a:cubicBezTo>
                <a:cubicBezTo>
                  <a:pt x="5982144" y="-11839"/>
                  <a:pt x="6260765" y="24719"/>
                  <a:pt x="6611112" y="0"/>
                </a:cubicBezTo>
                <a:cubicBezTo>
                  <a:pt x="6961459" y="-24719"/>
                  <a:pt x="7228293" y="32959"/>
                  <a:pt x="7461504" y="0"/>
                </a:cubicBezTo>
                <a:cubicBezTo>
                  <a:pt x="7694715" y="-32959"/>
                  <a:pt x="7990029" y="-3422"/>
                  <a:pt x="8229600" y="0"/>
                </a:cubicBezTo>
                <a:cubicBezTo>
                  <a:pt x="8228940" y="5812"/>
                  <a:pt x="8229447" y="9773"/>
                  <a:pt x="8229600" y="18288"/>
                </a:cubicBezTo>
                <a:cubicBezTo>
                  <a:pt x="7940706" y="-9293"/>
                  <a:pt x="7792584" y="-16009"/>
                  <a:pt x="7461504" y="18288"/>
                </a:cubicBezTo>
                <a:cubicBezTo>
                  <a:pt x="7130424" y="52585"/>
                  <a:pt x="7080072" y="43845"/>
                  <a:pt x="6940296" y="18288"/>
                </a:cubicBezTo>
                <a:cubicBezTo>
                  <a:pt x="6800520" y="-7269"/>
                  <a:pt x="6672872" y="26671"/>
                  <a:pt x="6419088" y="18288"/>
                </a:cubicBezTo>
                <a:cubicBezTo>
                  <a:pt x="6165304" y="9905"/>
                  <a:pt x="5869721" y="4987"/>
                  <a:pt x="5650992" y="18288"/>
                </a:cubicBezTo>
                <a:cubicBezTo>
                  <a:pt x="5432263" y="31589"/>
                  <a:pt x="5308310" y="3023"/>
                  <a:pt x="5129784" y="18288"/>
                </a:cubicBezTo>
                <a:cubicBezTo>
                  <a:pt x="4951258" y="33553"/>
                  <a:pt x="4799696" y="15357"/>
                  <a:pt x="4690872" y="18288"/>
                </a:cubicBezTo>
                <a:cubicBezTo>
                  <a:pt x="4582048" y="21219"/>
                  <a:pt x="4311124" y="-7836"/>
                  <a:pt x="4087368" y="18288"/>
                </a:cubicBezTo>
                <a:cubicBezTo>
                  <a:pt x="3863612" y="44412"/>
                  <a:pt x="3730288" y="13374"/>
                  <a:pt x="3401568" y="18288"/>
                </a:cubicBezTo>
                <a:cubicBezTo>
                  <a:pt x="3072848" y="23202"/>
                  <a:pt x="3020684" y="32425"/>
                  <a:pt x="2798064" y="18288"/>
                </a:cubicBezTo>
                <a:cubicBezTo>
                  <a:pt x="2575444" y="4151"/>
                  <a:pt x="2440915" y="-7352"/>
                  <a:pt x="2276856" y="18288"/>
                </a:cubicBezTo>
                <a:cubicBezTo>
                  <a:pt x="2112797" y="43928"/>
                  <a:pt x="1726502" y="-9560"/>
                  <a:pt x="1426464" y="18288"/>
                </a:cubicBezTo>
                <a:cubicBezTo>
                  <a:pt x="1126426" y="46136"/>
                  <a:pt x="992925" y="21016"/>
                  <a:pt x="740664" y="18288"/>
                </a:cubicBezTo>
                <a:cubicBezTo>
                  <a:pt x="488403" y="15560"/>
                  <a:pt x="195650" y="-16061"/>
                  <a:pt x="0" y="18288"/>
                </a:cubicBezTo>
                <a:cubicBezTo>
                  <a:pt x="348" y="9455"/>
                  <a:pt x="654" y="3983"/>
                  <a:pt x="0" y="0"/>
                </a:cubicBezTo>
                <a:close/>
              </a:path>
              <a:path w="8229600" h="18288" stroke="0" extrusionOk="0">
                <a:moveTo>
                  <a:pt x="0" y="0"/>
                </a:moveTo>
                <a:cubicBezTo>
                  <a:pt x="259263" y="-9445"/>
                  <a:pt x="404731" y="4427"/>
                  <a:pt x="521208" y="0"/>
                </a:cubicBezTo>
                <a:cubicBezTo>
                  <a:pt x="637685" y="-4427"/>
                  <a:pt x="839187" y="564"/>
                  <a:pt x="960120" y="0"/>
                </a:cubicBezTo>
                <a:cubicBezTo>
                  <a:pt x="1081053" y="-564"/>
                  <a:pt x="1313469" y="-16481"/>
                  <a:pt x="1481328" y="0"/>
                </a:cubicBezTo>
                <a:cubicBezTo>
                  <a:pt x="1649187" y="16481"/>
                  <a:pt x="1885247" y="26161"/>
                  <a:pt x="2167128" y="0"/>
                </a:cubicBezTo>
                <a:cubicBezTo>
                  <a:pt x="2449009" y="-26161"/>
                  <a:pt x="2761875" y="-22202"/>
                  <a:pt x="2935224" y="0"/>
                </a:cubicBezTo>
                <a:cubicBezTo>
                  <a:pt x="3108573" y="22202"/>
                  <a:pt x="3540687" y="-2863"/>
                  <a:pt x="3785616" y="0"/>
                </a:cubicBezTo>
                <a:cubicBezTo>
                  <a:pt x="4030545" y="2863"/>
                  <a:pt x="4280774" y="-12442"/>
                  <a:pt x="4636008" y="0"/>
                </a:cubicBezTo>
                <a:cubicBezTo>
                  <a:pt x="4991242" y="12442"/>
                  <a:pt x="5025483" y="16914"/>
                  <a:pt x="5239512" y="0"/>
                </a:cubicBezTo>
                <a:cubicBezTo>
                  <a:pt x="5453541" y="-16914"/>
                  <a:pt x="5754008" y="16592"/>
                  <a:pt x="6007608" y="0"/>
                </a:cubicBezTo>
                <a:cubicBezTo>
                  <a:pt x="6261208" y="-16592"/>
                  <a:pt x="6407957" y="-11909"/>
                  <a:pt x="6693408" y="0"/>
                </a:cubicBezTo>
                <a:cubicBezTo>
                  <a:pt x="6978859" y="11909"/>
                  <a:pt x="7015437" y="-20890"/>
                  <a:pt x="7296912" y="0"/>
                </a:cubicBezTo>
                <a:cubicBezTo>
                  <a:pt x="7578387" y="20890"/>
                  <a:pt x="7859622" y="46406"/>
                  <a:pt x="8229600" y="0"/>
                </a:cubicBezTo>
                <a:cubicBezTo>
                  <a:pt x="8230508" y="6337"/>
                  <a:pt x="8228722" y="11778"/>
                  <a:pt x="8229600" y="18288"/>
                </a:cubicBezTo>
                <a:cubicBezTo>
                  <a:pt x="8075287" y="35054"/>
                  <a:pt x="7821366" y="21850"/>
                  <a:pt x="7626096" y="18288"/>
                </a:cubicBezTo>
                <a:cubicBezTo>
                  <a:pt x="7430826" y="14726"/>
                  <a:pt x="7320004" y="-9669"/>
                  <a:pt x="7022592" y="18288"/>
                </a:cubicBezTo>
                <a:cubicBezTo>
                  <a:pt x="6725180" y="46245"/>
                  <a:pt x="6348804" y="-14025"/>
                  <a:pt x="6172200" y="18288"/>
                </a:cubicBezTo>
                <a:cubicBezTo>
                  <a:pt x="5995596" y="50601"/>
                  <a:pt x="5788102" y="22890"/>
                  <a:pt x="5650992" y="18288"/>
                </a:cubicBezTo>
                <a:cubicBezTo>
                  <a:pt x="5513882" y="13686"/>
                  <a:pt x="5198399" y="29121"/>
                  <a:pt x="4882896" y="18288"/>
                </a:cubicBezTo>
                <a:cubicBezTo>
                  <a:pt x="4567393" y="7455"/>
                  <a:pt x="4557008" y="26965"/>
                  <a:pt x="4443984" y="18288"/>
                </a:cubicBezTo>
                <a:cubicBezTo>
                  <a:pt x="4330960" y="9611"/>
                  <a:pt x="4061674" y="28891"/>
                  <a:pt x="3758184" y="18288"/>
                </a:cubicBezTo>
                <a:cubicBezTo>
                  <a:pt x="3454694" y="7685"/>
                  <a:pt x="3380392" y="19119"/>
                  <a:pt x="3236976" y="18288"/>
                </a:cubicBezTo>
                <a:cubicBezTo>
                  <a:pt x="3093560" y="17457"/>
                  <a:pt x="2632116" y="37607"/>
                  <a:pt x="2386584" y="18288"/>
                </a:cubicBezTo>
                <a:cubicBezTo>
                  <a:pt x="2141052" y="-1031"/>
                  <a:pt x="2110884" y="28777"/>
                  <a:pt x="1947672" y="18288"/>
                </a:cubicBezTo>
                <a:cubicBezTo>
                  <a:pt x="1784460" y="7799"/>
                  <a:pt x="1535467" y="461"/>
                  <a:pt x="1261872" y="18288"/>
                </a:cubicBezTo>
                <a:cubicBezTo>
                  <a:pt x="988277" y="36115"/>
                  <a:pt x="1021096" y="10375"/>
                  <a:pt x="822960" y="18288"/>
                </a:cubicBezTo>
                <a:cubicBezTo>
                  <a:pt x="624824" y="26201"/>
                  <a:pt x="298309" y="1283"/>
                  <a:pt x="0" y="18288"/>
                </a:cubicBezTo>
                <a:cubicBezTo>
                  <a:pt x="-633" y="12278"/>
                  <a:pt x="-757" y="5867"/>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7" name="Content Placeholder 2">
            <a:extLst>
              <a:ext uri="{FF2B5EF4-FFF2-40B4-BE49-F238E27FC236}">
                <a16:creationId xmlns:a16="http://schemas.microsoft.com/office/drawing/2014/main" id="{68BE46DC-3A0E-6AD1-0F72-42B7AD9A5FF8}"/>
              </a:ext>
            </a:extLst>
          </p:cNvPr>
          <p:cNvSpPr txBox="1">
            <a:spLocks/>
          </p:cNvSpPr>
          <p:nvPr/>
        </p:nvSpPr>
        <p:spPr>
          <a:xfrm>
            <a:off x="167303" y="1913826"/>
            <a:ext cx="4615713" cy="4757855"/>
          </a:xfrm>
          <a:prstGeom prst="rect">
            <a:avLst/>
          </a:prstGeom>
        </p:spPr>
        <p:txBody>
          <a:bodyPr vert="horz" lIns="91440" tIns="45720" rIns="91440" bIns="45720" rtlCol="0" anchor="t">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marR="0" lvl="0" indent="0" algn="l" defTabSz="685800" rtl="0" eaLnBrk="1" fontAlgn="auto" latinLnBrk="0" hangingPunct="1">
              <a:lnSpc>
                <a:spcPct val="120000"/>
              </a:lnSpc>
              <a:spcBef>
                <a:spcPts val="600"/>
              </a:spcBef>
              <a:spcAft>
                <a:spcPts val="800"/>
              </a:spcAft>
              <a:buClrTx/>
              <a:buSzTx/>
              <a:buFont typeface="Arial" panose="020B0604020202020204" pitchFamily="34" charset="0"/>
              <a:buNone/>
              <a:tabLst/>
              <a:defRPr/>
            </a:pPr>
            <a:endParaRPr kumimoji="0" lang="en-US" altLang="zh-TW" sz="2100" b="0" i="0" u="none" strike="noStrike" kern="1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endParaRPr>
          </a:p>
        </p:txBody>
      </p:sp>
      <p:pic>
        <p:nvPicPr>
          <p:cNvPr id="3" name="圖片 2" descr="一張含有 文字, 螢幕擷取畫面, 文件, 數字 的圖片&#10;&#10;自動產生的描述">
            <a:extLst>
              <a:ext uri="{FF2B5EF4-FFF2-40B4-BE49-F238E27FC236}">
                <a16:creationId xmlns:a16="http://schemas.microsoft.com/office/drawing/2014/main" id="{544288DB-4739-AE51-DF35-057F3A11FBD1}"/>
              </a:ext>
            </a:extLst>
          </p:cNvPr>
          <p:cNvPicPr>
            <a:picLocks noChangeAspect="1"/>
          </p:cNvPicPr>
          <p:nvPr/>
        </p:nvPicPr>
        <p:blipFill>
          <a:blip r:embed="rId3"/>
          <a:stretch>
            <a:fillRect/>
          </a:stretch>
        </p:blipFill>
        <p:spPr>
          <a:xfrm>
            <a:off x="4948032" y="1919688"/>
            <a:ext cx="4028665" cy="3901102"/>
          </a:xfrm>
          <a:prstGeom prst="rect">
            <a:avLst/>
          </a:prstGeom>
          <a:ln>
            <a:solidFill>
              <a:schemeClr val="tx1"/>
            </a:solidFill>
          </a:ln>
        </p:spPr>
      </p:pic>
      <p:sp>
        <p:nvSpPr>
          <p:cNvPr id="2" name="Content Placeholder 2">
            <a:extLst>
              <a:ext uri="{FF2B5EF4-FFF2-40B4-BE49-F238E27FC236}">
                <a16:creationId xmlns:a16="http://schemas.microsoft.com/office/drawing/2014/main" id="{828A176F-551D-E084-CA69-BBA29B0F8A2F}"/>
              </a:ext>
            </a:extLst>
          </p:cNvPr>
          <p:cNvSpPr txBox="1">
            <a:spLocks/>
          </p:cNvSpPr>
          <p:nvPr/>
        </p:nvSpPr>
        <p:spPr>
          <a:xfrm>
            <a:off x="222989" y="1757161"/>
            <a:ext cx="4899966" cy="5357467"/>
          </a:xfrm>
          <a:prstGeom prst="rect">
            <a:avLst/>
          </a:prstGeom>
        </p:spPr>
        <p:txBody>
          <a:bodyPr vert="horz" lIns="91440" tIns="45720" rIns="91440" bIns="45720" rtlCol="0" anchor="t">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171450" marR="0" lvl="0" indent="-171450" algn="l" defTabSz="685800" rtl="0" eaLnBrk="1" fontAlgn="auto" latinLnBrk="0" hangingPunct="1">
              <a:lnSpc>
                <a:spcPct val="90000"/>
              </a:lnSpc>
              <a:spcBef>
                <a:spcPts val="750"/>
              </a:spcBef>
              <a:spcAft>
                <a:spcPts val="0"/>
              </a:spcAft>
              <a:buClrTx/>
              <a:buSzTx/>
              <a:buFont typeface="Wingdings" panose="05000000000000000000" pitchFamily="2" charset="2"/>
              <a:buChar char="ü"/>
              <a:tabLst/>
              <a:defRPr/>
            </a:pPr>
            <a:r>
              <a:rPr kumimoji="0" lang="zh-TW" altLang="en-US" sz="1800" b="0" i="0" u="none" strike="noStrike" kern="1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 變數範圍</a:t>
            </a:r>
            <a:r>
              <a:rPr kumimoji="0" lang="zh-TW" altLang="en-US" sz="1600" b="0" i="0" u="none" strike="noStrike" kern="120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rPr>
              <a:t>：</a:t>
            </a:r>
            <a:endParaRPr kumimoji="0" lang="en-US" altLang="zh-TW" sz="1600" b="0" i="0" u="none" strike="noStrike" kern="120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endParaRPr>
          </a:p>
          <a:p>
            <a:pPr marL="457200" marR="0" lvl="0" indent="-457200" algn="l" defTabSz="685800" rtl="0" eaLnBrk="1" fontAlgn="auto" latinLnBrk="0" hangingPunct="1">
              <a:lnSpc>
                <a:spcPts val="2000"/>
              </a:lnSpc>
              <a:spcBef>
                <a:spcPts val="200"/>
              </a:spcBef>
              <a:spcAft>
                <a:spcPts val="800"/>
              </a:spcAft>
              <a:buClrTx/>
              <a:buSzTx/>
              <a:buFont typeface="+mj-lt"/>
              <a:buAutoNum type="arabicPeriod"/>
              <a:tabLst/>
              <a:defRPr/>
            </a:pPr>
            <a:r>
              <a:rPr kumimoji="0" lang="zh-TW" altLang="en-US" sz="1600" b="0" i="0" u="none" strike="noStrike" kern="1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投入時間增加的活動（</a:t>
            </a:r>
            <a:r>
              <a:rPr kumimoji="0" lang="en-US" altLang="zh-TW" sz="1600" b="0" i="0" u="none" strike="noStrike" kern="1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v6c1~v6c6</a:t>
            </a:r>
            <a:r>
              <a:rPr kumimoji="0" lang="zh-TW" altLang="en-US" sz="1600" b="0" i="0" u="none" strike="noStrike" kern="1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a:t>
            </a:r>
            <a:endParaRPr kumimoji="0" lang="en-US" altLang="zh-TW" sz="1600" b="0" i="0" u="none" strike="noStrike" kern="1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endParaRPr>
          </a:p>
          <a:p>
            <a:pPr marL="457200" marR="0" lvl="0" indent="-457200" algn="l" defTabSz="685800" rtl="0" eaLnBrk="1" fontAlgn="auto" latinLnBrk="0" hangingPunct="1">
              <a:lnSpc>
                <a:spcPts val="2000"/>
              </a:lnSpc>
              <a:spcBef>
                <a:spcPts val="200"/>
              </a:spcBef>
              <a:spcAft>
                <a:spcPts val="800"/>
              </a:spcAft>
              <a:buClrTx/>
              <a:buSzTx/>
              <a:buFont typeface="+mj-lt"/>
              <a:buAutoNum type="arabicPeriod"/>
              <a:tabLst/>
              <a:defRPr/>
            </a:pPr>
            <a:r>
              <a:rPr kumimoji="0" lang="zh-TW" altLang="en-US" sz="1600" b="0" i="0" u="none" strike="noStrike" kern="1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無法節制的活動（</a:t>
            </a:r>
            <a:r>
              <a:rPr kumimoji="0" lang="en-US" altLang="zh-TW" sz="1600" b="0" i="0" u="none" strike="noStrike" kern="1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v7_c1</a:t>
            </a:r>
            <a:r>
              <a:rPr kumimoji="0" lang="zh-TW" altLang="en-US" sz="1600" b="0" i="0" u="none" strike="noStrike" kern="1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a:t>
            </a:r>
            <a:r>
              <a:rPr kumimoji="0" lang="en-US" altLang="zh-TW" sz="1600" b="0" i="0" u="none" strike="noStrike" kern="1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v7_c2</a:t>
            </a:r>
            <a:r>
              <a:rPr kumimoji="0" lang="zh-TW" altLang="en-US" sz="1600" b="0" i="0" u="none" strike="noStrike" kern="1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a:t>
            </a:r>
            <a:r>
              <a:rPr kumimoji="0" lang="en-US" altLang="zh-TW" sz="1600" b="0" i="0" u="none" strike="noStrike" kern="1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v7_c4</a:t>
            </a:r>
            <a:r>
              <a:rPr kumimoji="0" lang="zh-TW" altLang="en-US" sz="1600" b="0" i="0" u="none" strike="noStrike" kern="1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a:t>
            </a:r>
            <a:endParaRPr kumimoji="0" lang="en-US" altLang="zh-TW" sz="1600" b="0" i="0" u="none" strike="noStrike" kern="1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endParaRPr>
          </a:p>
          <a:p>
            <a:pPr marL="457200" marR="0" lvl="0" indent="-457200" algn="l" defTabSz="685800" rtl="0" eaLnBrk="1" fontAlgn="auto" latinLnBrk="0" hangingPunct="1">
              <a:lnSpc>
                <a:spcPts val="2000"/>
              </a:lnSpc>
              <a:spcBef>
                <a:spcPts val="200"/>
              </a:spcBef>
              <a:spcAft>
                <a:spcPts val="800"/>
              </a:spcAft>
              <a:buClrTx/>
              <a:buSzTx/>
              <a:buFont typeface="+mj-lt"/>
              <a:buAutoNum type="arabicPeriod"/>
              <a:tabLst/>
              <a:defRPr/>
            </a:pPr>
            <a:r>
              <a:rPr kumimoji="0" lang="zh-TW" altLang="en-US" sz="1600" b="0" i="0" u="none" strike="noStrike" kern="1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網路沉迷總分（</a:t>
            </a:r>
            <a:r>
              <a:rPr kumimoji="0" lang="en-US" altLang="zh-TW" sz="1600" b="0" i="0" u="none" strike="noStrike" kern="1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G1_score</a:t>
            </a:r>
            <a:r>
              <a:rPr kumimoji="0" lang="zh-TW" altLang="en-US" sz="1600" b="0" i="0" u="none" strike="noStrike" kern="1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）、自評沉迷（</a:t>
            </a:r>
            <a:r>
              <a:rPr kumimoji="0" lang="en-US" altLang="zh-TW" sz="1600" b="0" i="0" u="none" strike="noStrike" kern="1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v18</a:t>
            </a:r>
            <a:r>
              <a:rPr kumimoji="0" lang="zh-TW" altLang="en-US" sz="1600" b="0" i="0" u="none" strike="noStrike" kern="1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）、集中精神困難（</a:t>
            </a:r>
            <a:r>
              <a:rPr kumimoji="0" lang="en-US" altLang="zh-TW" sz="1600" b="0" i="0" u="none" strike="noStrike" kern="1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v28</a:t>
            </a:r>
            <a:r>
              <a:rPr kumimoji="0" lang="zh-TW" altLang="en-US" sz="1600" b="0" i="0" u="none" strike="noStrike" kern="1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）、無聊感（</a:t>
            </a:r>
            <a:r>
              <a:rPr kumimoji="0" lang="en-US" altLang="zh-TW" sz="1600" b="0" i="0" u="none" strike="noStrike" kern="1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v29</a:t>
            </a:r>
            <a:r>
              <a:rPr kumimoji="0" lang="zh-TW" altLang="en-US" sz="1600" b="0" i="0" u="none" strike="noStrike" kern="1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）、工作</a:t>
            </a:r>
            <a:r>
              <a:rPr kumimoji="0" lang="en-US" altLang="zh-TW" sz="1600" b="0" i="0" u="none" strike="noStrike" kern="1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a:t>
            </a:r>
            <a:r>
              <a:rPr kumimoji="0" lang="zh-TW" altLang="en-US" sz="1600" b="0" i="0" u="none" strike="noStrike" kern="1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學業壓力（</a:t>
            </a:r>
            <a:r>
              <a:rPr kumimoji="0" lang="en-US" altLang="zh-TW" sz="1600" b="0" i="0" u="none" strike="noStrike" kern="1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v30</a:t>
            </a:r>
            <a:r>
              <a:rPr kumimoji="0" lang="zh-TW" altLang="en-US" sz="1600" b="0" i="0" u="none" strike="noStrike" kern="1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a:t>
            </a:r>
            <a:endParaRPr kumimoji="0" lang="en-US" altLang="zh-TW" sz="1600" b="0" i="0" u="none" strike="noStrike" kern="120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endParaRPr>
          </a:p>
          <a:p>
            <a:pPr marL="171450" marR="0" lvl="0" indent="-171450" algn="l" defTabSz="685800" rtl="0" eaLnBrk="1" fontAlgn="auto" latinLnBrk="0" hangingPunct="1">
              <a:lnSpc>
                <a:spcPct val="90000"/>
              </a:lnSpc>
              <a:spcBef>
                <a:spcPts val="750"/>
              </a:spcBef>
              <a:spcAft>
                <a:spcPts val="0"/>
              </a:spcAft>
              <a:buClrTx/>
              <a:buSzTx/>
              <a:buFont typeface="Wingdings" panose="05000000000000000000" pitchFamily="2" charset="2"/>
              <a:buChar char="ü"/>
              <a:tabLst/>
              <a:defRPr/>
            </a:pPr>
            <a:r>
              <a:rPr kumimoji="0" lang="zh-TW" altLang="en-US" sz="1600" b="0" i="0" u="none" strike="noStrike" kern="120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rPr>
              <a:t> </a:t>
            </a:r>
            <a:r>
              <a:rPr lang="zh-TW" altLang="en-US" sz="1800" kern="10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分析結果</a:t>
            </a:r>
            <a:r>
              <a:rPr kumimoji="0" lang="zh-TW" altLang="en-US" sz="1600" b="0" i="0" u="none" strike="noStrike" kern="120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rPr>
              <a:t>：</a:t>
            </a:r>
            <a:endParaRPr kumimoji="0" lang="en-US" altLang="zh-TW" sz="1600" b="0" i="0" u="none" strike="noStrike" kern="120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endParaRPr>
          </a:p>
          <a:p>
            <a:pPr marL="457200" marR="0" lvl="0" indent="-457200" algn="l" defTabSz="685800" rtl="0" eaLnBrk="1" fontAlgn="auto" latinLnBrk="0" hangingPunct="1">
              <a:lnSpc>
                <a:spcPts val="2000"/>
              </a:lnSpc>
              <a:spcBef>
                <a:spcPts val="200"/>
              </a:spcBef>
              <a:spcAft>
                <a:spcPts val="800"/>
              </a:spcAft>
              <a:buClrTx/>
              <a:buSzTx/>
              <a:buFont typeface="+mj-lt"/>
              <a:buAutoNum type="arabicPeriod"/>
              <a:tabLst/>
              <a:defRPr/>
            </a:pPr>
            <a:r>
              <a:rPr kumimoji="0" lang="zh-TW" altLang="en-US" sz="1600" b="0" i="0" u="none" strike="noStrike" kern="1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採用主軸分析法（</a:t>
            </a:r>
            <a:r>
              <a:rPr kumimoji="0" lang="en-US" altLang="zh-TW" sz="1600" b="0" i="0" u="none" strike="noStrike" kern="1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PAF</a:t>
            </a:r>
            <a:r>
              <a:rPr kumimoji="0" lang="zh-TW" altLang="en-US" sz="1600" b="0" i="0" u="none" strike="noStrike" kern="1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a:t>
            </a:r>
            <a:endParaRPr kumimoji="0" lang="en-US" altLang="zh-TW" sz="1600" b="0" i="0" u="none" strike="noStrike" kern="1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endParaRPr>
          </a:p>
          <a:p>
            <a:pPr marL="457200" marR="0" lvl="0" indent="-457200" algn="l" defTabSz="685800" rtl="0" eaLnBrk="1" fontAlgn="auto" latinLnBrk="0" hangingPunct="1">
              <a:lnSpc>
                <a:spcPts val="2000"/>
              </a:lnSpc>
              <a:spcBef>
                <a:spcPts val="200"/>
              </a:spcBef>
              <a:spcAft>
                <a:spcPts val="800"/>
              </a:spcAft>
              <a:buClrTx/>
              <a:buSzTx/>
              <a:buFont typeface="+mj-lt"/>
              <a:buAutoNum type="arabicPeriod"/>
              <a:tabLst/>
              <a:defRPr/>
            </a:pPr>
            <a:r>
              <a:rPr kumimoji="0" lang="en-US" altLang="zh-TW" sz="1600" b="0" i="0" u="none" strike="noStrike" kern="1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v7 </a:t>
            </a:r>
            <a:r>
              <a:rPr kumimoji="0" lang="zh-TW" altLang="en-US" sz="1600" b="0" i="0" u="none" strike="noStrike" kern="1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篩選出影音和電玩類選項（</a:t>
            </a:r>
            <a:r>
              <a:rPr kumimoji="0" lang="en-US" altLang="zh-TW" sz="1600" b="0" i="0" u="none" strike="noStrike" kern="1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v7_c1</a:t>
            </a:r>
            <a:r>
              <a:rPr kumimoji="0" lang="zh-TW" altLang="en-US" sz="1600" b="0" i="0" u="none" strike="noStrike" kern="1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a:t>
            </a:r>
            <a:r>
              <a:rPr kumimoji="0" lang="en-US" altLang="zh-TW" sz="1600" b="0" i="0" u="none" strike="noStrike" kern="1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v7_c2</a:t>
            </a:r>
            <a:r>
              <a:rPr kumimoji="0" lang="zh-TW" altLang="en-US" sz="1600" b="0" i="0" u="none" strike="noStrike" kern="1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a:t>
            </a:r>
            <a:r>
              <a:rPr kumimoji="0" lang="en-US" altLang="zh-TW" sz="1600" b="0" i="0" u="none" strike="noStrike" kern="1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v7_c4</a:t>
            </a:r>
            <a:r>
              <a:rPr kumimoji="0" lang="zh-TW" altLang="en-US" sz="1600" b="0" i="0" u="none" strike="noStrike" kern="1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），以減少分析噪音。</a:t>
            </a:r>
            <a:endParaRPr lang="en-US" altLang="zh-TW" sz="1600" dirty="0">
              <a:solidFill>
                <a:prstClr val="black"/>
              </a:solidFill>
              <a:latin typeface="標楷體" panose="03000509000000000000" pitchFamily="65" charset="-120"/>
              <a:ea typeface="標楷體" panose="03000509000000000000" pitchFamily="65" charset="-120"/>
            </a:endParaRPr>
          </a:p>
          <a:p>
            <a:pPr marL="171450" marR="0" lvl="0" indent="-171450" algn="l" defTabSz="685800" rtl="0" eaLnBrk="1" fontAlgn="auto" latinLnBrk="0" hangingPunct="1">
              <a:lnSpc>
                <a:spcPct val="90000"/>
              </a:lnSpc>
              <a:spcBef>
                <a:spcPts val="750"/>
              </a:spcBef>
              <a:spcAft>
                <a:spcPts val="0"/>
              </a:spcAft>
              <a:buClrTx/>
              <a:buSzTx/>
              <a:buFont typeface="Wingdings" panose="05000000000000000000" pitchFamily="2" charset="2"/>
              <a:buChar char="ü"/>
              <a:tabLst/>
              <a:defRPr/>
            </a:pPr>
            <a:r>
              <a:rPr kumimoji="0" lang="zh-TW" altLang="en-US" sz="1600" b="0" i="0" u="none" strike="noStrike" kern="120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rPr>
              <a:t>將 </a:t>
            </a:r>
            <a:r>
              <a:rPr kumimoji="0" lang="en-US" altLang="zh-TW" sz="1600" b="0" i="0" u="none" strike="noStrike" kern="120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rPr>
              <a:t>v6 </a:t>
            </a:r>
            <a:r>
              <a:rPr kumimoji="0" lang="zh-TW" altLang="en-US" sz="1600" b="0" i="0" u="none" strike="noStrike" kern="120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rPr>
              <a:t>和 </a:t>
            </a:r>
            <a:r>
              <a:rPr kumimoji="0" lang="en-US" altLang="zh-TW" sz="1600" b="0" i="0" u="none" strike="noStrike" kern="120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rPr>
              <a:t>v7 </a:t>
            </a:r>
            <a:r>
              <a:rPr kumimoji="0" lang="zh-TW" altLang="en-US" sz="1600" b="0" i="0" u="none" strike="noStrike" kern="120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rPr>
              <a:t>擇一納入模型進行比較分析。</a:t>
            </a:r>
            <a:endParaRPr lang="en-US" altLang="zh-TW" sz="1600" dirty="0">
              <a:solidFill>
                <a:prstClr val="black"/>
              </a:solidFill>
              <a:latin typeface="標楷體" panose="03000509000000000000" pitchFamily="65" charset="-120"/>
              <a:ea typeface="標楷體" panose="03000509000000000000" pitchFamily="65" charset="-120"/>
            </a:endParaRPr>
          </a:p>
          <a:p>
            <a:pPr marL="171450" marR="0" lvl="0" indent="-171450" algn="l" defTabSz="685800" rtl="0" eaLnBrk="1" fontAlgn="auto" latinLnBrk="0" hangingPunct="1">
              <a:lnSpc>
                <a:spcPct val="90000"/>
              </a:lnSpc>
              <a:spcBef>
                <a:spcPts val="750"/>
              </a:spcBef>
              <a:spcAft>
                <a:spcPts val="0"/>
              </a:spcAft>
              <a:buClrTx/>
              <a:buSzTx/>
              <a:buFont typeface="Wingdings" panose="05000000000000000000" pitchFamily="2" charset="2"/>
              <a:buChar char="ü"/>
              <a:tabLst/>
              <a:defRPr/>
            </a:pPr>
            <a:r>
              <a:rPr kumimoji="0" lang="en-US" altLang="zh-TW" sz="1600" b="0" i="0" u="none" strike="noStrike" kern="1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v7_c1</a:t>
            </a:r>
            <a:r>
              <a:rPr kumimoji="0" lang="zh-TW" altLang="en-US" sz="1600" b="0" i="0" u="none" strike="noStrike" kern="1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a:t>
            </a:r>
            <a:r>
              <a:rPr kumimoji="0" lang="en-US" altLang="zh-TW" sz="1600" b="0" i="0" u="none" strike="noStrike" kern="1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v7_c2</a:t>
            </a:r>
            <a:r>
              <a:rPr kumimoji="0" lang="zh-TW" altLang="en-US" sz="1600" b="0" i="0" u="none" strike="noStrike" kern="1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a:t>
            </a:r>
            <a:r>
              <a:rPr kumimoji="0" lang="en-US" altLang="zh-TW" sz="1600" b="0" i="0" u="none" strike="noStrike" kern="1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v7_c4 </a:t>
            </a:r>
            <a:r>
              <a:rPr kumimoji="0" lang="zh-TW" altLang="en-US" sz="1600" b="0" i="0" u="none" strike="noStrike" kern="1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無法節制投入時間的網路活動類型，偏相關矩陣</a:t>
            </a:r>
            <a:endParaRPr kumimoji="0" lang="en-US" altLang="zh-TW" sz="1600" b="0" i="0" u="none" strike="noStrike" kern="1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endParaRPr>
          </a:p>
          <a:p>
            <a:pPr marL="171450" marR="0" lvl="0" indent="-171450" algn="l" defTabSz="685800" rtl="0" eaLnBrk="1" fontAlgn="auto" latinLnBrk="0" hangingPunct="1">
              <a:lnSpc>
                <a:spcPct val="90000"/>
              </a:lnSpc>
              <a:spcBef>
                <a:spcPts val="750"/>
              </a:spcBef>
              <a:spcAft>
                <a:spcPts val="0"/>
              </a:spcAft>
              <a:buClrTx/>
              <a:buSzTx/>
              <a:buFont typeface="Wingdings" panose="05000000000000000000" pitchFamily="2" charset="2"/>
              <a:buChar char="ü"/>
              <a:tabLst/>
              <a:defRPr/>
            </a:pPr>
            <a:r>
              <a:rPr kumimoji="0" lang="zh-TW" altLang="en-US" sz="1600" b="0" i="0" u="none" strike="noStrike" kern="1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值偏小，最大值為</a:t>
            </a:r>
            <a:r>
              <a:rPr kumimoji="0" lang="en-US" altLang="zh-TW" sz="1600" b="0" i="0" u="none" strike="noStrike" kern="1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0.41105</a:t>
            </a:r>
            <a:r>
              <a:rPr kumimoji="0" lang="zh-TW" altLang="en-US" sz="1600" b="0" i="0" u="none" strike="noStrike" kern="1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a:t>
            </a:r>
            <a:endParaRPr kumimoji="0" lang="en-US" altLang="zh-TW" sz="1600" b="0" i="0" u="none" strike="noStrike" kern="1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4" name="投影片編號版面配置區 3">
            <a:extLst>
              <a:ext uri="{FF2B5EF4-FFF2-40B4-BE49-F238E27FC236}">
                <a16:creationId xmlns:a16="http://schemas.microsoft.com/office/drawing/2014/main" id="{45A16B12-891D-09DE-FF24-CB7F97230A0C}"/>
              </a:ext>
            </a:extLst>
          </p:cNvPr>
          <p:cNvSpPr>
            <a:spLocks noGrp="1"/>
          </p:cNvSpPr>
          <p:nvPr>
            <p:ph type="sldNum" sz="quarter" idx="12"/>
          </p:nvPr>
        </p:nvSpPr>
        <p:spPr/>
        <p:txBody>
          <a:bodyPr/>
          <a:lstStyle/>
          <a:p>
            <a:fld id="{C1FF6DA9-008F-8B48-92A6-B652298478BF}" type="slidenum">
              <a:rPr lang="en-US" smtClean="0"/>
              <a:t>20</a:t>
            </a:fld>
            <a:endParaRPr lang="en-US"/>
          </a:p>
        </p:txBody>
      </p:sp>
    </p:spTree>
    <p:extLst>
      <p:ext uri="{BB962C8B-B14F-4D97-AF65-F5344CB8AC3E}">
        <p14:creationId xmlns:p14="http://schemas.microsoft.com/office/powerpoint/2010/main" val="34627924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A7182B9-8FA6-DC71-EEE9-5333D8594A86}"/>
            </a:ext>
          </a:extLst>
        </p:cNvPr>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71AE4A0F-9ADE-DA41-C0D9-CA8A60911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5" name="Title 1">
            <a:extLst>
              <a:ext uri="{FF2B5EF4-FFF2-40B4-BE49-F238E27FC236}">
                <a16:creationId xmlns:a16="http://schemas.microsoft.com/office/drawing/2014/main" id="{0827AF64-A0B5-4E49-C956-BC0E9F0D3FD9}"/>
              </a:ext>
            </a:extLst>
          </p:cNvPr>
          <p:cNvSpPr>
            <a:spLocks noGrp="1"/>
          </p:cNvSpPr>
          <p:nvPr>
            <p:ph type="title"/>
          </p:nvPr>
        </p:nvSpPr>
        <p:spPr>
          <a:xfrm>
            <a:off x="429369" y="238539"/>
            <a:ext cx="8263890" cy="1434415"/>
          </a:xfrm>
        </p:spPr>
        <p:txBody>
          <a:bodyPr anchor="b">
            <a:normAutofit/>
          </a:bodyPr>
          <a:lstStyle/>
          <a:p>
            <a:r>
              <a:rPr lang="zh-TW" altLang="en-US" sz="4700" dirty="0">
                <a:latin typeface="標楷體" panose="03000509000000000000" pitchFamily="65" charset="-120"/>
                <a:ea typeface="標楷體" panose="03000509000000000000" pitchFamily="65" charset="-120"/>
              </a:rPr>
              <a:t>因素分析</a:t>
            </a:r>
            <a:r>
              <a:rPr lang="en-US" altLang="zh-TW" sz="4700" dirty="0">
                <a:latin typeface="標楷體" panose="03000509000000000000" pitchFamily="65" charset="-120"/>
                <a:ea typeface="標楷體" panose="03000509000000000000" pitchFamily="65" charset="-120"/>
              </a:rPr>
              <a:t>-2</a:t>
            </a:r>
            <a:endParaRPr lang="zh-TW" altLang="en-US" sz="4700" dirty="0">
              <a:latin typeface="標楷體" panose="03000509000000000000" pitchFamily="65" charset="-120"/>
              <a:ea typeface="標楷體" panose="03000509000000000000" pitchFamily="65" charset="-120"/>
            </a:endParaRPr>
          </a:p>
        </p:txBody>
      </p:sp>
      <p:sp>
        <p:nvSpPr>
          <p:cNvPr id="14" name="sketchy line">
            <a:extLst>
              <a:ext uri="{FF2B5EF4-FFF2-40B4-BE49-F238E27FC236}">
                <a16:creationId xmlns:a16="http://schemas.microsoft.com/office/drawing/2014/main" id="{6B3CC4AA-128E-D0F9-3869-E4E669BA43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9369" y="1681544"/>
            <a:ext cx="8229600" cy="18288"/>
          </a:xfrm>
          <a:custGeom>
            <a:avLst/>
            <a:gdLst>
              <a:gd name="connsiteX0" fmla="*/ 0 w 8229600"/>
              <a:gd name="connsiteY0" fmla="*/ 0 h 18288"/>
              <a:gd name="connsiteX1" fmla="*/ 521208 w 8229600"/>
              <a:gd name="connsiteY1" fmla="*/ 0 h 18288"/>
              <a:gd name="connsiteX2" fmla="*/ 1371600 w 8229600"/>
              <a:gd name="connsiteY2" fmla="*/ 0 h 18288"/>
              <a:gd name="connsiteX3" fmla="*/ 2221992 w 8229600"/>
              <a:gd name="connsiteY3" fmla="*/ 0 h 18288"/>
              <a:gd name="connsiteX4" fmla="*/ 3072384 w 8229600"/>
              <a:gd name="connsiteY4" fmla="*/ 0 h 18288"/>
              <a:gd name="connsiteX5" fmla="*/ 3511296 w 8229600"/>
              <a:gd name="connsiteY5" fmla="*/ 0 h 18288"/>
              <a:gd name="connsiteX6" fmla="*/ 4114800 w 8229600"/>
              <a:gd name="connsiteY6" fmla="*/ 0 h 18288"/>
              <a:gd name="connsiteX7" fmla="*/ 4553712 w 8229600"/>
              <a:gd name="connsiteY7" fmla="*/ 0 h 18288"/>
              <a:gd name="connsiteX8" fmla="*/ 5239512 w 8229600"/>
              <a:gd name="connsiteY8" fmla="*/ 0 h 18288"/>
              <a:gd name="connsiteX9" fmla="*/ 5843016 w 8229600"/>
              <a:gd name="connsiteY9" fmla="*/ 0 h 18288"/>
              <a:gd name="connsiteX10" fmla="*/ 6611112 w 8229600"/>
              <a:gd name="connsiteY10" fmla="*/ 0 h 18288"/>
              <a:gd name="connsiteX11" fmla="*/ 7461504 w 8229600"/>
              <a:gd name="connsiteY11" fmla="*/ 0 h 18288"/>
              <a:gd name="connsiteX12" fmla="*/ 8229600 w 8229600"/>
              <a:gd name="connsiteY12" fmla="*/ 0 h 18288"/>
              <a:gd name="connsiteX13" fmla="*/ 8229600 w 8229600"/>
              <a:gd name="connsiteY13" fmla="*/ 18288 h 18288"/>
              <a:gd name="connsiteX14" fmla="*/ 7461504 w 8229600"/>
              <a:gd name="connsiteY14" fmla="*/ 18288 h 18288"/>
              <a:gd name="connsiteX15" fmla="*/ 6940296 w 8229600"/>
              <a:gd name="connsiteY15" fmla="*/ 18288 h 18288"/>
              <a:gd name="connsiteX16" fmla="*/ 6419088 w 8229600"/>
              <a:gd name="connsiteY16" fmla="*/ 18288 h 18288"/>
              <a:gd name="connsiteX17" fmla="*/ 5650992 w 8229600"/>
              <a:gd name="connsiteY17" fmla="*/ 18288 h 18288"/>
              <a:gd name="connsiteX18" fmla="*/ 5129784 w 8229600"/>
              <a:gd name="connsiteY18" fmla="*/ 18288 h 18288"/>
              <a:gd name="connsiteX19" fmla="*/ 4690872 w 8229600"/>
              <a:gd name="connsiteY19" fmla="*/ 18288 h 18288"/>
              <a:gd name="connsiteX20" fmla="*/ 4087368 w 8229600"/>
              <a:gd name="connsiteY20" fmla="*/ 18288 h 18288"/>
              <a:gd name="connsiteX21" fmla="*/ 3401568 w 8229600"/>
              <a:gd name="connsiteY21" fmla="*/ 18288 h 18288"/>
              <a:gd name="connsiteX22" fmla="*/ 2798064 w 8229600"/>
              <a:gd name="connsiteY22" fmla="*/ 18288 h 18288"/>
              <a:gd name="connsiteX23" fmla="*/ 2276856 w 8229600"/>
              <a:gd name="connsiteY23" fmla="*/ 18288 h 18288"/>
              <a:gd name="connsiteX24" fmla="*/ 1426464 w 8229600"/>
              <a:gd name="connsiteY24" fmla="*/ 18288 h 18288"/>
              <a:gd name="connsiteX25" fmla="*/ 740664 w 8229600"/>
              <a:gd name="connsiteY25" fmla="*/ 18288 h 18288"/>
              <a:gd name="connsiteX26" fmla="*/ 0 w 8229600"/>
              <a:gd name="connsiteY26" fmla="*/ 18288 h 18288"/>
              <a:gd name="connsiteX27" fmla="*/ 0 w 8229600"/>
              <a:gd name="connsiteY2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229600" h="18288" fill="none" extrusionOk="0">
                <a:moveTo>
                  <a:pt x="0" y="0"/>
                </a:moveTo>
                <a:cubicBezTo>
                  <a:pt x="227594" y="-4267"/>
                  <a:pt x="329693" y="13251"/>
                  <a:pt x="521208" y="0"/>
                </a:cubicBezTo>
                <a:cubicBezTo>
                  <a:pt x="712723" y="-13251"/>
                  <a:pt x="1137373" y="-13618"/>
                  <a:pt x="1371600" y="0"/>
                </a:cubicBezTo>
                <a:cubicBezTo>
                  <a:pt x="1605827" y="13618"/>
                  <a:pt x="1975382" y="-27374"/>
                  <a:pt x="2221992" y="0"/>
                </a:cubicBezTo>
                <a:cubicBezTo>
                  <a:pt x="2468602" y="27374"/>
                  <a:pt x="2863316" y="-20517"/>
                  <a:pt x="3072384" y="0"/>
                </a:cubicBezTo>
                <a:cubicBezTo>
                  <a:pt x="3281452" y="20517"/>
                  <a:pt x="3331438" y="10793"/>
                  <a:pt x="3511296" y="0"/>
                </a:cubicBezTo>
                <a:cubicBezTo>
                  <a:pt x="3691154" y="-10793"/>
                  <a:pt x="3906405" y="-29737"/>
                  <a:pt x="4114800" y="0"/>
                </a:cubicBezTo>
                <a:cubicBezTo>
                  <a:pt x="4323195" y="29737"/>
                  <a:pt x="4428852" y="-2234"/>
                  <a:pt x="4553712" y="0"/>
                </a:cubicBezTo>
                <a:cubicBezTo>
                  <a:pt x="4678572" y="2234"/>
                  <a:pt x="5065629" y="29368"/>
                  <a:pt x="5239512" y="0"/>
                </a:cubicBezTo>
                <a:cubicBezTo>
                  <a:pt x="5413395" y="-29368"/>
                  <a:pt x="5703888" y="11839"/>
                  <a:pt x="5843016" y="0"/>
                </a:cubicBezTo>
                <a:cubicBezTo>
                  <a:pt x="5982144" y="-11839"/>
                  <a:pt x="6260765" y="24719"/>
                  <a:pt x="6611112" y="0"/>
                </a:cubicBezTo>
                <a:cubicBezTo>
                  <a:pt x="6961459" y="-24719"/>
                  <a:pt x="7228293" y="32959"/>
                  <a:pt x="7461504" y="0"/>
                </a:cubicBezTo>
                <a:cubicBezTo>
                  <a:pt x="7694715" y="-32959"/>
                  <a:pt x="7990029" y="-3422"/>
                  <a:pt x="8229600" y="0"/>
                </a:cubicBezTo>
                <a:cubicBezTo>
                  <a:pt x="8228940" y="5812"/>
                  <a:pt x="8229447" y="9773"/>
                  <a:pt x="8229600" y="18288"/>
                </a:cubicBezTo>
                <a:cubicBezTo>
                  <a:pt x="7940706" y="-9293"/>
                  <a:pt x="7792584" y="-16009"/>
                  <a:pt x="7461504" y="18288"/>
                </a:cubicBezTo>
                <a:cubicBezTo>
                  <a:pt x="7130424" y="52585"/>
                  <a:pt x="7080072" y="43845"/>
                  <a:pt x="6940296" y="18288"/>
                </a:cubicBezTo>
                <a:cubicBezTo>
                  <a:pt x="6800520" y="-7269"/>
                  <a:pt x="6672872" y="26671"/>
                  <a:pt x="6419088" y="18288"/>
                </a:cubicBezTo>
                <a:cubicBezTo>
                  <a:pt x="6165304" y="9905"/>
                  <a:pt x="5869721" y="4987"/>
                  <a:pt x="5650992" y="18288"/>
                </a:cubicBezTo>
                <a:cubicBezTo>
                  <a:pt x="5432263" y="31589"/>
                  <a:pt x="5308310" y="3023"/>
                  <a:pt x="5129784" y="18288"/>
                </a:cubicBezTo>
                <a:cubicBezTo>
                  <a:pt x="4951258" y="33553"/>
                  <a:pt x="4799696" y="15357"/>
                  <a:pt x="4690872" y="18288"/>
                </a:cubicBezTo>
                <a:cubicBezTo>
                  <a:pt x="4582048" y="21219"/>
                  <a:pt x="4311124" y="-7836"/>
                  <a:pt x="4087368" y="18288"/>
                </a:cubicBezTo>
                <a:cubicBezTo>
                  <a:pt x="3863612" y="44412"/>
                  <a:pt x="3730288" y="13374"/>
                  <a:pt x="3401568" y="18288"/>
                </a:cubicBezTo>
                <a:cubicBezTo>
                  <a:pt x="3072848" y="23202"/>
                  <a:pt x="3020684" y="32425"/>
                  <a:pt x="2798064" y="18288"/>
                </a:cubicBezTo>
                <a:cubicBezTo>
                  <a:pt x="2575444" y="4151"/>
                  <a:pt x="2440915" y="-7352"/>
                  <a:pt x="2276856" y="18288"/>
                </a:cubicBezTo>
                <a:cubicBezTo>
                  <a:pt x="2112797" y="43928"/>
                  <a:pt x="1726502" y="-9560"/>
                  <a:pt x="1426464" y="18288"/>
                </a:cubicBezTo>
                <a:cubicBezTo>
                  <a:pt x="1126426" y="46136"/>
                  <a:pt x="992925" y="21016"/>
                  <a:pt x="740664" y="18288"/>
                </a:cubicBezTo>
                <a:cubicBezTo>
                  <a:pt x="488403" y="15560"/>
                  <a:pt x="195650" y="-16061"/>
                  <a:pt x="0" y="18288"/>
                </a:cubicBezTo>
                <a:cubicBezTo>
                  <a:pt x="348" y="9455"/>
                  <a:pt x="654" y="3983"/>
                  <a:pt x="0" y="0"/>
                </a:cubicBezTo>
                <a:close/>
              </a:path>
              <a:path w="8229600" h="18288" stroke="0" extrusionOk="0">
                <a:moveTo>
                  <a:pt x="0" y="0"/>
                </a:moveTo>
                <a:cubicBezTo>
                  <a:pt x="259263" y="-9445"/>
                  <a:pt x="404731" y="4427"/>
                  <a:pt x="521208" y="0"/>
                </a:cubicBezTo>
                <a:cubicBezTo>
                  <a:pt x="637685" y="-4427"/>
                  <a:pt x="839187" y="564"/>
                  <a:pt x="960120" y="0"/>
                </a:cubicBezTo>
                <a:cubicBezTo>
                  <a:pt x="1081053" y="-564"/>
                  <a:pt x="1313469" y="-16481"/>
                  <a:pt x="1481328" y="0"/>
                </a:cubicBezTo>
                <a:cubicBezTo>
                  <a:pt x="1649187" y="16481"/>
                  <a:pt x="1885247" y="26161"/>
                  <a:pt x="2167128" y="0"/>
                </a:cubicBezTo>
                <a:cubicBezTo>
                  <a:pt x="2449009" y="-26161"/>
                  <a:pt x="2761875" y="-22202"/>
                  <a:pt x="2935224" y="0"/>
                </a:cubicBezTo>
                <a:cubicBezTo>
                  <a:pt x="3108573" y="22202"/>
                  <a:pt x="3540687" y="-2863"/>
                  <a:pt x="3785616" y="0"/>
                </a:cubicBezTo>
                <a:cubicBezTo>
                  <a:pt x="4030545" y="2863"/>
                  <a:pt x="4280774" y="-12442"/>
                  <a:pt x="4636008" y="0"/>
                </a:cubicBezTo>
                <a:cubicBezTo>
                  <a:pt x="4991242" y="12442"/>
                  <a:pt x="5025483" y="16914"/>
                  <a:pt x="5239512" y="0"/>
                </a:cubicBezTo>
                <a:cubicBezTo>
                  <a:pt x="5453541" y="-16914"/>
                  <a:pt x="5754008" y="16592"/>
                  <a:pt x="6007608" y="0"/>
                </a:cubicBezTo>
                <a:cubicBezTo>
                  <a:pt x="6261208" y="-16592"/>
                  <a:pt x="6407957" y="-11909"/>
                  <a:pt x="6693408" y="0"/>
                </a:cubicBezTo>
                <a:cubicBezTo>
                  <a:pt x="6978859" y="11909"/>
                  <a:pt x="7015437" y="-20890"/>
                  <a:pt x="7296912" y="0"/>
                </a:cubicBezTo>
                <a:cubicBezTo>
                  <a:pt x="7578387" y="20890"/>
                  <a:pt x="7859622" y="46406"/>
                  <a:pt x="8229600" y="0"/>
                </a:cubicBezTo>
                <a:cubicBezTo>
                  <a:pt x="8230508" y="6337"/>
                  <a:pt x="8228722" y="11778"/>
                  <a:pt x="8229600" y="18288"/>
                </a:cubicBezTo>
                <a:cubicBezTo>
                  <a:pt x="8075287" y="35054"/>
                  <a:pt x="7821366" y="21850"/>
                  <a:pt x="7626096" y="18288"/>
                </a:cubicBezTo>
                <a:cubicBezTo>
                  <a:pt x="7430826" y="14726"/>
                  <a:pt x="7320004" y="-9669"/>
                  <a:pt x="7022592" y="18288"/>
                </a:cubicBezTo>
                <a:cubicBezTo>
                  <a:pt x="6725180" y="46245"/>
                  <a:pt x="6348804" y="-14025"/>
                  <a:pt x="6172200" y="18288"/>
                </a:cubicBezTo>
                <a:cubicBezTo>
                  <a:pt x="5995596" y="50601"/>
                  <a:pt x="5788102" y="22890"/>
                  <a:pt x="5650992" y="18288"/>
                </a:cubicBezTo>
                <a:cubicBezTo>
                  <a:pt x="5513882" y="13686"/>
                  <a:pt x="5198399" y="29121"/>
                  <a:pt x="4882896" y="18288"/>
                </a:cubicBezTo>
                <a:cubicBezTo>
                  <a:pt x="4567393" y="7455"/>
                  <a:pt x="4557008" y="26965"/>
                  <a:pt x="4443984" y="18288"/>
                </a:cubicBezTo>
                <a:cubicBezTo>
                  <a:pt x="4330960" y="9611"/>
                  <a:pt x="4061674" y="28891"/>
                  <a:pt x="3758184" y="18288"/>
                </a:cubicBezTo>
                <a:cubicBezTo>
                  <a:pt x="3454694" y="7685"/>
                  <a:pt x="3380392" y="19119"/>
                  <a:pt x="3236976" y="18288"/>
                </a:cubicBezTo>
                <a:cubicBezTo>
                  <a:pt x="3093560" y="17457"/>
                  <a:pt x="2632116" y="37607"/>
                  <a:pt x="2386584" y="18288"/>
                </a:cubicBezTo>
                <a:cubicBezTo>
                  <a:pt x="2141052" y="-1031"/>
                  <a:pt x="2110884" y="28777"/>
                  <a:pt x="1947672" y="18288"/>
                </a:cubicBezTo>
                <a:cubicBezTo>
                  <a:pt x="1784460" y="7799"/>
                  <a:pt x="1535467" y="461"/>
                  <a:pt x="1261872" y="18288"/>
                </a:cubicBezTo>
                <a:cubicBezTo>
                  <a:pt x="988277" y="36115"/>
                  <a:pt x="1021096" y="10375"/>
                  <a:pt x="822960" y="18288"/>
                </a:cubicBezTo>
                <a:cubicBezTo>
                  <a:pt x="624824" y="26201"/>
                  <a:pt x="298309" y="1283"/>
                  <a:pt x="0" y="18288"/>
                </a:cubicBezTo>
                <a:cubicBezTo>
                  <a:pt x="-633" y="12278"/>
                  <a:pt x="-757" y="5867"/>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7" name="Content Placeholder 2">
            <a:extLst>
              <a:ext uri="{FF2B5EF4-FFF2-40B4-BE49-F238E27FC236}">
                <a16:creationId xmlns:a16="http://schemas.microsoft.com/office/drawing/2014/main" id="{EF44A1E1-53EE-4456-6215-E1AE36EFC337}"/>
              </a:ext>
            </a:extLst>
          </p:cNvPr>
          <p:cNvSpPr txBox="1">
            <a:spLocks/>
          </p:cNvSpPr>
          <p:nvPr/>
        </p:nvSpPr>
        <p:spPr>
          <a:xfrm>
            <a:off x="538785" y="2719768"/>
            <a:ext cx="4353646" cy="2695551"/>
          </a:xfrm>
          <a:prstGeom prst="rect">
            <a:avLst/>
          </a:prstGeom>
        </p:spPr>
        <p:txBody>
          <a:bodyPr vert="horz" lIns="91440" tIns="45720" rIns="91440" bIns="45720" rtlCol="0" anchor="t">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R="0" lvl="0" algn="l" defTabSz="685800" rtl="0" eaLnBrk="1" fontAlgn="auto" latinLnBrk="0" hangingPunct="1">
              <a:lnSpc>
                <a:spcPct val="115000"/>
              </a:lnSpc>
              <a:spcBef>
                <a:spcPts val="750"/>
              </a:spcBef>
              <a:spcAft>
                <a:spcPts val="800"/>
              </a:spcAft>
              <a:buClrTx/>
              <a:buSzTx/>
              <a:buFont typeface="Wingdings" panose="05000000000000000000" pitchFamily="2" charset="2"/>
              <a:buChar char="ü"/>
              <a:tabLst/>
              <a:defRPr/>
            </a:pPr>
            <a:r>
              <a:rPr kumimoji="0" lang="en-US" altLang="zh-TW" sz="2100" b="0" i="0" u="none" strike="noStrike" kern="1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KMO</a:t>
            </a:r>
            <a:r>
              <a:rPr kumimoji="0" lang="zh-TW" altLang="en-US" sz="2100" b="0" i="0" u="none" strike="noStrike" kern="1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值</a:t>
            </a:r>
            <a:r>
              <a:rPr kumimoji="0" lang="en-US" altLang="zh-TW" sz="2100" b="0" i="0" u="none" strike="noStrike" kern="1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 0.74011690 &gt;0.6</a:t>
            </a:r>
          </a:p>
          <a:p>
            <a:pPr marR="0" lvl="0" algn="l" defTabSz="685800" rtl="0" eaLnBrk="1" fontAlgn="auto" latinLnBrk="0" hangingPunct="1">
              <a:lnSpc>
                <a:spcPct val="115000"/>
              </a:lnSpc>
              <a:spcBef>
                <a:spcPts val="750"/>
              </a:spcBef>
              <a:spcAft>
                <a:spcPts val="800"/>
              </a:spcAft>
              <a:buClrTx/>
              <a:buSzTx/>
              <a:buFont typeface="Wingdings" panose="05000000000000000000" pitchFamily="2" charset="2"/>
              <a:buChar char="ü"/>
              <a:tabLst/>
              <a:defRPr/>
            </a:pPr>
            <a:r>
              <a:rPr kumimoji="0" lang="zh-TW" altLang="en-US" sz="2100" b="0" i="0" u="none" strike="noStrike" kern="1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迭代次數：</a:t>
            </a:r>
            <a:r>
              <a:rPr kumimoji="0" lang="en-US" altLang="zh-TW" sz="2100" b="0" i="0" u="none" strike="noStrike" kern="1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22</a:t>
            </a:r>
            <a:r>
              <a:rPr kumimoji="0" lang="zh-TW" altLang="en-US" sz="2100" b="0" i="0" u="none" strike="noStrike" kern="1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次，</a:t>
            </a:r>
            <a:r>
              <a:rPr kumimoji="0" lang="en-US" altLang="zh-TW" sz="2100" b="0" i="0" u="none" strike="noStrike" kern="1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2</a:t>
            </a:r>
            <a:r>
              <a:rPr kumimoji="0" lang="zh-TW" altLang="en-US" sz="2100" b="0" i="0" u="none" strike="noStrike" kern="1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個因素的特徵值</a:t>
            </a:r>
            <a:r>
              <a:rPr kumimoji="0" lang="en-US" altLang="zh-TW" sz="2100" b="0" i="0" u="none" strike="noStrike" kern="1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&gt;1</a:t>
            </a:r>
            <a:r>
              <a:rPr kumimoji="0" lang="zh-TW" altLang="en-US" sz="2100" b="0" i="0" u="none" strike="noStrike" kern="1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，分析結果選出</a:t>
            </a:r>
            <a:r>
              <a:rPr kumimoji="0" lang="en-US" altLang="zh-TW" sz="2100" b="0" i="0" u="none" strike="noStrike" kern="1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2</a:t>
            </a:r>
            <a:r>
              <a:rPr kumimoji="0" lang="zh-TW" altLang="en-US" sz="2100" b="0" i="0" u="none" strike="noStrike" kern="1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個因素</a:t>
            </a:r>
            <a:endParaRPr kumimoji="0" lang="en-US" altLang="zh-TW" sz="2100" b="0" i="0" u="none" strike="noStrike" kern="1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endParaRPr>
          </a:p>
        </p:txBody>
      </p:sp>
      <p:pic>
        <p:nvPicPr>
          <p:cNvPr id="2" name="圖片 1" descr="一張含有 文字, 螢幕擷取畫面, 字型, 數字 的圖片&#10;&#10;自動產生的描述">
            <a:extLst>
              <a:ext uri="{FF2B5EF4-FFF2-40B4-BE49-F238E27FC236}">
                <a16:creationId xmlns:a16="http://schemas.microsoft.com/office/drawing/2014/main" id="{0EF9034E-EE6C-A5A5-E09E-D0C5ACB42547}"/>
              </a:ext>
            </a:extLst>
          </p:cNvPr>
          <p:cNvPicPr>
            <a:picLocks noChangeAspect="1"/>
          </p:cNvPicPr>
          <p:nvPr/>
        </p:nvPicPr>
        <p:blipFill>
          <a:blip r:embed="rId3"/>
          <a:stretch>
            <a:fillRect/>
          </a:stretch>
        </p:blipFill>
        <p:spPr>
          <a:xfrm>
            <a:off x="5212386" y="328427"/>
            <a:ext cx="3727440" cy="1796607"/>
          </a:xfrm>
          <a:prstGeom prst="rect">
            <a:avLst/>
          </a:prstGeom>
        </p:spPr>
      </p:pic>
      <p:pic>
        <p:nvPicPr>
          <p:cNvPr id="4" name="圖片 3" descr="一張含有 文字, 螢幕擷取畫面, 字型, 行 的圖片&#10;&#10;自動產生的描述">
            <a:extLst>
              <a:ext uri="{FF2B5EF4-FFF2-40B4-BE49-F238E27FC236}">
                <a16:creationId xmlns:a16="http://schemas.microsoft.com/office/drawing/2014/main" id="{D1A3BF7D-B6D8-3D7B-2919-1F0A397D1963}"/>
              </a:ext>
            </a:extLst>
          </p:cNvPr>
          <p:cNvPicPr>
            <a:picLocks noChangeAspect="1"/>
          </p:cNvPicPr>
          <p:nvPr/>
        </p:nvPicPr>
        <p:blipFill>
          <a:blip r:embed="rId4"/>
          <a:stretch>
            <a:fillRect/>
          </a:stretch>
        </p:blipFill>
        <p:spPr>
          <a:xfrm>
            <a:off x="5212386" y="2202066"/>
            <a:ext cx="3727440" cy="537223"/>
          </a:xfrm>
          <a:prstGeom prst="rect">
            <a:avLst/>
          </a:prstGeom>
        </p:spPr>
      </p:pic>
      <p:pic>
        <p:nvPicPr>
          <p:cNvPr id="6" name="圖片 5" descr="一張含有 文字, 螢幕擷取畫面, 字型, 文件 的圖片&#10;&#10;自動產生的描述">
            <a:extLst>
              <a:ext uri="{FF2B5EF4-FFF2-40B4-BE49-F238E27FC236}">
                <a16:creationId xmlns:a16="http://schemas.microsoft.com/office/drawing/2014/main" id="{354A9B67-9F42-1516-603D-AF72E423436B}"/>
              </a:ext>
            </a:extLst>
          </p:cNvPr>
          <p:cNvPicPr>
            <a:picLocks noChangeAspect="1"/>
          </p:cNvPicPr>
          <p:nvPr/>
        </p:nvPicPr>
        <p:blipFill>
          <a:blip r:embed="rId5"/>
          <a:stretch>
            <a:fillRect/>
          </a:stretch>
        </p:blipFill>
        <p:spPr>
          <a:xfrm>
            <a:off x="5654784" y="2816321"/>
            <a:ext cx="3285042" cy="3908549"/>
          </a:xfrm>
          <a:prstGeom prst="rect">
            <a:avLst/>
          </a:prstGeom>
        </p:spPr>
      </p:pic>
      <p:sp>
        <p:nvSpPr>
          <p:cNvPr id="8" name="矩形 7">
            <a:extLst>
              <a:ext uri="{FF2B5EF4-FFF2-40B4-BE49-F238E27FC236}">
                <a16:creationId xmlns:a16="http://schemas.microsoft.com/office/drawing/2014/main" id="{7CAFA503-B8B0-9B3A-7BF5-9792A1AB4448}"/>
              </a:ext>
            </a:extLst>
          </p:cNvPr>
          <p:cNvSpPr/>
          <p:nvPr/>
        </p:nvSpPr>
        <p:spPr>
          <a:xfrm>
            <a:off x="4950686" y="229950"/>
            <a:ext cx="4132773" cy="6303362"/>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Aptos" panose="02110004020202020204"/>
              <a:ea typeface="新細明體" panose="02020500000000000000" pitchFamily="18" charset="-120"/>
              <a:cs typeface="+mn-cs"/>
            </a:endParaRPr>
          </a:p>
        </p:txBody>
      </p:sp>
      <p:sp>
        <p:nvSpPr>
          <p:cNvPr id="3" name="投影片編號版面配置區 2">
            <a:extLst>
              <a:ext uri="{FF2B5EF4-FFF2-40B4-BE49-F238E27FC236}">
                <a16:creationId xmlns:a16="http://schemas.microsoft.com/office/drawing/2014/main" id="{37A28519-EC78-2392-21AB-98DAADC968C6}"/>
              </a:ext>
            </a:extLst>
          </p:cNvPr>
          <p:cNvSpPr>
            <a:spLocks noGrp="1"/>
          </p:cNvSpPr>
          <p:nvPr>
            <p:ph type="sldNum" sz="quarter" idx="12"/>
          </p:nvPr>
        </p:nvSpPr>
        <p:spPr/>
        <p:txBody>
          <a:bodyPr/>
          <a:lstStyle/>
          <a:p>
            <a:fld id="{C1FF6DA9-008F-8B48-92A6-B652298478BF}" type="slidenum">
              <a:rPr lang="en-US" smtClean="0"/>
              <a:t>21</a:t>
            </a:fld>
            <a:endParaRPr lang="en-US"/>
          </a:p>
        </p:txBody>
      </p:sp>
    </p:spTree>
    <p:extLst>
      <p:ext uri="{BB962C8B-B14F-4D97-AF65-F5344CB8AC3E}">
        <p14:creationId xmlns:p14="http://schemas.microsoft.com/office/powerpoint/2010/main" val="24961508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537957B-B590-3ED8-4254-CC8F1479919B}"/>
            </a:ext>
          </a:extLst>
        </p:cNvPr>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B9D05B9D-C834-AF67-2F36-E34A27EA97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5" name="Title 1">
            <a:extLst>
              <a:ext uri="{FF2B5EF4-FFF2-40B4-BE49-F238E27FC236}">
                <a16:creationId xmlns:a16="http://schemas.microsoft.com/office/drawing/2014/main" id="{D9CDDC19-D73D-EB79-AC9C-4EF3FB31738D}"/>
              </a:ext>
            </a:extLst>
          </p:cNvPr>
          <p:cNvSpPr>
            <a:spLocks noGrp="1"/>
          </p:cNvSpPr>
          <p:nvPr>
            <p:ph type="title"/>
          </p:nvPr>
        </p:nvSpPr>
        <p:spPr>
          <a:xfrm>
            <a:off x="429369" y="238539"/>
            <a:ext cx="8263890" cy="1434415"/>
          </a:xfrm>
        </p:spPr>
        <p:txBody>
          <a:bodyPr anchor="b">
            <a:normAutofit/>
          </a:bodyPr>
          <a:lstStyle/>
          <a:p>
            <a:r>
              <a:rPr lang="zh-TW" altLang="en-US" sz="4700" dirty="0">
                <a:latin typeface="標楷體" panose="03000509000000000000" pitchFamily="65" charset="-120"/>
                <a:ea typeface="標楷體" panose="03000509000000000000" pitchFamily="65" charset="-120"/>
              </a:rPr>
              <a:t>因素分析</a:t>
            </a:r>
            <a:r>
              <a:rPr lang="en-US" altLang="zh-TW" sz="4700" dirty="0">
                <a:latin typeface="標楷體" panose="03000509000000000000" pitchFamily="65" charset="-120"/>
                <a:ea typeface="標楷體" panose="03000509000000000000" pitchFamily="65" charset="-120"/>
              </a:rPr>
              <a:t>-3</a:t>
            </a:r>
            <a:endParaRPr lang="zh-TW" altLang="en-US" sz="4700" dirty="0">
              <a:latin typeface="標楷體" panose="03000509000000000000" pitchFamily="65" charset="-120"/>
              <a:ea typeface="標楷體" panose="03000509000000000000" pitchFamily="65" charset="-120"/>
            </a:endParaRPr>
          </a:p>
        </p:txBody>
      </p:sp>
      <p:sp>
        <p:nvSpPr>
          <p:cNvPr id="14" name="sketchy line">
            <a:extLst>
              <a:ext uri="{FF2B5EF4-FFF2-40B4-BE49-F238E27FC236}">
                <a16:creationId xmlns:a16="http://schemas.microsoft.com/office/drawing/2014/main" id="{A34D26EF-FD4C-F870-1884-8F0A53592D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9369" y="1681544"/>
            <a:ext cx="8229600" cy="18288"/>
          </a:xfrm>
          <a:custGeom>
            <a:avLst/>
            <a:gdLst>
              <a:gd name="connsiteX0" fmla="*/ 0 w 8229600"/>
              <a:gd name="connsiteY0" fmla="*/ 0 h 18288"/>
              <a:gd name="connsiteX1" fmla="*/ 521208 w 8229600"/>
              <a:gd name="connsiteY1" fmla="*/ 0 h 18288"/>
              <a:gd name="connsiteX2" fmla="*/ 1371600 w 8229600"/>
              <a:gd name="connsiteY2" fmla="*/ 0 h 18288"/>
              <a:gd name="connsiteX3" fmla="*/ 2221992 w 8229600"/>
              <a:gd name="connsiteY3" fmla="*/ 0 h 18288"/>
              <a:gd name="connsiteX4" fmla="*/ 3072384 w 8229600"/>
              <a:gd name="connsiteY4" fmla="*/ 0 h 18288"/>
              <a:gd name="connsiteX5" fmla="*/ 3511296 w 8229600"/>
              <a:gd name="connsiteY5" fmla="*/ 0 h 18288"/>
              <a:gd name="connsiteX6" fmla="*/ 4114800 w 8229600"/>
              <a:gd name="connsiteY6" fmla="*/ 0 h 18288"/>
              <a:gd name="connsiteX7" fmla="*/ 4553712 w 8229600"/>
              <a:gd name="connsiteY7" fmla="*/ 0 h 18288"/>
              <a:gd name="connsiteX8" fmla="*/ 5239512 w 8229600"/>
              <a:gd name="connsiteY8" fmla="*/ 0 h 18288"/>
              <a:gd name="connsiteX9" fmla="*/ 5843016 w 8229600"/>
              <a:gd name="connsiteY9" fmla="*/ 0 h 18288"/>
              <a:gd name="connsiteX10" fmla="*/ 6611112 w 8229600"/>
              <a:gd name="connsiteY10" fmla="*/ 0 h 18288"/>
              <a:gd name="connsiteX11" fmla="*/ 7461504 w 8229600"/>
              <a:gd name="connsiteY11" fmla="*/ 0 h 18288"/>
              <a:gd name="connsiteX12" fmla="*/ 8229600 w 8229600"/>
              <a:gd name="connsiteY12" fmla="*/ 0 h 18288"/>
              <a:gd name="connsiteX13" fmla="*/ 8229600 w 8229600"/>
              <a:gd name="connsiteY13" fmla="*/ 18288 h 18288"/>
              <a:gd name="connsiteX14" fmla="*/ 7461504 w 8229600"/>
              <a:gd name="connsiteY14" fmla="*/ 18288 h 18288"/>
              <a:gd name="connsiteX15" fmla="*/ 6940296 w 8229600"/>
              <a:gd name="connsiteY15" fmla="*/ 18288 h 18288"/>
              <a:gd name="connsiteX16" fmla="*/ 6419088 w 8229600"/>
              <a:gd name="connsiteY16" fmla="*/ 18288 h 18288"/>
              <a:gd name="connsiteX17" fmla="*/ 5650992 w 8229600"/>
              <a:gd name="connsiteY17" fmla="*/ 18288 h 18288"/>
              <a:gd name="connsiteX18" fmla="*/ 5129784 w 8229600"/>
              <a:gd name="connsiteY18" fmla="*/ 18288 h 18288"/>
              <a:gd name="connsiteX19" fmla="*/ 4690872 w 8229600"/>
              <a:gd name="connsiteY19" fmla="*/ 18288 h 18288"/>
              <a:gd name="connsiteX20" fmla="*/ 4087368 w 8229600"/>
              <a:gd name="connsiteY20" fmla="*/ 18288 h 18288"/>
              <a:gd name="connsiteX21" fmla="*/ 3401568 w 8229600"/>
              <a:gd name="connsiteY21" fmla="*/ 18288 h 18288"/>
              <a:gd name="connsiteX22" fmla="*/ 2798064 w 8229600"/>
              <a:gd name="connsiteY22" fmla="*/ 18288 h 18288"/>
              <a:gd name="connsiteX23" fmla="*/ 2276856 w 8229600"/>
              <a:gd name="connsiteY23" fmla="*/ 18288 h 18288"/>
              <a:gd name="connsiteX24" fmla="*/ 1426464 w 8229600"/>
              <a:gd name="connsiteY24" fmla="*/ 18288 h 18288"/>
              <a:gd name="connsiteX25" fmla="*/ 740664 w 8229600"/>
              <a:gd name="connsiteY25" fmla="*/ 18288 h 18288"/>
              <a:gd name="connsiteX26" fmla="*/ 0 w 8229600"/>
              <a:gd name="connsiteY26" fmla="*/ 18288 h 18288"/>
              <a:gd name="connsiteX27" fmla="*/ 0 w 8229600"/>
              <a:gd name="connsiteY2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229600" h="18288" fill="none" extrusionOk="0">
                <a:moveTo>
                  <a:pt x="0" y="0"/>
                </a:moveTo>
                <a:cubicBezTo>
                  <a:pt x="227594" y="-4267"/>
                  <a:pt x="329693" y="13251"/>
                  <a:pt x="521208" y="0"/>
                </a:cubicBezTo>
                <a:cubicBezTo>
                  <a:pt x="712723" y="-13251"/>
                  <a:pt x="1137373" y="-13618"/>
                  <a:pt x="1371600" y="0"/>
                </a:cubicBezTo>
                <a:cubicBezTo>
                  <a:pt x="1605827" y="13618"/>
                  <a:pt x="1975382" y="-27374"/>
                  <a:pt x="2221992" y="0"/>
                </a:cubicBezTo>
                <a:cubicBezTo>
                  <a:pt x="2468602" y="27374"/>
                  <a:pt x="2863316" y="-20517"/>
                  <a:pt x="3072384" y="0"/>
                </a:cubicBezTo>
                <a:cubicBezTo>
                  <a:pt x="3281452" y="20517"/>
                  <a:pt x="3331438" y="10793"/>
                  <a:pt x="3511296" y="0"/>
                </a:cubicBezTo>
                <a:cubicBezTo>
                  <a:pt x="3691154" y="-10793"/>
                  <a:pt x="3906405" y="-29737"/>
                  <a:pt x="4114800" y="0"/>
                </a:cubicBezTo>
                <a:cubicBezTo>
                  <a:pt x="4323195" y="29737"/>
                  <a:pt x="4428852" y="-2234"/>
                  <a:pt x="4553712" y="0"/>
                </a:cubicBezTo>
                <a:cubicBezTo>
                  <a:pt x="4678572" y="2234"/>
                  <a:pt x="5065629" y="29368"/>
                  <a:pt x="5239512" y="0"/>
                </a:cubicBezTo>
                <a:cubicBezTo>
                  <a:pt x="5413395" y="-29368"/>
                  <a:pt x="5703888" y="11839"/>
                  <a:pt x="5843016" y="0"/>
                </a:cubicBezTo>
                <a:cubicBezTo>
                  <a:pt x="5982144" y="-11839"/>
                  <a:pt x="6260765" y="24719"/>
                  <a:pt x="6611112" y="0"/>
                </a:cubicBezTo>
                <a:cubicBezTo>
                  <a:pt x="6961459" y="-24719"/>
                  <a:pt x="7228293" y="32959"/>
                  <a:pt x="7461504" y="0"/>
                </a:cubicBezTo>
                <a:cubicBezTo>
                  <a:pt x="7694715" y="-32959"/>
                  <a:pt x="7990029" y="-3422"/>
                  <a:pt x="8229600" y="0"/>
                </a:cubicBezTo>
                <a:cubicBezTo>
                  <a:pt x="8228940" y="5812"/>
                  <a:pt x="8229447" y="9773"/>
                  <a:pt x="8229600" y="18288"/>
                </a:cubicBezTo>
                <a:cubicBezTo>
                  <a:pt x="7940706" y="-9293"/>
                  <a:pt x="7792584" y="-16009"/>
                  <a:pt x="7461504" y="18288"/>
                </a:cubicBezTo>
                <a:cubicBezTo>
                  <a:pt x="7130424" y="52585"/>
                  <a:pt x="7080072" y="43845"/>
                  <a:pt x="6940296" y="18288"/>
                </a:cubicBezTo>
                <a:cubicBezTo>
                  <a:pt x="6800520" y="-7269"/>
                  <a:pt x="6672872" y="26671"/>
                  <a:pt x="6419088" y="18288"/>
                </a:cubicBezTo>
                <a:cubicBezTo>
                  <a:pt x="6165304" y="9905"/>
                  <a:pt x="5869721" y="4987"/>
                  <a:pt x="5650992" y="18288"/>
                </a:cubicBezTo>
                <a:cubicBezTo>
                  <a:pt x="5432263" y="31589"/>
                  <a:pt x="5308310" y="3023"/>
                  <a:pt x="5129784" y="18288"/>
                </a:cubicBezTo>
                <a:cubicBezTo>
                  <a:pt x="4951258" y="33553"/>
                  <a:pt x="4799696" y="15357"/>
                  <a:pt x="4690872" y="18288"/>
                </a:cubicBezTo>
                <a:cubicBezTo>
                  <a:pt x="4582048" y="21219"/>
                  <a:pt x="4311124" y="-7836"/>
                  <a:pt x="4087368" y="18288"/>
                </a:cubicBezTo>
                <a:cubicBezTo>
                  <a:pt x="3863612" y="44412"/>
                  <a:pt x="3730288" y="13374"/>
                  <a:pt x="3401568" y="18288"/>
                </a:cubicBezTo>
                <a:cubicBezTo>
                  <a:pt x="3072848" y="23202"/>
                  <a:pt x="3020684" y="32425"/>
                  <a:pt x="2798064" y="18288"/>
                </a:cubicBezTo>
                <a:cubicBezTo>
                  <a:pt x="2575444" y="4151"/>
                  <a:pt x="2440915" y="-7352"/>
                  <a:pt x="2276856" y="18288"/>
                </a:cubicBezTo>
                <a:cubicBezTo>
                  <a:pt x="2112797" y="43928"/>
                  <a:pt x="1726502" y="-9560"/>
                  <a:pt x="1426464" y="18288"/>
                </a:cubicBezTo>
                <a:cubicBezTo>
                  <a:pt x="1126426" y="46136"/>
                  <a:pt x="992925" y="21016"/>
                  <a:pt x="740664" y="18288"/>
                </a:cubicBezTo>
                <a:cubicBezTo>
                  <a:pt x="488403" y="15560"/>
                  <a:pt x="195650" y="-16061"/>
                  <a:pt x="0" y="18288"/>
                </a:cubicBezTo>
                <a:cubicBezTo>
                  <a:pt x="348" y="9455"/>
                  <a:pt x="654" y="3983"/>
                  <a:pt x="0" y="0"/>
                </a:cubicBezTo>
                <a:close/>
              </a:path>
              <a:path w="8229600" h="18288" stroke="0" extrusionOk="0">
                <a:moveTo>
                  <a:pt x="0" y="0"/>
                </a:moveTo>
                <a:cubicBezTo>
                  <a:pt x="259263" y="-9445"/>
                  <a:pt x="404731" y="4427"/>
                  <a:pt x="521208" y="0"/>
                </a:cubicBezTo>
                <a:cubicBezTo>
                  <a:pt x="637685" y="-4427"/>
                  <a:pt x="839187" y="564"/>
                  <a:pt x="960120" y="0"/>
                </a:cubicBezTo>
                <a:cubicBezTo>
                  <a:pt x="1081053" y="-564"/>
                  <a:pt x="1313469" y="-16481"/>
                  <a:pt x="1481328" y="0"/>
                </a:cubicBezTo>
                <a:cubicBezTo>
                  <a:pt x="1649187" y="16481"/>
                  <a:pt x="1885247" y="26161"/>
                  <a:pt x="2167128" y="0"/>
                </a:cubicBezTo>
                <a:cubicBezTo>
                  <a:pt x="2449009" y="-26161"/>
                  <a:pt x="2761875" y="-22202"/>
                  <a:pt x="2935224" y="0"/>
                </a:cubicBezTo>
                <a:cubicBezTo>
                  <a:pt x="3108573" y="22202"/>
                  <a:pt x="3540687" y="-2863"/>
                  <a:pt x="3785616" y="0"/>
                </a:cubicBezTo>
                <a:cubicBezTo>
                  <a:pt x="4030545" y="2863"/>
                  <a:pt x="4280774" y="-12442"/>
                  <a:pt x="4636008" y="0"/>
                </a:cubicBezTo>
                <a:cubicBezTo>
                  <a:pt x="4991242" y="12442"/>
                  <a:pt x="5025483" y="16914"/>
                  <a:pt x="5239512" y="0"/>
                </a:cubicBezTo>
                <a:cubicBezTo>
                  <a:pt x="5453541" y="-16914"/>
                  <a:pt x="5754008" y="16592"/>
                  <a:pt x="6007608" y="0"/>
                </a:cubicBezTo>
                <a:cubicBezTo>
                  <a:pt x="6261208" y="-16592"/>
                  <a:pt x="6407957" y="-11909"/>
                  <a:pt x="6693408" y="0"/>
                </a:cubicBezTo>
                <a:cubicBezTo>
                  <a:pt x="6978859" y="11909"/>
                  <a:pt x="7015437" y="-20890"/>
                  <a:pt x="7296912" y="0"/>
                </a:cubicBezTo>
                <a:cubicBezTo>
                  <a:pt x="7578387" y="20890"/>
                  <a:pt x="7859622" y="46406"/>
                  <a:pt x="8229600" y="0"/>
                </a:cubicBezTo>
                <a:cubicBezTo>
                  <a:pt x="8230508" y="6337"/>
                  <a:pt x="8228722" y="11778"/>
                  <a:pt x="8229600" y="18288"/>
                </a:cubicBezTo>
                <a:cubicBezTo>
                  <a:pt x="8075287" y="35054"/>
                  <a:pt x="7821366" y="21850"/>
                  <a:pt x="7626096" y="18288"/>
                </a:cubicBezTo>
                <a:cubicBezTo>
                  <a:pt x="7430826" y="14726"/>
                  <a:pt x="7320004" y="-9669"/>
                  <a:pt x="7022592" y="18288"/>
                </a:cubicBezTo>
                <a:cubicBezTo>
                  <a:pt x="6725180" y="46245"/>
                  <a:pt x="6348804" y="-14025"/>
                  <a:pt x="6172200" y="18288"/>
                </a:cubicBezTo>
                <a:cubicBezTo>
                  <a:pt x="5995596" y="50601"/>
                  <a:pt x="5788102" y="22890"/>
                  <a:pt x="5650992" y="18288"/>
                </a:cubicBezTo>
                <a:cubicBezTo>
                  <a:pt x="5513882" y="13686"/>
                  <a:pt x="5198399" y="29121"/>
                  <a:pt x="4882896" y="18288"/>
                </a:cubicBezTo>
                <a:cubicBezTo>
                  <a:pt x="4567393" y="7455"/>
                  <a:pt x="4557008" y="26965"/>
                  <a:pt x="4443984" y="18288"/>
                </a:cubicBezTo>
                <a:cubicBezTo>
                  <a:pt x="4330960" y="9611"/>
                  <a:pt x="4061674" y="28891"/>
                  <a:pt x="3758184" y="18288"/>
                </a:cubicBezTo>
                <a:cubicBezTo>
                  <a:pt x="3454694" y="7685"/>
                  <a:pt x="3380392" y="19119"/>
                  <a:pt x="3236976" y="18288"/>
                </a:cubicBezTo>
                <a:cubicBezTo>
                  <a:pt x="3093560" y="17457"/>
                  <a:pt x="2632116" y="37607"/>
                  <a:pt x="2386584" y="18288"/>
                </a:cubicBezTo>
                <a:cubicBezTo>
                  <a:pt x="2141052" y="-1031"/>
                  <a:pt x="2110884" y="28777"/>
                  <a:pt x="1947672" y="18288"/>
                </a:cubicBezTo>
                <a:cubicBezTo>
                  <a:pt x="1784460" y="7799"/>
                  <a:pt x="1535467" y="461"/>
                  <a:pt x="1261872" y="18288"/>
                </a:cubicBezTo>
                <a:cubicBezTo>
                  <a:pt x="988277" y="36115"/>
                  <a:pt x="1021096" y="10375"/>
                  <a:pt x="822960" y="18288"/>
                </a:cubicBezTo>
                <a:cubicBezTo>
                  <a:pt x="624824" y="26201"/>
                  <a:pt x="298309" y="1283"/>
                  <a:pt x="0" y="18288"/>
                </a:cubicBezTo>
                <a:cubicBezTo>
                  <a:pt x="-633" y="12278"/>
                  <a:pt x="-757" y="5867"/>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7" name="Content Placeholder 2">
            <a:extLst>
              <a:ext uri="{FF2B5EF4-FFF2-40B4-BE49-F238E27FC236}">
                <a16:creationId xmlns:a16="http://schemas.microsoft.com/office/drawing/2014/main" id="{FCCB0D7E-C77F-0EA4-C33A-26DF18665377}"/>
              </a:ext>
            </a:extLst>
          </p:cNvPr>
          <p:cNvSpPr txBox="1">
            <a:spLocks/>
          </p:cNvSpPr>
          <p:nvPr/>
        </p:nvSpPr>
        <p:spPr>
          <a:xfrm>
            <a:off x="429369" y="1903706"/>
            <a:ext cx="4395285" cy="4850192"/>
          </a:xfrm>
          <a:prstGeom prst="rect">
            <a:avLst/>
          </a:prstGeom>
        </p:spPr>
        <p:txBody>
          <a:bodyPr vert="horz" lIns="91440" tIns="45720" rIns="91440" bIns="45720" rtlCol="0" anchor="t">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171450" marR="0" lvl="0" indent="-171450" algn="l" defTabSz="685800" rtl="0" eaLnBrk="1" fontAlgn="auto" latinLnBrk="0" hangingPunct="1">
              <a:lnSpc>
                <a:spcPct val="115000"/>
              </a:lnSpc>
              <a:spcBef>
                <a:spcPts val="750"/>
              </a:spcBef>
              <a:spcAft>
                <a:spcPts val="800"/>
              </a:spcAft>
              <a:buClrTx/>
              <a:buSzTx/>
              <a:buFont typeface="Wingdings" panose="05000000000000000000" pitchFamily="2" charset="2"/>
              <a:buChar char="ü"/>
              <a:tabLst/>
              <a:defRPr/>
            </a:pPr>
            <a:r>
              <a:rPr kumimoji="0" lang="zh-TW" altLang="en-US" sz="2100" b="0" i="0" u="none" strike="noStrike" kern="1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最終公因子變異數估計值</a:t>
            </a:r>
            <a:r>
              <a:rPr kumimoji="0" lang="en-US" altLang="zh-TW" sz="2100" b="0" i="0" u="none" strike="noStrike" kern="1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 </a:t>
            </a:r>
            <a:r>
              <a:rPr kumimoji="0" lang="zh-TW" altLang="en-US" sz="2100" b="0" i="0" u="none" strike="noStrike" kern="1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共通性</a:t>
            </a:r>
            <a:r>
              <a:rPr kumimoji="0" lang="en-US" altLang="zh-TW" sz="2100" b="0" i="0" u="none" strike="noStrike" kern="1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 2.677672</a:t>
            </a:r>
          </a:p>
          <a:p>
            <a:pPr marL="171450" marR="0" lvl="0" indent="-171450" algn="l" defTabSz="685800" rtl="0" eaLnBrk="1" fontAlgn="auto" latinLnBrk="0" hangingPunct="1">
              <a:lnSpc>
                <a:spcPct val="115000"/>
              </a:lnSpc>
              <a:spcBef>
                <a:spcPts val="750"/>
              </a:spcBef>
              <a:spcAft>
                <a:spcPts val="800"/>
              </a:spcAft>
              <a:buClrTx/>
              <a:buSzTx/>
              <a:buFont typeface="Wingdings" panose="05000000000000000000" pitchFamily="2" charset="2"/>
              <a:buChar char="ü"/>
              <a:tabLst/>
              <a:defRPr/>
            </a:pPr>
            <a:r>
              <a:rPr kumimoji="0" lang="zh-TW" altLang="en-US" sz="2100" b="0" i="0" u="none" strike="noStrike" kern="1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均方根非對角殘差</a:t>
            </a:r>
            <a:r>
              <a:rPr kumimoji="0" lang="en-US" altLang="zh-TW" sz="2100" b="0" i="0" u="none" strike="noStrike" kern="1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 RMSR = 0.02166541 &lt;0.05</a:t>
            </a:r>
          </a:p>
          <a:p>
            <a:pPr marL="171450" marR="0" lvl="0" indent="-171450" algn="l" defTabSz="685800" rtl="0" eaLnBrk="1" fontAlgn="auto" latinLnBrk="0" hangingPunct="1">
              <a:lnSpc>
                <a:spcPct val="115000"/>
              </a:lnSpc>
              <a:spcBef>
                <a:spcPts val="750"/>
              </a:spcBef>
              <a:spcAft>
                <a:spcPts val="800"/>
              </a:spcAft>
              <a:buClrTx/>
              <a:buSzTx/>
              <a:buFont typeface="Wingdings" panose="05000000000000000000" pitchFamily="2" charset="2"/>
              <a:buChar char="ü"/>
              <a:tabLst/>
              <a:defRPr/>
            </a:pPr>
            <a:r>
              <a:rPr kumimoji="0" lang="en-US" altLang="zh-TW" sz="2100" b="0" i="0" u="none" strike="noStrike" kern="1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v6_c1</a:t>
            </a:r>
            <a:r>
              <a:rPr kumimoji="0" lang="zh-TW" altLang="en-US" sz="2100" b="0" i="0" u="none" strike="noStrike" kern="1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a:t>
            </a:r>
            <a:r>
              <a:rPr kumimoji="0" lang="en-US" altLang="zh-TW" sz="2100" b="0" i="0" u="none" strike="noStrike" kern="1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v6_c2</a:t>
            </a:r>
            <a:r>
              <a:rPr kumimoji="0" lang="zh-TW" altLang="en-US" sz="2100" b="0" i="0" u="none" strike="noStrike" kern="1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a:t>
            </a:r>
            <a:r>
              <a:rPr kumimoji="0" lang="en-US" altLang="zh-TW" sz="2100" b="0" i="0" u="none" strike="noStrike" kern="1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v6_c3</a:t>
            </a:r>
            <a:r>
              <a:rPr kumimoji="0" lang="zh-TW" altLang="en-US" sz="2100" b="0" i="0" u="none" strike="noStrike" kern="1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a:t>
            </a:r>
            <a:r>
              <a:rPr kumimoji="0" lang="en-US" altLang="zh-TW" sz="2100" b="0" i="0" u="none" strike="noStrike" kern="1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v6_c4</a:t>
            </a:r>
            <a:r>
              <a:rPr kumimoji="0" lang="zh-TW" altLang="en-US" sz="2100" b="0" i="0" u="none" strike="noStrike" kern="1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a:t>
            </a:r>
            <a:r>
              <a:rPr kumimoji="0" lang="en-US" altLang="zh-TW" sz="2100" b="0" i="0" u="none" strike="noStrike" kern="1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v6_c5</a:t>
            </a:r>
            <a:r>
              <a:rPr kumimoji="0" lang="zh-TW" altLang="en-US" sz="2100" b="0" i="0" u="none" strike="noStrike" kern="1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a:t>
            </a:r>
            <a:r>
              <a:rPr kumimoji="0" lang="en-US" altLang="zh-TW" sz="2100" b="0" i="0" u="none" strike="noStrike" kern="1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v6_c6</a:t>
            </a:r>
            <a:r>
              <a:rPr kumimoji="0" lang="zh-TW" altLang="en-US" sz="2100" b="0" i="0" u="none" strike="noStrike" kern="1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投入時間增加的網路活動類型</a:t>
            </a:r>
            <a:endParaRPr lang="en-US" altLang="zh-TW" kern="10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a:p>
            <a:pPr marL="171450" marR="0" lvl="0" indent="-171450" algn="l" defTabSz="685800" rtl="0" eaLnBrk="1" fontAlgn="auto" latinLnBrk="0" hangingPunct="1">
              <a:lnSpc>
                <a:spcPct val="115000"/>
              </a:lnSpc>
              <a:spcBef>
                <a:spcPts val="750"/>
              </a:spcBef>
              <a:spcAft>
                <a:spcPts val="800"/>
              </a:spcAft>
              <a:buClrTx/>
              <a:buSzTx/>
              <a:buFont typeface="Wingdings" panose="05000000000000000000" pitchFamily="2" charset="2"/>
              <a:buChar char="ü"/>
              <a:tabLst/>
              <a:defRPr/>
            </a:pPr>
            <a:r>
              <a:rPr kumimoji="0" lang="zh-TW" altLang="en-US" sz="2100" b="0" i="0" u="none" strike="noStrike" kern="1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偏相關矩陣：值偏小，最大值為</a:t>
            </a:r>
            <a:r>
              <a:rPr kumimoji="0" lang="en-US" altLang="zh-TW" sz="2100" b="0" i="0" u="none" strike="noStrike" kern="1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0.41163</a:t>
            </a:r>
          </a:p>
          <a:p>
            <a:pPr marL="171450" marR="0" lvl="0" indent="-171450" algn="l" defTabSz="685800" rtl="0" eaLnBrk="1" fontAlgn="auto" latinLnBrk="0" hangingPunct="1">
              <a:lnSpc>
                <a:spcPct val="115000"/>
              </a:lnSpc>
              <a:spcBef>
                <a:spcPts val="750"/>
              </a:spcBef>
              <a:spcAft>
                <a:spcPts val="800"/>
              </a:spcAft>
              <a:buClrTx/>
              <a:buSzTx/>
              <a:buFont typeface="Wingdings" panose="05000000000000000000" pitchFamily="2" charset="2"/>
              <a:buChar char="ü"/>
              <a:tabLst/>
              <a:defRPr/>
            </a:pPr>
            <a:r>
              <a:rPr kumimoji="0" lang="en-US" altLang="zh-TW" sz="2100" b="0" i="0" u="none" strike="noStrike" kern="1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KMO</a:t>
            </a:r>
            <a:r>
              <a:rPr kumimoji="0" lang="zh-TW" altLang="en-US" sz="2100" b="0" i="0" u="none" strike="noStrike" kern="1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值</a:t>
            </a:r>
            <a:r>
              <a:rPr kumimoji="0" lang="en-US" altLang="zh-TW" sz="2100" b="0" i="0" u="none" strike="noStrike" kern="1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 0.77592445 &gt;0.6</a:t>
            </a:r>
          </a:p>
        </p:txBody>
      </p:sp>
      <p:sp>
        <p:nvSpPr>
          <p:cNvPr id="8" name="矩形 7">
            <a:extLst>
              <a:ext uri="{FF2B5EF4-FFF2-40B4-BE49-F238E27FC236}">
                <a16:creationId xmlns:a16="http://schemas.microsoft.com/office/drawing/2014/main" id="{83DB00EE-6A51-4590-D20F-4AA64CDC952B}"/>
              </a:ext>
            </a:extLst>
          </p:cNvPr>
          <p:cNvSpPr/>
          <p:nvPr/>
        </p:nvSpPr>
        <p:spPr>
          <a:xfrm>
            <a:off x="4950686" y="1143702"/>
            <a:ext cx="4132773" cy="5389610"/>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Aptos" panose="02110004020202020204"/>
              <a:ea typeface="新細明體" panose="02020500000000000000" pitchFamily="18" charset="-120"/>
              <a:cs typeface="+mn-cs"/>
            </a:endParaRPr>
          </a:p>
        </p:txBody>
      </p:sp>
      <p:pic>
        <p:nvPicPr>
          <p:cNvPr id="3" name="圖片 2" descr="一張含有 文字, 螢幕擷取畫面, 字型, 數字 的圖片&#10;&#10;自動產生的描述">
            <a:extLst>
              <a:ext uri="{FF2B5EF4-FFF2-40B4-BE49-F238E27FC236}">
                <a16:creationId xmlns:a16="http://schemas.microsoft.com/office/drawing/2014/main" id="{93E59139-1B3F-7B61-5C67-99A51B4F20C2}"/>
              </a:ext>
            </a:extLst>
          </p:cNvPr>
          <p:cNvPicPr>
            <a:picLocks noChangeAspect="1"/>
          </p:cNvPicPr>
          <p:nvPr/>
        </p:nvPicPr>
        <p:blipFill>
          <a:blip r:embed="rId3"/>
          <a:stretch>
            <a:fillRect/>
          </a:stretch>
        </p:blipFill>
        <p:spPr>
          <a:xfrm>
            <a:off x="5084158" y="1921417"/>
            <a:ext cx="1744980" cy="1625600"/>
          </a:xfrm>
          <a:prstGeom prst="rect">
            <a:avLst/>
          </a:prstGeom>
        </p:spPr>
      </p:pic>
      <p:pic>
        <p:nvPicPr>
          <p:cNvPr id="9" name="圖片 8" descr="一張含有 文字, 螢幕擷取畫面, Rectangle, 陳列 的圖片&#10;&#10;自動產生的描述">
            <a:extLst>
              <a:ext uri="{FF2B5EF4-FFF2-40B4-BE49-F238E27FC236}">
                <a16:creationId xmlns:a16="http://schemas.microsoft.com/office/drawing/2014/main" id="{0B839246-8B66-F27E-4C28-05347530CFBE}"/>
              </a:ext>
            </a:extLst>
          </p:cNvPr>
          <p:cNvPicPr>
            <a:picLocks noChangeAspect="1"/>
          </p:cNvPicPr>
          <p:nvPr/>
        </p:nvPicPr>
        <p:blipFill>
          <a:blip r:embed="rId4"/>
          <a:stretch>
            <a:fillRect/>
          </a:stretch>
        </p:blipFill>
        <p:spPr>
          <a:xfrm>
            <a:off x="6880468" y="1228145"/>
            <a:ext cx="2119074" cy="2372754"/>
          </a:xfrm>
          <a:prstGeom prst="rect">
            <a:avLst/>
          </a:prstGeom>
        </p:spPr>
      </p:pic>
      <p:pic>
        <p:nvPicPr>
          <p:cNvPr id="10" name="圖片 9" descr="一張含有 文字, 螢幕擷取畫面, 字型, 行 的圖片&#10;&#10;自動產生的描述">
            <a:extLst>
              <a:ext uri="{FF2B5EF4-FFF2-40B4-BE49-F238E27FC236}">
                <a16:creationId xmlns:a16="http://schemas.microsoft.com/office/drawing/2014/main" id="{1CDD3668-D57C-58BA-F555-8C4B5A715A17}"/>
              </a:ext>
            </a:extLst>
          </p:cNvPr>
          <p:cNvPicPr>
            <a:picLocks noChangeAspect="1"/>
          </p:cNvPicPr>
          <p:nvPr/>
        </p:nvPicPr>
        <p:blipFill>
          <a:blip r:embed="rId5"/>
          <a:stretch>
            <a:fillRect/>
          </a:stretch>
        </p:blipFill>
        <p:spPr>
          <a:xfrm>
            <a:off x="5017212" y="3600899"/>
            <a:ext cx="4033660" cy="552221"/>
          </a:xfrm>
          <a:prstGeom prst="rect">
            <a:avLst/>
          </a:prstGeom>
        </p:spPr>
      </p:pic>
      <p:pic>
        <p:nvPicPr>
          <p:cNvPr id="11" name="圖片 10" descr="一張含有 文字, 螢幕擷取畫面, 字型, 行 的圖片&#10;&#10;自動產生的描述">
            <a:extLst>
              <a:ext uri="{FF2B5EF4-FFF2-40B4-BE49-F238E27FC236}">
                <a16:creationId xmlns:a16="http://schemas.microsoft.com/office/drawing/2014/main" id="{72196724-63F4-2CD8-37E0-E0B5C887680C}"/>
              </a:ext>
            </a:extLst>
          </p:cNvPr>
          <p:cNvPicPr>
            <a:picLocks noChangeAspect="1"/>
          </p:cNvPicPr>
          <p:nvPr/>
        </p:nvPicPr>
        <p:blipFill>
          <a:blip r:embed="rId6"/>
          <a:stretch>
            <a:fillRect/>
          </a:stretch>
        </p:blipFill>
        <p:spPr>
          <a:xfrm>
            <a:off x="5051572" y="4251570"/>
            <a:ext cx="3964940" cy="555603"/>
          </a:xfrm>
          <a:prstGeom prst="rect">
            <a:avLst/>
          </a:prstGeom>
        </p:spPr>
      </p:pic>
      <p:pic>
        <p:nvPicPr>
          <p:cNvPr id="13" name="圖片 12" descr="一張含有 文字, 螢幕擷取畫面, 數字, 字型 的圖片&#10;&#10;自動產生的描述">
            <a:extLst>
              <a:ext uri="{FF2B5EF4-FFF2-40B4-BE49-F238E27FC236}">
                <a16:creationId xmlns:a16="http://schemas.microsoft.com/office/drawing/2014/main" id="{1C9F8759-D75F-6CB4-3C02-6B70D40237BA}"/>
              </a:ext>
            </a:extLst>
          </p:cNvPr>
          <p:cNvPicPr>
            <a:picLocks noChangeAspect="1"/>
          </p:cNvPicPr>
          <p:nvPr/>
        </p:nvPicPr>
        <p:blipFill>
          <a:blip r:embed="rId7"/>
          <a:stretch>
            <a:fillRect/>
          </a:stretch>
        </p:blipFill>
        <p:spPr>
          <a:xfrm>
            <a:off x="4982852" y="4797334"/>
            <a:ext cx="4033660" cy="1654581"/>
          </a:xfrm>
          <a:prstGeom prst="rect">
            <a:avLst/>
          </a:prstGeom>
        </p:spPr>
      </p:pic>
      <p:sp>
        <p:nvSpPr>
          <p:cNvPr id="2" name="投影片編號版面配置區 1">
            <a:extLst>
              <a:ext uri="{FF2B5EF4-FFF2-40B4-BE49-F238E27FC236}">
                <a16:creationId xmlns:a16="http://schemas.microsoft.com/office/drawing/2014/main" id="{0E4B919E-4F7A-45BC-9F2D-9D25F8CD222A}"/>
              </a:ext>
            </a:extLst>
          </p:cNvPr>
          <p:cNvSpPr>
            <a:spLocks noGrp="1"/>
          </p:cNvSpPr>
          <p:nvPr>
            <p:ph type="sldNum" sz="quarter" idx="12"/>
          </p:nvPr>
        </p:nvSpPr>
        <p:spPr/>
        <p:txBody>
          <a:bodyPr/>
          <a:lstStyle/>
          <a:p>
            <a:fld id="{C1FF6DA9-008F-8B48-92A6-B652298478BF}" type="slidenum">
              <a:rPr lang="en-US" smtClean="0"/>
              <a:t>22</a:t>
            </a:fld>
            <a:endParaRPr lang="en-US"/>
          </a:p>
        </p:txBody>
      </p:sp>
    </p:spTree>
    <p:extLst>
      <p:ext uri="{BB962C8B-B14F-4D97-AF65-F5344CB8AC3E}">
        <p14:creationId xmlns:p14="http://schemas.microsoft.com/office/powerpoint/2010/main" val="10901851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14A46B4-4208-4071-AC0F-2C2AF95CE046}"/>
            </a:ext>
          </a:extLst>
        </p:cNvPr>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3F218AA3-CF96-17C7-9EB7-FBD1D8C507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5" name="Title 1">
            <a:extLst>
              <a:ext uri="{FF2B5EF4-FFF2-40B4-BE49-F238E27FC236}">
                <a16:creationId xmlns:a16="http://schemas.microsoft.com/office/drawing/2014/main" id="{B9688DAF-E11C-6BAB-9FDE-E0042FBDF464}"/>
              </a:ext>
            </a:extLst>
          </p:cNvPr>
          <p:cNvSpPr>
            <a:spLocks noGrp="1"/>
          </p:cNvSpPr>
          <p:nvPr>
            <p:ph type="title"/>
          </p:nvPr>
        </p:nvSpPr>
        <p:spPr>
          <a:xfrm>
            <a:off x="429369" y="238539"/>
            <a:ext cx="8263890" cy="1434415"/>
          </a:xfrm>
        </p:spPr>
        <p:txBody>
          <a:bodyPr anchor="b">
            <a:normAutofit/>
          </a:bodyPr>
          <a:lstStyle/>
          <a:p>
            <a:r>
              <a:rPr lang="zh-TW" altLang="en-US" sz="4700" dirty="0">
                <a:latin typeface="標楷體" panose="03000509000000000000" pitchFamily="65" charset="-120"/>
                <a:ea typeface="標楷體" panose="03000509000000000000" pitchFamily="65" charset="-120"/>
              </a:rPr>
              <a:t>因素分析</a:t>
            </a:r>
            <a:r>
              <a:rPr lang="en-US" altLang="zh-TW" sz="4700" dirty="0">
                <a:latin typeface="標楷體" panose="03000509000000000000" pitchFamily="65" charset="-120"/>
                <a:ea typeface="標楷體" panose="03000509000000000000" pitchFamily="65" charset="-120"/>
              </a:rPr>
              <a:t>-4</a:t>
            </a:r>
            <a:endParaRPr lang="zh-TW" altLang="en-US" sz="4700" dirty="0">
              <a:latin typeface="標楷體" panose="03000509000000000000" pitchFamily="65" charset="-120"/>
              <a:ea typeface="標楷體" panose="03000509000000000000" pitchFamily="65" charset="-120"/>
            </a:endParaRPr>
          </a:p>
        </p:txBody>
      </p:sp>
      <p:sp>
        <p:nvSpPr>
          <p:cNvPr id="14" name="sketchy line">
            <a:extLst>
              <a:ext uri="{FF2B5EF4-FFF2-40B4-BE49-F238E27FC236}">
                <a16:creationId xmlns:a16="http://schemas.microsoft.com/office/drawing/2014/main" id="{50908994-216E-D10E-6325-6CA3FBDBE0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9369" y="1681544"/>
            <a:ext cx="8229600" cy="18288"/>
          </a:xfrm>
          <a:custGeom>
            <a:avLst/>
            <a:gdLst>
              <a:gd name="connsiteX0" fmla="*/ 0 w 8229600"/>
              <a:gd name="connsiteY0" fmla="*/ 0 h 18288"/>
              <a:gd name="connsiteX1" fmla="*/ 521208 w 8229600"/>
              <a:gd name="connsiteY1" fmla="*/ 0 h 18288"/>
              <a:gd name="connsiteX2" fmla="*/ 1371600 w 8229600"/>
              <a:gd name="connsiteY2" fmla="*/ 0 h 18288"/>
              <a:gd name="connsiteX3" fmla="*/ 2221992 w 8229600"/>
              <a:gd name="connsiteY3" fmla="*/ 0 h 18288"/>
              <a:gd name="connsiteX4" fmla="*/ 3072384 w 8229600"/>
              <a:gd name="connsiteY4" fmla="*/ 0 h 18288"/>
              <a:gd name="connsiteX5" fmla="*/ 3511296 w 8229600"/>
              <a:gd name="connsiteY5" fmla="*/ 0 h 18288"/>
              <a:gd name="connsiteX6" fmla="*/ 4114800 w 8229600"/>
              <a:gd name="connsiteY6" fmla="*/ 0 h 18288"/>
              <a:gd name="connsiteX7" fmla="*/ 4553712 w 8229600"/>
              <a:gd name="connsiteY7" fmla="*/ 0 h 18288"/>
              <a:gd name="connsiteX8" fmla="*/ 5239512 w 8229600"/>
              <a:gd name="connsiteY8" fmla="*/ 0 h 18288"/>
              <a:gd name="connsiteX9" fmla="*/ 5843016 w 8229600"/>
              <a:gd name="connsiteY9" fmla="*/ 0 h 18288"/>
              <a:gd name="connsiteX10" fmla="*/ 6611112 w 8229600"/>
              <a:gd name="connsiteY10" fmla="*/ 0 h 18288"/>
              <a:gd name="connsiteX11" fmla="*/ 7461504 w 8229600"/>
              <a:gd name="connsiteY11" fmla="*/ 0 h 18288"/>
              <a:gd name="connsiteX12" fmla="*/ 8229600 w 8229600"/>
              <a:gd name="connsiteY12" fmla="*/ 0 h 18288"/>
              <a:gd name="connsiteX13" fmla="*/ 8229600 w 8229600"/>
              <a:gd name="connsiteY13" fmla="*/ 18288 h 18288"/>
              <a:gd name="connsiteX14" fmla="*/ 7461504 w 8229600"/>
              <a:gd name="connsiteY14" fmla="*/ 18288 h 18288"/>
              <a:gd name="connsiteX15" fmla="*/ 6940296 w 8229600"/>
              <a:gd name="connsiteY15" fmla="*/ 18288 h 18288"/>
              <a:gd name="connsiteX16" fmla="*/ 6419088 w 8229600"/>
              <a:gd name="connsiteY16" fmla="*/ 18288 h 18288"/>
              <a:gd name="connsiteX17" fmla="*/ 5650992 w 8229600"/>
              <a:gd name="connsiteY17" fmla="*/ 18288 h 18288"/>
              <a:gd name="connsiteX18" fmla="*/ 5129784 w 8229600"/>
              <a:gd name="connsiteY18" fmla="*/ 18288 h 18288"/>
              <a:gd name="connsiteX19" fmla="*/ 4690872 w 8229600"/>
              <a:gd name="connsiteY19" fmla="*/ 18288 h 18288"/>
              <a:gd name="connsiteX20" fmla="*/ 4087368 w 8229600"/>
              <a:gd name="connsiteY20" fmla="*/ 18288 h 18288"/>
              <a:gd name="connsiteX21" fmla="*/ 3401568 w 8229600"/>
              <a:gd name="connsiteY21" fmla="*/ 18288 h 18288"/>
              <a:gd name="connsiteX22" fmla="*/ 2798064 w 8229600"/>
              <a:gd name="connsiteY22" fmla="*/ 18288 h 18288"/>
              <a:gd name="connsiteX23" fmla="*/ 2276856 w 8229600"/>
              <a:gd name="connsiteY23" fmla="*/ 18288 h 18288"/>
              <a:gd name="connsiteX24" fmla="*/ 1426464 w 8229600"/>
              <a:gd name="connsiteY24" fmla="*/ 18288 h 18288"/>
              <a:gd name="connsiteX25" fmla="*/ 740664 w 8229600"/>
              <a:gd name="connsiteY25" fmla="*/ 18288 h 18288"/>
              <a:gd name="connsiteX26" fmla="*/ 0 w 8229600"/>
              <a:gd name="connsiteY26" fmla="*/ 18288 h 18288"/>
              <a:gd name="connsiteX27" fmla="*/ 0 w 8229600"/>
              <a:gd name="connsiteY2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229600" h="18288" fill="none" extrusionOk="0">
                <a:moveTo>
                  <a:pt x="0" y="0"/>
                </a:moveTo>
                <a:cubicBezTo>
                  <a:pt x="227594" y="-4267"/>
                  <a:pt x="329693" y="13251"/>
                  <a:pt x="521208" y="0"/>
                </a:cubicBezTo>
                <a:cubicBezTo>
                  <a:pt x="712723" y="-13251"/>
                  <a:pt x="1137373" y="-13618"/>
                  <a:pt x="1371600" y="0"/>
                </a:cubicBezTo>
                <a:cubicBezTo>
                  <a:pt x="1605827" y="13618"/>
                  <a:pt x="1975382" y="-27374"/>
                  <a:pt x="2221992" y="0"/>
                </a:cubicBezTo>
                <a:cubicBezTo>
                  <a:pt x="2468602" y="27374"/>
                  <a:pt x="2863316" y="-20517"/>
                  <a:pt x="3072384" y="0"/>
                </a:cubicBezTo>
                <a:cubicBezTo>
                  <a:pt x="3281452" y="20517"/>
                  <a:pt x="3331438" y="10793"/>
                  <a:pt x="3511296" y="0"/>
                </a:cubicBezTo>
                <a:cubicBezTo>
                  <a:pt x="3691154" y="-10793"/>
                  <a:pt x="3906405" y="-29737"/>
                  <a:pt x="4114800" y="0"/>
                </a:cubicBezTo>
                <a:cubicBezTo>
                  <a:pt x="4323195" y="29737"/>
                  <a:pt x="4428852" y="-2234"/>
                  <a:pt x="4553712" y="0"/>
                </a:cubicBezTo>
                <a:cubicBezTo>
                  <a:pt x="4678572" y="2234"/>
                  <a:pt x="5065629" y="29368"/>
                  <a:pt x="5239512" y="0"/>
                </a:cubicBezTo>
                <a:cubicBezTo>
                  <a:pt x="5413395" y="-29368"/>
                  <a:pt x="5703888" y="11839"/>
                  <a:pt x="5843016" y="0"/>
                </a:cubicBezTo>
                <a:cubicBezTo>
                  <a:pt x="5982144" y="-11839"/>
                  <a:pt x="6260765" y="24719"/>
                  <a:pt x="6611112" y="0"/>
                </a:cubicBezTo>
                <a:cubicBezTo>
                  <a:pt x="6961459" y="-24719"/>
                  <a:pt x="7228293" y="32959"/>
                  <a:pt x="7461504" y="0"/>
                </a:cubicBezTo>
                <a:cubicBezTo>
                  <a:pt x="7694715" y="-32959"/>
                  <a:pt x="7990029" y="-3422"/>
                  <a:pt x="8229600" y="0"/>
                </a:cubicBezTo>
                <a:cubicBezTo>
                  <a:pt x="8228940" y="5812"/>
                  <a:pt x="8229447" y="9773"/>
                  <a:pt x="8229600" y="18288"/>
                </a:cubicBezTo>
                <a:cubicBezTo>
                  <a:pt x="7940706" y="-9293"/>
                  <a:pt x="7792584" y="-16009"/>
                  <a:pt x="7461504" y="18288"/>
                </a:cubicBezTo>
                <a:cubicBezTo>
                  <a:pt x="7130424" y="52585"/>
                  <a:pt x="7080072" y="43845"/>
                  <a:pt x="6940296" y="18288"/>
                </a:cubicBezTo>
                <a:cubicBezTo>
                  <a:pt x="6800520" y="-7269"/>
                  <a:pt x="6672872" y="26671"/>
                  <a:pt x="6419088" y="18288"/>
                </a:cubicBezTo>
                <a:cubicBezTo>
                  <a:pt x="6165304" y="9905"/>
                  <a:pt x="5869721" y="4987"/>
                  <a:pt x="5650992" y="18288"/>
                </a:cubicBezTo>
                <a:cubicBezTo>
                  <a:pt x="5432263" y="31589"/>
                  <a:pt x="5308310" y="3023"/>
                  <a:pt x="5129784" y="18288"/>
                </a:cubicBezTo>
                <a:cubicBezTo>
                  <a:pt x="4951258" y="33553"/>
                  <a:pt x="4799696" y="15357"/>
                  <a:pt x="4690872" y="18288"/>
                </a:cubicBezTo>
                <a:cubicBezTo>
                  <a:pt x="4582048" y="21219"/>
                  <a:pt x="4311124" y="-7836"/>
                  <a:pt x="4087368" y="18288"/>
                </a:cubicBezTo>
                <a:cubicBezTo>
                  <a:pt x="3863612" y="44412"/>
                  <a:pt x="3730288" y="13374"/>
                  <a:pt x="3401568" y="18288"/>
                </a:cubicBezTo>
                <a:cubicBezTo>
                  <a:pt x="3072848" y="23202"/>
                  <a:pt x="3020684" y="32425"/>
                  <a:pt x="2798064" y="18288"/>
                </a:cubicBezTo>
                <a:cubicBezTo>
                  <a:pt x="2575444" y="4151"/>
                  <a:pt x="2440915" y="-7352"/>
                  <a:pt x="2276856" y="18288"/>
                </a:cubicBezTo>
                <a:cubicBezTo>
                  <a:pt x="2112797" y="43928"/>
                  <a:pt x="1726502" y="-9560"/>
                  <a:pt x="1426464" y="18288"/>
                </a:cubicBezTo>
                <a:cubicBezTo>
                  <a:pt x="1126426" y="46136"/>
                  <a:pt x="992925" y="21016"/>
                  <a:pt x="740664" y="18288"/>
                </a:cubicBezTo>
                <a:cubicBezTo>
                  <a:pt x="488403" y="15560"/>
                  <a:pt x="195650" y="-16061"/>
                  <a:pt x="0" y="18288"/>
                </a:cubicBezTo>
                <a:cubicBezTo>
                  <a:pt x="348" y="9455"/>
                  <a:pt x="654" y="3983"/>
                  <a:pt x="0" y="0"/>
                </a:cubicBezTo>
                <a:close/>
              </a:path>
              <a:path w="8229600" h="18288" stroke="0" extrusionOk="0">
                <a:moveTo>
                  <a:pt x="0" y="0"/>
                </a:moveTo>
                <a:cubicBezTo>
                  <a:pt x="259263" y="-9445"/>
                  <a:pt x="404731" y="4427"/>
                  <a:pt x="521208" y="0"/>
                </a:cubicBezTo>
                <a:cubicBezTo>
                  <a:pt x="637685" y="-4427"/>
                  <a:pt x="839187" y="564"/>
                  <a:pt x="960120" y="0"/>
                </a:cubicBezTo>
                <a:cubicBezTo>
                  <a:pt x="1081053" y="-564"/>
                  <a:pt x="1313469" y="-16481"/>
                  <a:pt x="1481328" y="0"/>
                </a:cubicBezTo>
                <a:cubicBezTo>
                  <a:pt x="1649187" y="16481"/>
                  <a:pt x="1885247" y="26161"/>
                  <a:pt x="2167128" y="0"/>
                </a:cubicBezTo>
                <a:cubicBezTo>
                  <a:pt x="2449009" y="-26161"/>
                  <a:pt x="2761875" y="-22202"/>
                  <a:pt x="2935224" y="0"/>
                </a:cubicBezTo>
                <a:cubicBezTo>
                  <a:pt x="3108573" y="22202"/>
                  <a:pt x="3540687" y="-2863"/>
                  <a:pt x="3785616" y="0"/>
                </a:cubicBezTo>
                <a:cubicBezTo>
                  <a:pt x="4030545" y="2863"/>
                  <a:pt x="4280774" y="-12442"/>
                  <a:pt x="4636008" y="0"/>
                </a:cubicBezTo>
                <a:cubicBezTo>
                  <a:pt x="4991242" y="12442"/>
                  <a:pt x="5025483" y="16914"/>
                  <a:pt x="5239512" y="0"/>
                </a:cubicBezTo>
                <a:cubicBezTo>
                  <a:pt x="5453541" y="-16914"/>
                  <a:pt x="5754008" y="16592"/>
                  <a:pt x="6007608" y="0"/>
                </a:cubicBezTo>
                <a:cubicBezTo>
                  <a:pt x="6261208" y="-16592"/>
                  <a:pt x="6407957" y="-11909"/>
                  <a:pt x="6693408" y="0"/>
                </a:cubicBezTo>
                <a:cubicBezTo>
                  <a:pt x="6978859" y="11909"/>
                  <a:pt x="7015437" y="-20890"/>
                  <a:pt x="7296912" y="0"/>
                </a:cubicBezTo>
                <a:cubicBezTo>
                  <a:pt x="7578387" y="20890"/>
                  <a:pt x="7859622" y="46406"/>
                  <a:pt x="8229600" y="0"/>
                </a:cubicBezTo>
                <a:cubicBezTo>
                  <a:pt x="8230508" y="6337"/>
                  <a:pt x="8228722" y="11778"/>
                  <a:pt x="8229600" y="18288"/>
                </a:cubicBezTo>
                <a:cubicBezTo>
                  <a:pt x="8075287" y="35054"/>
                  <a:pt x="7821366" y="21850"/>
                  <a:pt x="7626096" y="18288"/>
                </a:cubicBezTo>
                <a:cubicBezTo>
                  <a:pt x="7430826" y="14726"/>
                  <a:pt x="7320004" y="-9669"/>
                  <a:pt x="7022592" y="18288"/>
                </a:cubicBezTo>
                <a:cubicBezTo>
                  <a:pt x="6725180" y="46245"/>
                  <a:pt x="6348804" y="-14025"/>
                  <a:pt x="6172200" y="18288"/>
                </a:cubicBezTo>
                <a:cubicBezTo>
                  <a:pt x="5995596" y="50601"/>
                  <a:pt x="5788102" y="22890"/>
                  <a:pt x="5650992" y="18288"/>
                </a:cubicBezTo>
                <a:cubicBezTo>
                  <a:pt x="5513882" y="13686"/>
                  <a:pt x="5198399" y="29121"/>
                  <a:pt x="4882896" y="18288"/>
                </a:cubicBezTo>
                <a:cubicBezTo>
                  <a:pt x="4567393" y="7455"/>
                  <a:pt x="4557008" y="26965"/>
                  <a:pt x="4443984" y="18288"/>
                </a:cubicBezTo>
                <a:cubicBezTo>
                  <a:pt x="4330960" y="9611"/>
                  <a:pt x="4061674" y="28891"/>
                  <a:pt x="3758184" y="18288"/>
                </a:cubicBezTo>
                <a:cubicBezTo>
                  <a:pt x="3454694" y="7685"/>
                  <a:pt x="3380392" y="19119"/>
                  <a:pt x="3236976" y="18288"/>
                </a:cubicBezTo>
                <a:cubicBezTo>
                  <a:pt x="3093560" y="17457"/>
                  <a:pt x="2632116" y="37607"/>
                  <a:pt x="2386584" y="18288"/>
                </a:cubicBezTo>
                <a:cubicBezTo>
                  <a:pt x="2141052" y="-1031"/>
                  <a:pt x="2110884" y="28777"/>
                  <a:pt x="1947672" y="18288"/>
                </a:cubicBezTo>
                <a:cubicBezTo>
                  <a:pt x="1784460" y="7799"/>
                  <a:pt x="1535467" y="461"/>
                  <a:pt x="1261872" y="18288"/>
                </a:cubicBezTo>
                <a:cubicBezTo>
                  <a:pt x="988277" y="36115"/>
                  <a:pt x="1021096" y="10375"/>
                  <a:pt x="822960" y="18288"/>
                </a:cubicBezTo>
                <a:cubicBezTo>
                  <a:pt x="624824" y="26201"/>
                  <a:pt x="298309" y="1283"/>
                  <a:pt x="0" y="18288"/>
                </a:cubicBezTo>
                <a:cubicBezTo>
                  <a:pt x="-633" y="12278"/>
                  <a:pt x="-757" y="5867"/>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7" name="Content Placeholder 2">
            <a:extLst>
              <a:ext uri="{FF2B5EF4-FFF2-40B4-BE49-F238E27FC236}">
                <a16:creationId xmlns:a16="http://schemas.microsoft.com/office/drawing/2014/main" id="{B8D7BDBA-976B-BDFB-1A1E-730A89A60326}"/>
              </a:ext>
            </a:extLst>
          </p:cNvPr>
          <p:cNvSpPr txBox="1">
            <a:spLocks/>
          </p:cNvSpPr>
          <p:nvPr/>
        </p:nvSpPr>
        <p:spPr>
          <a:xfrm>
            <a:off x="429369" y="1903706"/>
            <a:ext cx="4395285" cy="4850192"/>
          </a:xfrm>
          <a:prstGeom prst="rect">
            <a:avLst/>
          </a:prstGeom>
        </p:spPr>
        <p:txBody>
          <a:bodyPr vert="horz" lIns="91440" tIns="45720" rIns="91440" bIns="45720" rtlCol="0" anchor="t">
            <a:normAutofit fontScale="92500" lnSpcReduction="20000"/>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171450" marR="0" lvl="0" indent="-171450" algn="l" defTabSz="685800" rtl="0" eaLnBrk="1" fontAlgn="auto" latinLnBrk="0" hangingPunct="1">
              <a:lnSpc>
                <a:spcPct val="115000"/>
              </a:lnSpc>
              <a:spcBef>
                <a:spcPts val="750"/>
              </a:spcBef>
              <a:spcAft>
                <a:spcPts val="800"/>
              </a:spcAft>
              <a:buClrTx/>
              <a:buSzTx/>
              <a:buFont typeface="Wingdings" panose="05000000000000000000" pitchFamily="2" charset="2"/>
              <a:buChar char="ü"/>
              <a:tabLst/>
              <a:defRPr/>
            </a:pPr>
            <a:r>
              <a:rPr kumimoji="0" lang="zh-TW" altLang="en-US" sz="2100" b="0" i="0" u="none" strike="noStrike" kern="1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迭代次數：</a:t>
            </a:r>
            <a:r>
              <a:rPr kumimoji="0" lang="en-US" altLang="zh-TW" sz="2100" b="0" i="0" u="none" strike="noStrike" kern="1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8</a:t>
            </a:r>
            <a:r>
              <a:rPr kumimoji="0" lang="zh-TW" altLang="en-US" sz="2100" b="0" i="0" u="none" strike="noStrike" kern="1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次， </a:t>
            </a:r>
            <a:r>
              <a:rPr kumimoji="0" lang="en-US" altLang="zh-TW" sz="2100" b="0" i="0" u="none" strike="noStrike" kern="1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2</a:t>
            </a:r>
            <a:r>
              <a:rPr kumimoji="0" lang="zh-TW" altLang="en-US" sz="2100" b="0" i="0" u="none" strike="noStrike" kern="1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個因素的特徵值</a:t>
            </a:r>
            <a:r>
              <a:rPr kumimoji="0" lang="en-US" altLang="zh-TW" sz="2100" b="0" i="0" u="none" strike="noStrike" kern="1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&gt;1</a:t>
            </a:r>
            <a:r>
              <a:rPr kumimoji="0" lang="zh-TW" altLang="en-US" sz="2100" b="0" i="0" u="none" strike="noStrike" kern="1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，選出</a:t>
            </a:r>
            <a:r>
              <a:rPr kumimoji="0" lang="en-US" altLang="zh-TW" sz="2100" b="0" i="0" u="none" strike="noStrike" kern="1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3</a:t>
            </a:r>
            <a:r>
              <a:rPr kumimoji="0" lang="zh-TW" altLang="en-US" sz="2100" b="0" i="0" u="none" strike="noStrike" kern="1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個因素均方根非對角殘差</a:t>
            </a:r>
            <a:r>
              <a:rPr kumimoji="0" lang="en-US" altLang="zh-TW" sz="2100" b="0" i="0" u="none" strike="noStrike" kern="1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 RMSR = 0.02166541 &lt;0.05</a:t>
            </a:r>
          </a:p>
          <a:p>
            <a:pPr marL="171450" marR="0" lvl="0" indent="-171450" algn="l" defTabSz="685800" rtl="0" eaLnBrk="1" fontAlgn="auto" latinLnBrk="0" hangingPunct="1">
              <a:lnSpc>
                <a:spcPct val="115000"/>
              </a:lnSpc>
              <a:spcBef>
                <a:spcPts val="750"/>
              </a:spcBef>
              <a:spcAft>
                <a:spcPts val="800"/>
              </a:spcAft>
              <a:buClrTx/>
              <a:buSzTx/>
              <a:buFont typeface="Wingdings" panose="05000000000000000000" pitchFamily="2" charset="2"/>
              <a:buChar char="ü"/>
              <a:tabLst/>
              <a:defRPr/>
            </a:pPr>
            <a:r>
              <a:rPr kumimoji="0" lang="zh-TW" altLang="en-US" sz="2100" b="0" i="0" u="none" strike="noStrike" kern="1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迭代次數：</a:t>
            </a:r>
            <a:r>
              <a:rPr kumimoji="0" lang="en-US" altLang="zh-TW" sz="2100" b="0" i="0" u="none" strike="noStrike" kern="1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8</a:t>
            </a:r>
            <a:r>
              <a:rPr kumimoji="0" lang="zh-TW" altLang="en-US" sz="2100" b="0" i="0" u="none" strike="noStrike" kern="1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次， </a:t>
            </a:r>
            <a:r>
              <a:rPr kumimoji="0" lang="en-US" altLang="zh-TW" sz="2100" b="0" i="0" u="none" strike="noStrike" kern="1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2</a:t>
            </a:r>
            <a:r>
              <a:rPr kumimoji="0" lang="zh-TW" altLang="en-US" sz="2100" b="0" i="0" u="none" strike="noStrike" kern="1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個因素的特徵值</a:t>
            </a:r>
            <a:r>
              <a:rPr kumimoji="0" lang="en-US" altLang="zh-TW" sz="2100" b="0" i="0" u="none" strike="noStrike" kern="1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&gt;1</a:t>
            </a:r>
            <a:r>
              <a:rPr kumimoji="0" lang="zh-TW" altLang="en-US" sz="2100" b="0" i="0" u="none" strike="noStrike" kern="1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，選出</a:t>
            </a:r>
            <a:r>
              <a:rPr kumimoji="0" lang="en-US" altLang="zh-TW" sz="2100" b="0" i="0" u="none" strike="noStrike" kern="1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3</a:t>
            </a:r>
            <a:r>
              <a:rPr kumimoji="0" lang="zh-TW" altLang="en-US" sz="2100" b="0" i="0" u="none" strike="noStrike" kern="1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個因素偏相關矩陣：值偏小，最大值為</a:t>
            </a:r>
            <a:r>
              <a:rPr kumimoji="0" lang="en-US" altLang="zh-TW" sz="2100" b="0" i="0" u="none" strike="noStrike" kern="1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0.41163</a:t>
            </a:r>
          </a:p>
          <a:p>
            <a:pPr marL="171450" marR="0" lvl="0" indent="-171450" algn="l" defTabSz="685800" rtl="0" eaLnBrk="1" fontAlgn="auto" latinLnBrk="0" hangingPunct="1">
              <a:lnSpc>
                <a:spcPct val="115000"/>
              </a:lnSpc>
              <a:spcBef>
                <a:spcPts val="750"/>
              </a:spcBef>
              <a:spcAft>
                <a:spcPts val="800"/>
              </a:spcAft>
              <a:buClrTx/>
              <a:buSzTx/>
              <a:buFont typeface="Wingdings" panose="05000000000000000000" pitchFamily="2" charset="2"/>
              <a:buChar char="ü"/>
              <a:tabLst/>
              <a:defRPr/>
            </a:pPr>
            <a:r>
              <a:rPr kumimoji="0" lang="zh-TW" altLang="en-US" sz="2100" b="0" i="0" u="none" strike="noStrike" kern="1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均方根非對角殘差</a:t>
            </a:r>
            <a:r>
              <a:rPr kumimoji="0" lang="en-US" altLang="zh-TW" sz="2100" b="0" i="0" u="none" strike="noStrike" kern="1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 RMSR = 0.03742845 &lt;0.05</a:t>
            </a:r>
          </a:p>
          <a:p>
            <a:pPr marL="171450" marR="0" lvl="0" indent="-171450" algn="l" defTabSz="685800" rtl="0" eaLnBrk="1" fontAlgn="auto" latinLnBrk="0" hangingPunct="1">
              <a:lnSpc>
                <a:spcPct val="115000"/>
              </a:lnSpc>
              <a:spcBef>
                <a:spcPts val="750"/>
              </a:spcBef>
              <a:spcAft>
                <a:spcPts val="800"/>
              </a:spcAft>
              <a:buClrTx/>
              <a:buSzTx/>
              <a:buFont typeface="Wingdings" panose="05000000000000000000" pitchFamily="2" charset="2"/>
              <a:buChar char="ü"/>
              <a:tabLst/>
              <a:defRPr/>
            </a:pPr>
            <a:r>
              <a:rPr kumimoji="0" lang="zh-TW" altLang="en-US" sz="2100" b="0" i="0" u="none" strike="noStrike" kern="1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兩個模型均在</a:t>
            </a:r>
            <a:r>
              <a:rPr kumimoji="0" lang="en-US" altLang="zh-TW" sz="2100" b="0" i="0" u="none" strike="noStrike" kern="1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30</a:t>
            </a:r>
            <a:r>
              <a:rPr kumimoji="0" lang="zh-TW" altLang="en-US" sz="2100" b="0" i="0" u="none" strike="noStrike" kern="1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次迭代內收斂，</a:t>
            </a:r>
            <a:r>
              <a:rPr kumimoji="0" lang="en-US" altLang="zh-TW" sz="2100" b="0" i="0" u="none" strike="noStrike" kern="1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KMO</a:t>
            </a:r>
            <a:r>
              <a:rPr kumimoji="0" lang="zh-TW" altLang="en-US" sz="2100" b="0" i="0" u="none" strike="noStrike" kern="1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值均 </a:t>
            </a:r>
            <a:r>
              <a:rPr kumimoji="0" lang="en-US" altLang="zh-TW" sz="2100" b="0" i="0" u="none" strike="noStrike" kern="1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&gt; 0.6</a:t>
            </a:r>
            <a:r>
              <a:rPr kumimoji="0" lang="zh-TW" altLang="en-US" sz="2100" b="0" i="0" u="none" strike="noStrike" kern="1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a:t>
            </a:r>
            <a:r>
              <a:rPr kumimoji="0" lang="en-US" altLang="zh-TW" sz="2100" b="0" i="0" u="none" strike="noStrike" kern="1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v6 </a:t>
            </a:r>
            <a:r>
              <a:rPr kumimoji="0" lang="zh-TW" altLang="en-US" sz="2100" b="0" i="0" u="none" strike="noStrike" kern="1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表現較佳且共通性更高。</a:t>
            </a:r>
            <a:r>
              <a:rPr kumimoji="0" lang="en-US" altLang="zh-TW" sz="2100" b="0" i="0" u="none" strike="noStrike" kern="1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RMSR </a:t>
            </a:r>
            <a:r>
              <a:rPr kumimoji="0" lang="zh-TW" altLang="en-US" sz="2100" b="0" i="0" u="none" strike="noStrike" kern="1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值低於 </a:t>
            </a:r>
            <a:r>
              <a:rPr kumimoji="0" lang="en-US" altLang="zh-TW" sz="2100" b="0" i="0" u="none" strike="noStrike" kern="1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0.05</a:t>
            </a:r>
            <a:r>
              <a:rPr kumimoji="0" lang="zh-TW" altLang="en-US" sz="2100" b="0" i="0" u="none" strike="noStrike" kern="1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，因此選擇 </a:t>
            </a:r>
            <a:r>
              <a:rPr kumimoji="0" lang="en-US" altLang="zh-TW" sz="2100" b="0" i="0" u="none" strike="noStrike" kern="1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v6 </a:t>
            </a:r>
            <a:r>
              <a:rPr kumimoji="0" lang="zh-TW" altLang="en-US" sz="2100" b="0" i="0" u="none" strike="noStrike" kern="1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進行因素分析。分析結果顯示應選擇 </a:t>
            </a:r>
            <a:r>
              <a:rPr kumimoji="0" lang="en-US" altLang="zh-TW" sz="2100" b="0" i="0" u="none" strike="noStrike" kern="1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2 </a:t>
            </a:r>
            <a:r>
              <a:rPr kumimoji="0" lang="zh-TW" altLang="en-US" sz="2100" b="0" i="0" u="none" strike="noStrike" kern="1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個因素，並使用變異最大旋轉法與四次方旋轉法以獲得最佳解釋。</a:t>
            </a:r>
            <a:endParaRPr kumimoji="0" lang="en-US" altLang="zh-TW" sz="2100" b="0" i="0" u="none" strike="noStrike" kern="1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8" name="矩形 7">
            <a:extLst>
              <a:ext uri="{FF2B5EF4-FFF2-40B4-BE49-F238E27FC236}">
                <a16:creationId xmlns:a16="http://schemas.microsoft.com/office/drawing/2014/main" id="{06555242-90F0-26EB-E95E-23608B3C2E42}"/>
              </a:ext>
            </a:extLst>
          </p:cNvPr>
          <p:cNvSpPr/>
          <p:nvPr/>
        </p:nvSpPr>
        <p:spPr>
          <a:xfrm>
            <a:off x="4909073" y="1143702"/>
            <a:ext cx="4179265" cy="5318857"/>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Aptos" panose="02110004020202020204"/>
              <a:ea typeface="新細明體" panose="02020500000000000000" pitchFamily="18" charset="-120"/>
              <a:cs typeface="+mn-cs"/>
            </a:endParaRPr>
          </a:p>
        </p:txBody>
      </p:sp>
      <p:pic>
        <p:nvPicPr>
          <p:cNvPr id="2" name="圖片 1">
            <a:extLst>
              <a:ext uri="{FF2B5EF4-FFF2-40B4-BE49-F238E27FC236}">
                <a16:creationId xmlns:a16="http://schemas.microsoft.com/office/drawing/2014/main" id="{A5967DDA-B8EC-7E53-4B2F-E27D442ECB07}"/>
              </a:ext>
            </a:extLst>
          </p:cNvPr>
          <p:cNvPicPr>
            <a:picLocks noChangeAspect="1"/>
          </p:cNvPicPr>
          <p:nvPr/>
        </p:nvPicPr>
        <p:blipFill>
          <a:blip r:embed="rId3"/>
          <a:stretch>
            <a:fillRect/>
          </a:stretch>
        </p:blipFill>
        <p:spPr>
          <a:xfrm>
            <a:off x="4999711" y="1227447"/>
            <a:ext cx="4034721" cy="405234"/>
          </a:xfrm>
          <a:prstGeom prst="rect">
            <a:avLst/>
          </a:prstGeom>
        </p:spPr>
      </p:pic>
      <p:pic>
        <p:nvPicPr>
          <p:cNvPr id="4" name="圖片 3" descr="一張含有 文字, 螢幕擷取畫面, 字型, 數字 的圖片&#10;&#10;自動產生的描述">
            <a:extLst>
              <a:ext uri="{FF2B5EF4-FFF2-40B4-BE49-F238E27FC236}">
                <a16:creationId xmlns:a16="http://schemas.microsoft.com/office/drawing/2014/main" id="{1BA899DB-F42C-8D34-1D89-64D9CC046910}"/>
              </a:ext>
            </a:extLst>
          </p:cNvPr>
          <p:cNvPicPr>
            <a:picLocks noChangeAspect="1"/>
          </p:cNvPicPr>
          <p:nvPr/>
        </p:nvPicPr>
        <p:blipFill>
          <a:blip r:embed="rId4"/>
          <a:stretch>
            <a:fillRect/>
          </a:stretch>
        </p:blipFill>
        <p:spPr>
          <a:xfrm>
            <a:off x="5048431" y="1672954"/>
            <a:ext cx="3986001" cy="1563479"/>
          </a:xfrm>
          <a:prstGeom prst="rect">
            <a:avLst/>
          </a:prstGeom>
        </p:spPr>
      </p:pic>
      <p:pic>
        <p:nvPicPr>
          <p:cNvPr id="6" name="圖片 5" descr="一張含有 文字, 螢幕擷取畫面, 數字, 字型 的圖片&#10;&#10;自動產生的描述">
            <a:extLst>
              <a:ext uri="{FF2B5EF4-FFF2-40B4-BE49-F238E27FC236}">
                <a16:creationId xmlns:a16="http://schemas.microsoft.com/office/drawing/2014/main" id="{9770E996-4423-E507-1AD8-A54D0748B49D}"/>
              </a:ext>
            </a:extLst>
          </p:cNvPr>
          <p:cNvPicPr>
            <a:picLocks noChangeAspect="1"/>
          </p:cNvPicPr>
          <p:nvPr/>
        </p:nvPicPr>
        <p:blipFill>
          <a:blip r:embed="rId5"/>
          <a:stretch>
            <a:fillRect/>
          </a:stretch>
        </p:blipFill>
        <p:spPr>
          <a:xfrm>
            <a:off x="6985716" y="3261346"/>
            <a:ext cx="2056130" cy="2319655"/>
          </a:xfrm>
          <a:prstGeom prst="rect">
            <a:avLst/>
          </a:prstGeom>
        </p:spPr>
      </p:pic>
      <p:pic>
        <p:nvPicPr>
          <p:cNvPr id="15" name="圖片 14">
            <a:extLst>
              <a:ext uri="{FF2B5EF4-FFF2-40B4-BE49-F238E27FC236}">
                <a16:creationId xmlns:a16="http://schemas.microsoft.com/office/drawing/2014/main" id="{F3B4BF47-50E8-5A0F-FCFB-CA1E82B4956F}"/>
              </a:ext>
            </a:extLst>
          </p:cNvPr>
          <p:cNvPicPr>
            <a:picLocks noChangeAspect="1"/>
          </p:cNvPicPr>
          <p:nvPr/>
        </p:nvPicPr>
        <p:blipFill>
          <a:blip r:embed="rId6"/>
          <a:stretch>
            <a:fillRect/>
          </a:stretch>
        </p:blipFill>
        <p:spPr>
          <a:xfrm>
            <a:off x="5010992" y="5605914"/>
            <a:ext cx="4042136" cy="405234"/>
          </a:xfrm>
          <a:prstGeom prst="rect">
            <a:avLst/>
          </a:prstGeom>
        </p:spPr>
      </p:pic>
      <p:pic>
        <p:nvPicPr>
          <p:cNvPr id="16" name="圖片 15" descr="一張含有 文字, 螢幕擷取畫面, 行, 字型 的圖片&#10;&#10;自動產生的描述">
            <a:extLst>
              <a:ext uri="{FF2B5EF4-FFF2-40B4-BE49-F238E27FC236}">
                <a16:creationId xmlns:a16="http://schemas.microsoft.com/office/drawing/2014/main" id="{D38C0B17-FF2C-0F71-8804-6E29213AF7F5}"/>
              </a:ext>
            </a:extLst>
          </p:cNvPr>
          <p:cNvPicPr>
            <a:picLocks noChangeAspect="1"/>
          </p:cNvPicPr>
          <p:nvPr/>
        </p:nvPicPr>
        <p:blipFill>
          <a:blip r:embed="rId7"/>
          <a:stretch>
            <a:fillRect/>
          </a:stretch>
        </p:blipFill>
        <p:spPr>
          <a:xfrm>
            <a:off x="5010993" y="6011148"/>
            <a:ext cx="4077345" cy="394599"/>
          </a:xfrm>
          <a:prstGeom prst="rect">
            <a:avLst/>
          </a:prstGeom>
        </p:spPr>
      </p:pic>
      <p:sp>
        <p:nvSpPr>
          <p:cNvPr id="3" name="投影片編號版面配置區 2">
            <a:extLst>
              <a:ext uri="{FF2B5EF4-FFF2-40B4-BE49-F238E27FC236}">
                <a16:creationId xmlns:a16="http://schemas.microsoft.com/office/drawing/2014/main" id="{B502E435-39DC-03E0-3F2E-52188DF98A50}"/>
              </a:ext>
            </a:extLst>
          </p:cNvPr>
          <p:cNvSpPr>
            <a:spLocks noGrp="1"/>
          </p:cNvSpPr>
          <p:nvPr>
            <p:ph type="sldNum" sz="quarter" idx="12"/>
          </p:nvPr>
        </p:nvSpPr>
        <p:spPr/>
        <p:txBody>
          <a:bodyPr/>
          <a:lstStyle/>
          <a:p>
            <a:fld id="{C1FF6DA9-008F-8B48-92A6-B652298478BF}" type="slidenum">
              <a:rPr lang="en-US" smtClean="0"/>
              <a:t>23</a:t>
            </a:fld>
            <a:endParaRPr lang="en-US"/>
          </a:p>
        </p:txBody>
      </p:sp>
    </p:spTree>
    <p:extLst>
      <p:ext uri="{BB962C8B-B14F-4D97-AF65-F5344CB8AC3E}">
        <p14:creationId xmlns:p14="http://schemas.microsoft.com/office/powerpoint/2010/main" val="26097555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60C37B1-97F7-598A-D958-28D46A9ECB5A}"/>
            </a:ext>
          </a:extLst>
        </p:cNvPr>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3780DE32-C5F3-52A2-8DDF-8330A2B793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5" name="Title 1">
            <a:extLst>
              <a:ext uri="{FF2B5EF4-FFF2-40B4-BE49-F238E27FC236}">
                <a16:creationId xmlns:a16="http://schemas.microsoft.com/office/drawing/2014/main" id="{F9885522-20FF-6F05-7528-18204F295371}"/>
              </a:ext>
            </a:extLst>
          </p:cNvPr>
          <p:cNvSpPr>
            <a:spLocks noGrp="1"/>
          </p:cNvSpPr>
          <p:nvPr>
            <p:ph type="title"/>
          </p:nvPr>
        </p:nvSpPr>
        <p:spPr>
          <a:xfrm>
            <a:off x="429369" y="238539"/>
            <a:ext cx="8263890" cy="1434415"/>
          </a:xfrm>
        </p:spPr>
        <p:txBody>
          <a:bodyPr anchor="b">
            <a:normAutofit/>
          </a:bodyPr>
          <a:lstStyle/>
          <a:p>
            <a:r>
              <a:rPr lang="zh-TW" altLang="en-US" sz="4700" dirty="0">
                <a:latin typeface="標楷體" panose="03000509000000000000" pitchFamily="65" charset="-120"/>
                <a:ea typeface="標楷體" panose="03000509000000000000" pitchFamily="65" charset="-120"/>
              </a:rPr>
              <a:t>因素分析</a:t>
            </a:r>
            <a:r>
              <a:rPr lang="en-US" altLang="zh-TW" sz="4700" dirty="0">
                <a:latin typeface="標楷體" panose="03000509000000000000" pitchFamily="65" charset="-120"/>
                <a:ea typeface="標楷體" panose="03000509000000000000" pitchFamily="65" charset="-120"/>
              </a:rPr>
              <a:t>-5</a:t>
            </a:r>
            <a:endParaRPr lang="zh-TW" altLang="en-US" sz="4700" dirty="0">
              <a:latin typeface="標楷體" panose="03000509000000000000" pitchFamily="65" charset="-120"/>
              <a:ea typeface="標楷體" panose="03000509000000000000" pitchFamily="65" charset="-120"/>
            </a:endParaRPr>
          </a:p>
        </p:txBody>
      </p:sp>
      <p:sp>
        <p:nvSpPr>
          <p:cNvPr id="14" name="sketchy line">
            <a:extLst>
              <a:ext uri="{FF2B5EF4-FFF2-40B4-BE49-F238E27FC236}">
                <a16:creationId xmlns:a16="http://schemas.microsoft.com/office/drawing/2014/main" id="{17C1CECA-F134-FBA3-8A74-BB5BC6DE9E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9369" y="1681544"/>
            <a:ext cx="8229600" cy="18288"/>
          </a:xfrm>
          <a:custGeom>
            <a:avLst/>
            <a:gdLst>
              <a:gd name="connsiteX0" fmla="*/ 0 w 8229600"/>
              <a:gd name="connsiteY0" fmla="*/ 0 h 18288"/>
              <a:gd name="connsiteX1" fmla="*/ 521208 w 8229600"/>
              <a:gd name="connsiteY1" fmla="*/ 0 h 18288"/>
              <a:gd name="connsiteX2" fmla="*/ 1371600 w 8229600"/>
              <a:gd name="connsiteY2" fmla="*/ 0 h 18288"/>
              <a:gd name="connsiteX3" fmla="*/ 2221992 w 8229600"/>
              <a:gd name="connsiteY3" fmla="*/ 0 h 18288"/>
              <a:gd name="connsiteX4" fmla="*/ 3072384 w 8229600"/>
              <a:gd name="connsiteY4" fmla="*/ 0 h 18288"/>
              <a:gd name="connsiteX5" fmla="*/ 3511296 w 8229600"/>
              <a:gd name="connsiteY5" fmla="*/ 0 h 18288"/>
              <a:gd name="connsiteX6" fmla="*/ 4114800 w 8229600"/>
              <a:gd name="connsiteY6" fmla="*/ 0 h 18288"/>
              <a:gd name="connsiteX7" fmla="*/ 4553712 w 8229600"/>
              <a:gd name="connsiteY7" fmla="*/ 0 h 18288"/>
              <a:gd name="connsiteX8" fmla="*/ 5239512 w 8229600"/>
              <a:gd name="connsiteY8" fmla="*/ 0 h 18288"/>
              <a:gd name="connsiteX9" fmla="*/ 5843016 w 8229600"/>
              <a:gd name="connsiteY9" fmla="*/ 0 h 18288"/>
              <a:gd name="connsiteX10" fmla="*/ 6611112 w 8229600"/>
              <a:gd name="connsiteY10" fmla="*/ 0 h 18288"/>
              <a:gd name="connsiteX11" fmla="*/ 7461504 w 8229600"/>
              <a:gd name="connsiteY11" fmla="*/ 0 h 18288"/>
              <a:gd name="connsiteX12" fmla="*/ 8229600 w 8229600"/>
              <a:gd name="connsiteY12" fmla="*/ 0 h 18288"/>
              <a:gd name="connsiteX13" fmla="*/ 8229600 w 8229600"/>
              <a:gd name="connsiteY13" fmla="*/ 18288 h 18288"/>
              <a:gd name="connsiteX14" fmla="*/ 7461504 w 8229600"/>
              <a:gd name="connsiteY14" fmla="*/ 18288 h 18288"/>
              <a:gd name="connsiteX15" fmla="*/ 6940296 w 8229600"/>
              <a:gd name="connsiteY15" fmla="*/ 18288 h 18288"/>
              <a:gd name="connsiteX16" fmla="*/ 6419088 w 8229600"/>
              <a:gd name="connsiteY16" fmla="*/ 18288 h 18288"/>
              <a:gd name="connsiteX17" fmla="*/ 5650992 w 8229600"/>
              <a:gd name="connsiteY17" fmla="*/ 18288 h 18288"/>
              <a:gd name="connsiteX18" fmla="*/ 5129784 w 8229600"/>
              <a:gd name="connsiteY18" fmla="*/ 18288 h 18288"/>
              <a:gd name="connsiteX19" fmla="*/ 4690872 w 8229600"/>
              <a:gd name="connsiteY19" fmla="*/ 18288 h 18288"/>
              <a:gd name="connsiteX20" fmla="*/ 4087368 w 8229600"/>
              <a:gd name="connsiteY20" fmla="*/ 18288 h 18288"/>
              <a:gd name="connsiteX21" fmla="*/ 3401568 w 8229600"/>
              <a:gd name="connsiteY21" fmla="*/ 18288 h 18288"/>
              <a:gd name="connsiteX22" fmla="*/ 2798064 w 8229600"/>
              <a:gd name="connsiteY22" fmla="*/ 18288 h 18288"/>
              <a:gd name="connsiteX23" fmla="*/ 2276856 w 8229600"/>
              <a:gd name="connsiteY23" fmla="*/ 18288 h 18288"/>
              <a:gd name="connsiteX24" fmla="*/ 1426464 w 8229600"/>
              <a:gd name="connsiteY24" fmla="*/ 18288 h 18288"/>
              <a:gd name="connsiteX25" fmla="*/ 740664 w 8229600"/>
              <a:gd name="connsiteY25" fmla="*/ 18288 h 18288"/>
              <a:gd name="connsiteX26" fmla="*/ 0 w 8229600"/>
              <a:gd name="connsiteY26" fmla="*/ 18288 h 18288"/>
              <a:gd name="connsiteX27" fmla="*/ 0 w 8229600"/>
              <a:gd name="connsiteY2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229600" h="18288" fill="none" extrusionOk="0">
                <a:moveTo>
                  <a:pt x="0" y="0"/>
                </a:moveTo>
                <a:cubicBezTo>
                  <a:pt x="227594" y="-4267"/>
                  <a:pt x="329693" y="13251"/>
                  <a:pt x="521208" y="0"/>
                </a:cubicBezTo>
                <a:cubicBezTo>
                  <a:pt x="712723" y="-13251"/>
                  <a:pt x="1137373" y="-13618"/>
                  <a:pt x="1371600" y="0"/>
                </a:cubicBezTo>
                <a:cubicBezTo>
                  <a:pt x="1605827" y="13618"/>
                  <a:pt x="1975382" y="-27374"/>
                  <a:pt x="2221992" y="0"/>
                </a:cubicBezTo>
                <a:cubicBezTo>
                  <a:pt x="2468602" y="27374"/>
                  <a:pt x="2863316" y="-20517"/>
                  <a:pt x="3072384" y="0"/>
                </a:cubicBezTo>
                <a:cubicBezTo>
                  <a:pt x="3281452" y="20517"/>
                  <a:pt x="3331438" y="10793"/>
                  <a:pt x="3511296" y="0"/>
                </a:cubicBezTo>
                <a:cubicBezTo>
                  <a:pt x="3691154" y="-10793"/>
                  <a:pt x="3906405" y="-29737"/>
                  <a:pt x="4114800" y="0"/>
                </a:cubicBezTo>
                <a:cubicBezTo>
                  <a:pt x="4323195" y="29737"/>
                  <a:pt x="4428852" y="-2234"/>
                  <a:pt x="4553712" y="0"/>
                </a:cubicBezTo>
                <a:cubicBezTo>
                  <a:pt x="4678572" y="2234"/>
                  <a:pt x="5065629" y="29368"/>
                  <a:pt x="5239512" y="0"/>
                </a:cubicBezTo>
                <a:cubicBezTo>
                  <a:pt x="5413395" y="-29368"/>
                  <a:pt x="5703888" y="11839"/>
                  <a:pt x="5843016" y="0"/>
                </a:cubicBezTo>
                <a:cubicBezTo>
                  <a:pt x="5982144" y="-11839"/>
                  <a:pt x="6260765" y="24719"/>
                  <a:pt x="6611112" y="0"/>
                </a:cubicBezTo>
                <a:cubicBezTo>
                  <a:pt x="6961459" y="-24719"/>
                  <a:pt x="7228293" y="32959"/>
                  <a:pt x="7461504" y="0"/>
                </a:cubicBezTo>
                <a:cubicBezTo>
                  <a:pt x="7694715" y="-32959"/>
                  <a:pt x="7990029" y="-3422"/>
                  <a:pt x="8229600" y="0"/>
                </a:cubicBezTo>
                <a:cubicBezTo>
                  <a:pt x="8228940" y="5812"/>
                  <a:pt x="8229447" y="9773"/>
                  <a:pt x="8229600" y="18288"/>
                </a:cubicBezTo>
                <a:cubicBezTo>
                  <a:pt x="7940706" y="-9293"/>
                  <a:pt x="7792584" y="-16009"/>
                  <a:pt x="7461504" y="18288"/>
                </a:cubicBezTo>
                <a:cubicBezTo>
                  <a:pt x="7130424" y="52585"/>
                  <a:pt x="7080072" y="43845"/>
                  <a:pt x="6940296" y="18288"/>
                </a:cubicBezTo>
                <a:cubicBezTo>
                  <a:pt x="6800520" y="-7269"/>
                  <a:pt x="6672872" y="26671"/>
                  <a:pt x="6419088" y="18288"/>
                </a:cubicBezTo>
                <a:cubicBezTo>
                  <a:pt x="6165304" y="9905"/>
                  <a:pt x="5869721" y="4987"/>
                  <a:pt x="5650992" y="18288"/>
                </a:cubicBezTo>
                <a:cubicBezTo>
                  <a:pt x="5432263" y="31589"/>
                  <a:pt x="5308310" y="3023"/>
                  <a:pt x="5129784" y="18288"/>
                </a:cubicBezTo>
                <a:cubicBezTo>
                  <a:pt x="4951258" y="33553"/>
                  <a:pt x="4799696" y="15357"/>
                  <a:pt x="4690872" y="18288"/>
                </a:cubicBezTo>
                <a:cubicBezTo>
                  <a:pt x="4582048" y="21219"/>
                  <a:pt x="4311124" y="-7836"/>
                  <a:pt x="4087368" y="18288"/>
                </a:cubicBezTo>
                <a:cubicBezTo>
                  <a:pt x="3863612" y="44412"/>
                  <a:pt x="3730288" y="13374"/>
                  <a:pt x="3401568" y="18288"/>
                </a:cubicBezTo>
                <a:cubicBezTo>
                  <a:pt x="3072848" y="23202"/>
                  <a:pt x="3020684" y="32425"/>
                  <a:pt x="2798064" y="18288"/>
                </a:cubicBezTo>
                <a:cubicBezTo>
                  <a:pt x="2575444" y="4151"/>
                  <a:pt x="2440915" y="-7352"/>
                  <a:pt x="2276856" y="18288"/>
                </a:cubicBezTo>
                <a:cubicBezTo>
                  <a:pt x="2112797" y="43928"/>
                  <a:pt x="1726502" y="-9560"/>
                  <a:pt x="1426464" y="18288"/>
                </a:cubicBezTo>
                <a:cubicBezTo>
                  <a:pt x="1126426" y="46136"/>
                  <a:pt x="992925" y="21016"/>
                  <a:pt x="740664" y="18288"/>
                </a:cubicBezTo>
                <a:cubicBezTo>
                  <a:pt x="488403" y="15560"/>
                  <a:pt x="195650" y="-16061"/>
                  <a:pt x="0" y="18288"/>
                </a:cubicBezTo>
                <a:cubicBezTo>
                  <a:pt x="348" y="9455"/>
                  <a:pt x="654" y="3983"/>
                  <a:pt x="0" y="0"/>
                </a:cubicBezTo>
                <a:close/>
              </a:path>
              <a:path w="8229600" h="18288" stroke="0" extrusionOk="0">
                <a:moveTo>
                  <a:pt x="0" y="0"/>
                </a:moveTo>
                <a:cubicBezTo>
                  <a:pt x="259263" y="-9445"/>
                  <a:pt x="404731" y="4427"/>
                  <a:pt x="521208" y="0"/>
                </a:cubicBezTo>
                <a:cubicBezTo>
                  <a:pt x="637685" y="-4427"/>
                  <a:pt x="839187" y="564"/>
                  <a:pt x="960120" y="0"/>
                </a:cubicBezTo>
                <a:cubicBezTo>
                  <a:pt x="1081053" y="-564"/>
                  <a:pt x="1313469" y="-16481"/>
                  <a:pt x="1481328" y="0"/>
                </a:cubicBezTo>
                <a:cubicBezTo>
                  <a:pt x="1649187" y="16481"/>
                  <a:pt x="1885247" y="26161"/>
                  <a:pt x="2167128" y="0"/>
                </a:cubicBezTo>
                <a:cubicBezTo>
                  <a:pt x="2449009" y="-26161"/>
                  <a:pt x="2761875" y="-22202"/>
                  <a:pt x="2935224" y="0"/>
                </a:cubicBezTo>
                <a:cubicBezTo>
                  <a:pt x="3108573" y="22202"/>
                  <a:pt x="3540687" y="-2863"/>
                  <a:pt x="3785616" y="0"/>
                </a:cubicBezTo>
                <a:cubicBezTo>
                  <a:pt x="4030545" y="2863"/>
                  <a:pt x="4280774" y="-12442"/>
                  <a:pt x="4636008" y="0"/>
                </a:cubicBezTo>
                <a:cubicBezTo>
                  <a:pt x="4991242" y="12442"/>
                  <a:pt x="5025483" y="16914"/>
                  <a:pt x="5239512" y="0"/>
                </a:cubicBezTo>
                <a:cubicBezTo>
                  <a:pt x="5453541" y="-16914"/>
                  <a:pt x="5754008" y="16592"/>
                  <a:pt x="6007608" y="0"/>
                </a:cubicBezTo>
                <a:cubicBezTo>
                  <a:pt x="6261208" y="-16592"/>
                  <a:pt x="6407957" y="-11909"/>
                  <a:pt x="6693408" y="0"/>
                </a:cubicBezTo>
                <a:cubicBezTo>
                  <a:pt x="6978859" y="11909"/>
                  <a:pt x="7015437" y="-20890"/>
                  <a:pt x="7296912" y="0"/>
                </a:cubicBezTo>
                <a:cubicBezTo>
                  <a:pt x="7578387" y="20890"/>
                  <a:pt x="7859622" y="46406"/>
                  <a:pt x="8229600" y="0"/>
                </a:cubicBezTo>
                <a:cubicBezTo>
                  <a:pt x="8230508" y="6337"/>
                  <a:pt x="8228722" y="11778"/>
                  <a:pt x="8229600" y="18288"/>
                </a:cubicBezTo>
                <a:cubicBezTo>
                  <a:pt x="8075287" y="35054"/>
                  <a:pt x="7821366" y="21850"/>
                  <a:pt x="7626096" y="18288"/>
                </a:cubicBezTo>
                <a:cubicBezTo>
                  <a:pt x="7430826" y="14726"/>
                  <a:pt x="7320004" y="-9669"/>
                  <a:pt x="7022592" y="18288"/>
                </a:cubicBezTo>
                <a:cubicBezTo>
                  <a:pt x="6725180" y="46245"/>
                  <a:pt x="6348804" y="-14025"/>
                  <a:pt x="6172200" y="18288"/>
                </a:cubicBezTo>
                <a:cubicBezTo>
                  <a:pt x="5995596" y="50601"/>
                  <a:pt x="5788102" y="22890"/>
                  <a:pt x="5650992" y="18288"/>
                </a:cubicBezTo>
                <a:cubicBezTo>
                  <a:pt x="5513882" y="13686"/>
                  <a:pt x="5198399" y="29121"/>
                  <a:pt x="4882896" y="18288"/>
                </a:cubicBezTo>
                <a:cubicBezTo>
                  <a:pt x="4567393" y="7455"/>
                  <a:pt x="4557008" y="26965"/>
                  <a:pt x="4443984" y="18288"/>
                </a:cubicBezTo>
                <a:cubicBezTo>
                  <a:pt x="4330960" y="9611"/>
                  <a:pt x="4061674" y="28891"/>
                  <a:pt x="3758184" y="18288"/>
                </a:cubicBezTo>
                <a:cubicBezTo>
                  <a:pt x="3454694" y="7685"/>
                  <a:pt x="3380392" y="19119"/>
                  <a:pt x="3236976" y="18288"/>
                </a:cubicBezTo>
                <a:cubicBezTo>
                  <a:pt x="3093560" y="17457"/>
                  <a:pt x="2632116" y="37607"/>
                  <a:pt x="2386584" y="18288"/>
                </a:cubicBezTo>
                <a:cubicBezTo>
                  <a:pt x="2141052" y="-1031"/>
                  <a:pt x="2110884" y="28777"/>
                  <a:pt x="1947672" y="18288"/>
                </a:cubicBezTo>
                <a:cubicBezTo>
                  <a:pt x="1784460" y="7799"/>
                  <a:pt x="1535467" y="461"/>
                  <a:pt x="1261872" y="18288"/>
                </a:cubicBezTo>
                <a:cubicBezTo>
                  <a:pt x="988277" y="36115"/>
                  <a:pt x="1021096" y="10375"/>
                  <a:pt x="822960" y="18288"/>
                </a:cubicBezTo>
                <a:cubicBezTo>
                  <a:pt x="624824" y="26201"/>
                  <a:pt x="298309" y="1283"/>
                  <a:pt x="0" y="18288"/>
                </a:cubicBezTo>
                <a:cubicBezTo>
                  <a:pt x="-633" y="12278"/>
                  <a:pt x="-757" y="5867"/>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7" name="Content Placeholder 2">
            <a:extLst>
              <a:ext uri="{FF2B5EF4-FFF2-40B4-BE49-F238E27FC236}">
                <a16:creationId xmlns:a16="http://schemas.microsoft.com/office/drawing/2014/main" id="{7FAF0618-17C7-46BF-CB50-974490EC12E3}"/>
              </a:ext>
            </a:extLst>
          </p:cNvPr>
          <p:cNvSpPr txBox="1">
            <a:spLocks/>
          </p:cNvSpPr>
          <p:nvPr/>
        </p:nvSpPr>
        <p:spPr>
          <a:xfrm>
            <a:off x="429369" y="1903706"/>
            <a:ext cx="4395285" cy="4850192"/>
          </a:xfrm>
          <a:prstGeom prst="rect">
            <a:avLst/>
          </a:prstGeom>
        </p:spPr>
        <p:txBody>
          <a:bodyPr vert="horz" lIns="91440" tIns="45720" rIns="91440" bIns="45720" rtlCol="0" anchor="t">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42900" lvl="0" indent="-342900">
              <a:lnSpc>
                <a:spcPct val="115000"/>
              </a:lnSpc>
              <a:buFont typeface="Wingdings" panose="05000000000000000000" pitchFamily="2" charset="2"/>
              <a:buChar char=""/>
            </a:pPr>
            <a:r>
              <a:rPr lang="zh-TW" alt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變異最大旋轉法</a:t>
            </a:r>
            <a:br>
              <a:rPr lang="en-US" alt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br>
            <a:r>
              <a:rPr lang="zh-TW" alt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透過個變數因子的負荷值比較，可以歸類成兩群：</a:t>
            </a:r>
            <a:endParaRPr lang="zh-TW" altLang="zh-TW" sz="1200" kern="100" dirty="0">
              <a:effectLst/>
              <a:latin typeface="Aptos" panose="020B0004020202020204" pitchFamily="34" charset="0"/>
              <a:ea typeface="新細明體" panose="02020500000000000000" pitchFamily="18" charset="-120"/>
              <a:cs typeface="Times New Roman" panose="02020603050405020304" pitchFamily="18" charset="0"/>
            </a:endParaRPr>
          </a:p>
          <a:p>
            <a:pPr marL="742950" lvl="1" indent="-285750">
              <a:lnSpc>
                <a:spcPct val="115000"/>
              </a:lnSpc>
              <a:buFont typeface="Wingdings" panose="05000000000000000000" pitchFamily="2" charset="2"/>
              <a:buChar char=""/>
            </a:pPr>
            <a:r>
              <a:rPr lang="en-US" alt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Factor 1</a:t>
            </a:r>
            <a:r>
              <a:rPr lang="zh-TW" alt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：網路沉迷總分（</a:t>
            </a:r>
            <a:r>
              <a:rPr lang="en-US" alt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G1_score</a:t>
            </a:r>
            <a:r>
              <a:rPr lang="zh-TW" alt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）、自評是否網路沉迷（</a:t>
            </a:r>
            <a:r>
              <a:rPr lang="en-US" alt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v18</a:t>
            </a:r>
            <a:r>
              <a:rPr lang="zh-TW" alt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）、集中精神困難（</a:t>
            </a:r>
            <a:r>
              <a:rPr lang="en-US" alt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v28</a:t>
            </a:r>
            <a:r>
              <a:rPr lang="zh-TW" alt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）、無聊感（</a:t>
            </a:r>
            <a:r>
              <a:rPr lang="en-US" alt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v29</a:t>
            </a:r>
            <a:r>
              <a:rPr lang="zh-TW" alt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）、工作／學業壓力（</a:t>
            </a:r>
            <a:r>
              <a:rPr lang="en-US" alt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v30</a:t>
            </a:r>
            <a:r>
              <a:rPr lang="zh-TW" alt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a:t>
            </a:r>
            <a:endParaRPr lang="zh-TW" altLang="zh-TW" sz="1200" kern="100" dirty="0">
              <a:effectLst/>
              <a:latin typeface="Aptos" panose="020B0004020202020204" pitchFamily="34" charset="0"/>
              <a:ea typeface="新細明體" panose="02020500000000000000" pitchFamily="18" charset="-120"/>
              <a:cs typeface="Times New Roman" panose="02020603050405020304" pitchFamily="18" charset="0"/>
            </a:endParaRPr>
          </a:p>
          <a:p>
            <a:pPr marL="742950" lvl="1" indent="-285750">
              <a:lnSpc>
                <a:spcPct val="115000"/>
              </a:lnSpc>
              <a:spcAft>
                <a:spcPts val="800"/>
              </a:spcAft>
              <a:buFont typeface="Wingdings" panose="05000000000000000000" pitchFamily="2" charset="2"/>
              <a:buChar char=""/>
            </a:pPr>
            <a:r>
              <a:rPr lang="en-US" alt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Factor 2</a:t>
            </a:r>
            <a:r>
              <a:rPr lang="zh-TW" alt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：投入時間顯著增加的網路活動類型（</a:t>
            </a:r>
            <a:r>
              <a:rPr lang="en-US" alt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v6c1~v6c6</a:t>
            </a:r>
            <a:r>
              <a:rPr lang="zh-TW" alt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a:t>
            </a:r>
            <a:endParaRPr lang="zh-TW" altLang="zh-TW" sz="1200" kern="100" dirty="0">
              <a:effectLst/>
              <a:latin typeface="Aptos" panose="020B0004020202020204" pitchFamily="34" charset="0"/>
              <a:ea typeface="新細明體" panose="02020500000000000000" pitchFamily="18" charset="-120"/>
              <a:cs typeface="Times New Roman" panose="02020603050405020304" pitchFamily="18" charset="0"/>
            </a:endParaRPr>
          </a:p>
          <a:p>
            <a:pPr marL="325755">
              <a:lnSpc>
                <a:spcPct val="115000"/>
              </a:lnSpc>
              <a:spcAft>
                <a:spcPts val="800"/>
              </a:spcAft>
            </a:pPr>
            <a:r>
              <a:rPr lang="zh-TW" alt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因此透過以上變數可以大致歸類為：</a:t>
            </a:r>
            <a:r>
              <a:rPr lang="en-US" alt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 Factor 1</a:t>
            </a:r>
            <a:r>
              <a:rPr lang="zh-TW" alt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代表「身心狀況」解釋總變異量</a:t>
            </a:r>
            <a:r>
              <a:rPr lang="en-US" alt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51.0%</a:t>
            </a:r>
            <a:r>
              <a:rPr lang="zh-TW" alt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a:t>
            </a:r>
            <a:r>
              <a:rPr lang="en-US" alt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Factor 2</a:t>
            </a:r>
            <a:r>
              <a:rPr lang="zh-TW" alt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代表「活動類型」解釋總變異量</a:t>
            </a:r>
            <a:r>
              <a:rPr lang="en-US" alt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49.0%</a:t>
            </a:r>
            <a:r>
              <a:rPr lang="zh-TW" alt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，透過兩大因子可以最佳解釋變數間的關係，並有效分群上網使用者。</a:t>
            </a:r>
            <a:endParaRPr lang="zh-TW" altLang="zh-TW" sz="1200" kern="100" dirty="0">
              <a:effectLst/>
              <a:latin typeface="Aptos" panose="020B0004020202020204" pitchFamily="34" charset="0"/>
              <a:ea typeface="新細明體" panose="02020500000000000000" pitchFamily="18" charset="-120"/>
              <a:cs typeface="Times New Roman" panose="02020603050405020304" pitchFamily="18" charset="0"/>
            </a:endParaRPr>
          </a:p>
          <a:p>
            <a:r>
              <a:rPr lang="zh-TW" altLang="zh-TW" sz="1200" dirty="0">
                <a:effectLst/>
                <a:latin typeface="Times New Roman" panose="02020603050405020304" pitchFamily="18" charset="0"/>
                <a:ea typeface="標楷體" panose="03000509000000000000" pitchFamily="65" charset="-120"/>
                <a:cs typeface="Times New Roman" panose="02020603050405020304" pitchFamily="18" charset="0"/>
              </a:rPr>
              <a:t>透過公因子變異數估計值可確認，變數</a:t>
            </a:r>
            <a:r>
              <a:rPr lang="en-US" altLang="zh-TW" sz="1200" dirty="0">
                <a:effectLst/>
                <a:latin typeface="Times New Roman" panose="02020603050405020304" pitchFamily="18" charset="0"/>
                <a:ea typeface="標楷體" panose="03000509000000000000" pitchFamily="65" charset="-120"/>
              </a:rPr>
              <a:t>v28</a:t>
            </a:r>
            <a:r>
              <a:rPr lang="zh-TW" altLang="zh-TW" sz="1200" dirty="0">
                <a:effectLst/>
                <a:latin typeface="Times New Roman" panose="02020603050405020304" pitchFamily="18" charset="0"/>
                <a:ea typeface="標楷體" panose="03000509000000000000" pitchFamily="65" charset="-120"/>
                <a:cs typeface="Times New Roman" panose="02020603050405020304" pitchFamily="18" charset="0"/>
              </a:rPr>
              <a:t>（集中精神困難）的變異中有</a:t>
            </a:r>
            <a:r>
              <a:rPr lang="en-US" altLang="zh-TW" sz="1200" dirty="0">
                <a:effectLst/>
                <a:latin typeface="Times New Roman" panose="02020603050405020304" pitchFamily="18" charset="0"/>
                <a:ea typeface="標楷體" panose="03000509000000000000" pitchFamily="65" charset="-120"/>
              </a:rPr>
              <a:t>61.9%</a:t>
            </a:r>
            <a:r>
              <a:rPr lang="zh-TW" altLang="zh-TW" sz="1200" dirty="0">
                <a:effectLst/>
                <a:latin typeface="Times New Roman" panose="02020603050405020304" pitchFamily="18" charset="0"/>
                <a:ea typeface="標楷體" panose="03000509000000000000" pitchFamily="65" charset="-120"/>
                <a:cs typeface="Times New Roman" panose="02020603050405020304" pitchFamily="18" charset="0"/>
              </a:rPr>
              <a:t>能夠被兩個因子共同解釋，顯示出該模型對此變數具有最強的解釋力，其次為</a:t>
            </a:r>
            <a:r>
              <a:rPr lang="en-US" altLang="zh-TW" sz="1200" dirty="0">
                <a:effectLst/>
                <a:latin typeface="Times New Roman" panose="02020603050405020304" pitchFamily="18" charset="0"/>
                <a:ea typeface="標楷體" panose="03000509000000000000" pitchFamily="65" charset="-120"/>
              </a:rPr>
              <a:t>G1_score</a:t>
            </a:r>
            <a:r>
              <a:rPr lang="zh-TW" altLang="zh-TW" sz="1200" dirty="0">
                <a:effectLst/>
                <a:latin typeface="Times New Roman" panose="02020603050405020304" pitchFamily="18" charset="0"/>
                <a:ea typeface="標楷體" panose="03000509000000000000" pitchFamily="65" charset="-120"/>
                <a:cs typeface="Times New Roman" panose="02020603050405020304" pitchFamily="18" charset="0"/>
              </a:rPr>
              <a:t>（網路沉迷量表總分），其變異的</a:t>
            </a:r>
            <a:r>
              <a:rPr lang="en-US" altLang="zh-TW" sz="1200" dirty="0">
                <a:effectLst/>
                <a:latin typeface="Times New Roman" panose="02020603050405020304" pitchFamily="18" charset="0"/>
                <a:ea typeface="標楷體" panose="03000509000000000000" pitchFamily="65" charset="-120"/>
              </a:rPr>
              <a:t>50.2%</a:t>
            </a:r>
            <a:r>
              <a:rPr lang="zh-TW" altLang="zh-TW" sz="1200" dirty="0">
                <a:effectLst/>
                <a:latin typeface="Times New Roman" panose="02020603050405020304" pitchFamily="18" charset="0"/>
                <a:ea typeface="標楷體" panose="03000509000000000000" pitchFamily="65" charset="-120"/>
                <a:cs typeface="Times New Roman" panose="02020603050405020304" pitchFamily="18" charset="0"/>
              </a:rPr>
              <a:t>可被三因子共同解釋，顯示這兩個變數在模型中具有較高的重要性。相較之下，</a:t>
            </a:r>
            <a:r>
              <a:rPr lang="en-US" altLang="zh-TW" sz="1200" dirty="0">
                <a:effectLst/>
                <a:latin typeface="Times New Roman" panose="02020603050405020304" pitchFamily="18" charset="0"/>
                <a:ea typeface="標楷體" panose="03000509000000000000" pitchFamily="65" charset="-120"/>
              </a:rPr>
              <a:t>v6_c4</a:t>
            </a:r>
            <a:r>
              <a:rPr lang="zh-TW" altLang="zh-TW" sz="1200" dirty="0">
                <a:effectLst/>
                <a:latin typeface="Times New Roman" panose="02020603050405020304" pitchFamily="18" charset="0"/>
                <a:ea typeface="標楷體" panose="03000509000000000000" pitchFamily="65" charset="-120"/>
                <a:cs typeface="Times New Roman" panose="02020603050405020304" pitchFamily="18" charset="0"/>
              </a:rPr>
              <a:t>（增加玩遊戲投入時間）和</a:t>
            </a:r>
            <a:r>
              <a:rPr lang="en-US" altLang="zh-TW" sz="1200" dirty="0">
                <a:effectLst/>
                <a:latin typeface="Times New Roman" panose="02020603050405020304" pitchFamily="18" charset="0"/>
                <a:ea typeface="標楷體" panose="03000509000000000000" pitchFamily="65" charset="-120"/>
              </a:rPr>
              <a:t>v18</a:t>
            </a:r>
            <a:r>
              <a:rPr lang="zh-TW" altLang="zh-TW" sz="1200" dirty="0">
                <a:effectLst/>
                <a:latin typeface="Times New Roman" panose="02020603050405020304" pitchFamily="18" charset="0"/>
                <a:ea typeface="標楷體" panose="03000509000000000000" pitchFamily="65" charset="-120"/>
                <a:cs typeface="Times New Roman" panose="02020603050405020304" pitchFamily="18" charset="0"/>
              </a:rPr>
              <a:t>（自評是否網路沉迷）的公因子變異數僅分別為</a:t>
            </a:r>
            <a:r>
              <a:rPr lang="en-US" altLang="zh-TW" sz="1200" dirty="0">
                <a:effectLst/>
                <a:latin typeface="Times New Roman" panose="02020603050405020304" pitchFamily="18" charset="0"/>
                <a:ea typeface="標楷體" panose="03000509000000000000" pitchFamily="65" charset="-120"/>
              </a:rPr>
              <a:t>9.1%</a:t>
            </a:r>
            <a:r>
              <a:rPr lang="zh-TW" altLang="zh-TW" sz="1200" dirty="0">
                <a:effectLst/>
                <a:latin typeface="Times New Roman" panose="02020603050405020304" pitchFamily="18" charset="0"/>
                <a:ea typeface="標楷體" panose="03000509000000000000" pitchFamily="65" charset="-120"/>
                <a:cs typeface="Times New Roman" panose="02020603050405020304" pitchFamily="18" charset="0"/>
              </a:rPr>
              <a:t>和</a:t>
            </a:r>
            <a:r>
              <a:rPr lang="en-US" altLang="zh-TW" sz="1200" dirty="0">
                <a:effectLst/>
                <a:latin typeface="Times New Roman" panose="02020603050405020304" pitchFamily="18" charset="0"/>
                <a:ea typeface="標楷體" panose="03000509000000000000" pitchFamily="65" charset="-120"/>
              </a:rPr>
              <a:t>17.0%</a:t>
            </a:r>
            <a:r>
              <a:rPr lang="zh-TW" altLang="zh-TW" sz="1200" dirty="0">
                <a:effectLst/>
                <a:latin typeface="Times New Roman" panose="02020603050405020304" pitchFamily="18" charset="0"/>
                <a:ea typeface="標楷體" panose="03000509000000000000" pitchFamily="65" charset="-120"/>
                <a:cs typeface="Times New Roman" panose="02020603050405020304" pitchFamily="18" charset="0"/>
              </a:rPr>
              <a:t>，表示與兩個因子的結構相關性較低，模型對這些變數的解釋力有限。</a:t>
            </a:r>
            <a:endParaRPr kumimoji="0" lang="zh-TW" altLang="en-US" sz="2100" b="0" i="0" u="none" strike="noStrike" kern="1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endParaRPr>
          </a:p>
        </p:txBody>
      </p:sp>
      <p:pic>
        <p:nvPicPr>
          <p:cNvPr id="3" name="圖片 2" descr="一張含有 文字, 螢幕擷取畫面, 行, Rectangle 的圖片&#10;&#10;自動產生的描述">
            <a:extLst>
              <a:ext uri="{FF2B5EF4-FFF2-40B4-BE49-F238E27FC236}">
                <a16:creationId xmlns:a16="http://schemas.microsoft.com/office/drawing/2014/main" id="{A84641F4-5BA7-0324-AC3E-3115517EFFB5}"/>
              </a:ext>
            </a:extLst>
          </p:cNvPr>
          <p:cNvPicPr>
            <a:picLocks noChangeAspect="1"/>
          </p:cNvPicPr>
          <p:nvPr/>
        </p:nvPicPr>
        <p:blipFill>
          <a:blip r:embed="rId3"/>
          <a:stretch>
            <a:fillRect/>
          </a:stretch>
        </p:blipFill>
        <p:spPr>
          <a:xfrm>
            <a:off x="4922392" y="1150045"/>
            <a:ext cx="4012239" cy="5048388"/>
          </a:xfrm>
          <a:prstGeom prst="rect">
            <a:avLst/>
          </a:prstGeom>
          <a:ln>
            <a:solidFill>
              <a:schemeClr val="tx1"/>
            </a:solidFill>
          </a:ln>
        </p:spPr>
      </p:pic>
      <p:sp>
        <p:nvSpPr>
          <p:cNvPr id="2" name="投影片編號版面配置區 1">
            <a:extLst>
              <a:ext uri="{FF2B5EF4-FFF2-40B4-BE49-F238E27FC236}">
                <a16:creationId xmlns:a16="http://schemas.microsoft.com/office/drawing/2014/main" id="{176B8BF8-873E-751C-E0C4-F3B2AA789BEF}"/>
              </a:ext>
            </a:extLst>
          </p:cNvPr>
          <p:cNvSpPr>
            <a:spLocks noGrp="1"/>
          </p:cNvSpPr>
          <p:nvPr>
            <p:ph type="sldNum" sz="quarter" idx="12"/>
          </p:nvPr>
        </p:nvSpPr>
        <p:spPr/>
        <p:txBody>
          <a:bodyPr/>
          <a:lstStyle/>
          <a:p>
            <a:fld id="{C1FF6DA9-008F-8B48-92A6-B652298478BF}" type="slidenum">
              <a:rPr lang="en-US" smtClean="0"/>
              <a:t>24</a:t>
            </a:fld>
            <a:endParaRPr lang="en-US"/>
          </a:p>
        </p:txBody>
      </p:sp>
    </p:spTree>
    <p:extLst>
      <p:ext uri="{BB962C8B-B14F-4D97-AF65-F5344CB8AC3E}">
        <p14:creationId xmlns:p14="http://schemas.microsoft.com/office/powerpoint/2010/main" val="20789489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CF401A7-D5C4-9F84-C76F-ECB0540A9C27}"/>
            </a:ext>
          </a:extLst>
        </p:cNvPr>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0455CF5D-5032-ABF9-E6C3-4B17572F5D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5" name="Title 1">
            <a:extLst>
              <a:ext uri="{FF2B5EF4-FFF2-40B4-BE49-F238E27FC236}">
                <a16:creationId xmlns:a16="http://schemas.microsoft.com/office/drawing/2014/main" id="{A2D546B0-6DB8-B8D6-59B5-6EA2F7D88AD9}"/>
              </a:ext>
            </a:extLst>
          </p:cNvPr>
          <p:cNvSpPr>
            <a:spLocks noGrp="1"/>
          </p:cNvSpPr>
          <p:nvPr>
            <p:ph type="title"/>
          </p:nvPr>
        </p:nvSpPr>
        <p:spPr>
          <a:xfrm>
            <a:off x="429369" y="238539"/>
            <a:ext cx="8263890" cy="1434415"/>
          </a:xfrm>
        </p:spPr>
        <p:txBody>
          <a:bodyPr anchor="b">
            <a:normAutofit/>
          </a:bodyPr>
          <a:lstStyle/>
          <a:p>
            <a:r>
              <a:rPr lang="zh-TW" altLang="en-US" sz="4700" dirty="0">
                <a:latin typeface="標楷體" panose="03000509000000000000" pitchFamily="65" charset="-120"/>
                <a:ea typeface="標楷體" panose="03000509000000000000" pitchFamily="65" charset="-120"/>
              </a:rPr>
              <a:t>因素分析</a:t>
            </a:r>
            <a:r>
              <a:rPr lang="en-US" altLang="zh-TW" sz="4700" dirty="0">
                <a:latin typeface="標楷體" panose="03000509000000000000" pitchFamily="65" charset="-120"/>
                <a:ea typeface="標楷體" panose="03000509000000000000" pitchFamily="65" charset="-120"/>
              </a:rPr>
              <a:t>-6</a:t>
            </a:r>
            <a:endParaRPr lang="zh-TW" altLang="en-US" sz="4700" dirty="0">
              <a:latin typeface="標楷體" panose="03000509000000000000" pitchFamily="65" charset="-120"/>
              <a:ea typeface="標楷體" panose="03000509000000000000" pitchFamily="65" charset="-120"/>
            </a:endParaRPr>
          </a:p>
        </p:txBody>
      </p:sp>
      <p:sp>
        <p:nvSpPr>
          <p:cNvPr id="14" name="sketchy line">
            <a:extLst>
              <a:ext uri="{FF2B5EF4-FFF2-40B4-BE49-F238E27FC236}">
                <a16:creationId xmlns:a16="http://schemas.microsoft.com/office/drawing/2014/main" id="{E435A8E9-5F95-CE8A-8CE9-0EFA7BB378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9369" y="1681544"/>
            <a:ext cx="8229600" cy="18288"/>
          </a:xfrm>
          <a:custGeom>
            <a:avLst/>
            <a:gdLst>
              <a:gd name="connsiteX0" fmla="*/ 0 w 8229600"/>
              <a:gd name="connsiteY0" fmla="*/ 0 h 18288"/>
              <a:gd name="connsiteX1" fmla="*/ 521208 w 8229600"/>
              <a:gd name="connsiteY1" fmla="*/ 0 h 18288"/>
              <a:gd name="connsiteX2" fmla="*/ 1371600 w 8229600"/>
              <a:gd name="connsiteY2" fmla="*/ 0 h 18288"/>
              <a:gd name="connsiteX3" fmla="*/ 2221992 w 8229600"/>
              <a:gd name="connsiteY3" fmla="*/ 0 h 18288"/>
              <a:gd name="connsiteX4" fmla="*/ 3072384 w 8229600"/>
              <a:gd name="connsiteY4" fmla="*/ 0 h 18288"/>
              <a:gd name="connsiteX5" fmla="*/ 3511296 w 8229600"/>
              <a:gd name="connsiteY5" fmla="*/ 0 h 18288"/>
              <a:gd name="connsiteX6" fmla="*/ 4114800 w 8229600"/>
              <a:gd name="connsiteY6" fmla="*/ 0 h 18288"/>
              <a:gd name="connsiteX7" fmla="*/ 4553712 w 8229600"/>
              <a:gd name="connsiteY7" fmla="*/ 0 h 18288"/>
              <a:gd name="connsiteX8" fmla="*/ 5239512 w 8229600"/>
              <a:gd name="connsiteY8" fmla="*/ 0 h 18288"/>
              <a:gd name="connsiteX9" fmla="*/ 5843016 w 8229600"/>
              <a:gd name="connsiteY9" fmla="*/ 0 h 18288"/>
              <a:gd name="connsiteX10" fmla="*/ 6611112 w 8229600"/>
              <a:gd name="connsiteY10" fmla="*/ 0 h 18288"/>
              <a:gd name="connsiteX11" fmla="*/ 7461504 w 8229600"/>
              <a:gd name="connsiteY11" fmla="*/ 0 h 18288"/>
              <a:gd name="connsiteX12" fmla="*/ 8229600 w 8229600"/>
              <a:gd name="connsiteY12" fmla="*/ 0 h 18288"/>
              <a:gd name="connsiteX13" fmla="*/ 8229600 w 8229600"/>
              <a:gd name="connsiteY13" fmla="*/ 18288 h 18288"/>
              <a:gd name="connsiteX14" fmla="*/ 7461504 w 8229600"/>
              <a:gd name="connsiteY14" fmla="*/ 18288 h 18288"/>
              <a:gd name="connsiteX15" fmla="*/ 6940296 w 8229600"/>
              <a:gd name="connsiteY15" fmla="*/ 18288 h 18288"/>
              <a:gd name="connsiteX16" fmla="*/ 6419088 w 8229600"/>
              <a:gd name="connsiteY16" fmla="*/ 18288 h 18288"/>
              <a:gd name="connsiteX17" fmla="*/ 5650992 w 8229600"/>
              <a:gd name="connsiteY17" fmla="*/ 18288 h 18288"/>
              <a:gd name="connsiteX18" fmla="*/ 5129784 w 8229600"/>
              <a:gd name="connsiteY18" fmla="*/ 18288 h 18288"/>
              <a:gd name="connsiteX19" fmla="*/ 4690872 w 8229600"/>
              <a:gd name="connsiteY19" fmla="*/ 18288 h 18288"/>
              <a:gd name="connsiteX20" fmla="*/ 4087368 w 8229600"/>
              <a:gd name="connsiteY20" fmla="*/ 18288 h 18288"/>
              <a:gd name="connsiteX21" fmla="*/ 3401568 w 8229600"/>
              <a:gd name="connsiteY21" fmla="*/ 18288 h 18288"/>
              <a:gd name="connsiteX22" fmla="*/ 2798064 w 8229600"/>
              <a:gd name="connsiteY22" fmla="*/ 18288 h 18288"/>
              <a:gd name="connsiteX23" fmla="*/ 2276856 w 8229600"/>
              <a:gd name="connsiteY23" fmla="*/ 18288 h 18288"/>
              <a:gd name="connsiteX24" fmla="*/ 1426464 w 8229600"/>
              <a:gd name="connsiteY24" fmla="*/ 18288 h 18288"/>
              <a:gd name="connsiteX25" fmla="*/ 740664 w 8229600"/>
              <a:gd name="connsiteY25" fmla="*/ 18288 h 18288"/>
              <a:gd name="connsiteX26" fmla="*/ 0 w 8229600"/>
              <a:gd name="connsiteY26" fmla="*/ 18288 h 18288"/>
              <a:gd name="connsiteX27" fmla="*/ 0 w 8229600"/>
              <a:gd name="connsiteY2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229600" h="18288" fill="none" extrusionOk="0">
                <a:moveTo>
                  <a:pt x="0" y="0"/>
                </a:moveTo>
                <a:cubicBezTo>
                  <a:pt x="227594" y="-4267"/>
                  <a:pt x="329693" y="13251"/>
                  <a:pt x="521208" y="0"/>
                </a:cubicBezTo>
                <a:cubicBezTo>
                  <a:pt x="712723" y="-13251"/>
                  <a:pt x="1137373" y="-13618"/>
                  <a:pt x="1371600" y="0"/>
                </a:cubicBezTo>
                <a:cubicBezTo>
                  <a:pt x="1605827" y="13618"/>
                  <a:pt x="1975382" y="-27374"/>
                  <a:pt x="2221992" y="0"/>
                </a:cubicBezTo>
                <a:cubicBezTo>
                  <a:pt x="2468602" y="27374"/>
                  <a:pt x="2863316" y="-20517"/>
                  <a:pt x="3072384" y="0"/>
                </a:cubicBezTo>
                <a:cubicBezTo>
                  <a:pt x="3281452" y="20517"/>
                  <a:pt x="3331438" y="10793"/>
                  <a:pt x="3511296" y="0"/>
                </a:cubicBezTo>
                <a:cubicBezTo>
                  <a:pt x="3691154" y="-10793"/>
                  <a:pt x="3906405" y="-29737"/>
                  <a:pt x="4114800" y="0"/>
                </a:cubicBezTo>
                <a:cubicBezTo>
                  <a:pt x="4323195" y="29737"/>
                  <a:pt x="4428852" y="-2234"/>
                  <a:pt x="4553712" y="0"/>
                </a:cubicBezTo>
                <a:cubicBezTo>
                  <a:pt x="4678572" y="2234"/>
                  <a:pt x="5065629" y="29368"/>
                  <a:pt x="5239512" y="0"/>
                </a:cubicBezTo>
                <a:cubicBezTo>
                  <a:pt x="5413395" y="-29368"/>
                  <a:pt x="5703888" y="11839"/>
                  <a:pt x="5843016" y="0"/>
                </a:cubicBezTo>
                <a:cubicBezTo>
                  <a:pt x="5982144" y="-11839"/>
                  <a:pt x="6260765" y="24719"/>
                  <a:pt x="6611112" y="0"/>
                </a:cubicBezTo>
                <a:cubicBezTo>
                  <a:pt x="6961459" y="-24719"/>
                  <a:pt x="7228293" y="32959"/>
                  <a:pt x="7461504" y="0"/>
                </a:cubicBezTo>
                <a:cubicBezTo>
                  <a:pt x="7694715" y="-32959"/>
                  <a:pt x="7990029" y="-3422"/>
                  <a:pt x="8229600" y="0"/>
                </a:cubicBezTo>
                <a:cubicBezTo>
                  <a:pt x="8228940" y="5812"/>
                  <a:pt x="8229447" y="9773"/>
                  <a:pt x="8229600" y="18288"/>
                </a:cubicBezTo>
                <a:cubicBezTo>
                  <a:pt x="7940706" y="-9293"/>
                  <a:pt x="7792584" y="-16009"/>
                  <a:pt x="7461504" y="18288"/>
                </a:cubicBezTo>
                <a:cubicBezTo>
                  <a:pt x="7130424" y="52585"/>
                  <a:pt x="7080072" y="43845"/>
                  <a:pt x="6940296" y="18288"/>
                </a:cubicBezTo>
                <a:cubicBezTo>
                  <a:pt x="6800520" y="-7269"/>
                  <a:pt x="6672872" y="26671"/>
                  <a:pt x="6419088" y="18288"/>
                </a:cubicBezTo>
                <a:cubicBezTo>
                  <a:pt x="6165304" y="9905"/>
                  <a:pt x="5869721" y="4987"/>
                  <a:pt x="5650992" y="18288"/>
                </a:cubicBezTo>
                <a:cubicBezTo>
                  <a:pt x="5432263" y="31589"/>
                  <a:pt x="5308310" y="3023"/>
                  <a:pt x="5129784" y="18288"/>
                </a:cubicBezTo>
                <a:cubicBezTo>
                  <a:pt x="4951258" y="33553"/>
                  <a:pt x="4799696" y="15357"/>
                  <a:pt x="4690872" y="18288"/>
                </a:cubicBezTo>
                <a:cubicBezTo>
                  <a:pt x="4582048" y="21219"/>
                  <a:pt x="4311124" y="-7836"/>
                  <a:pt x="4087368" y="18288"/>
                </a:cubicBezTo>
                <a:cubicBezTo>
                  <a:pt x="3863612" y="44412"/>
                  <a:pt x="3730288" y="13374"/>
                  <a:pt x="3401568" y="18288"/>
                </a:cubicBezTo>
                <a:cubicBezTo>
                  <a:pt x="3072848" y="23202"/>
                  <a:pt x="3020684" y="32425"/>
                  <a:pt x="2798064" y="18288"/>
                </a:cubicBezTo>
                <a:cubicBezTo>
                  <a:pt x="2575444" y="4151"/>
                  <a:pt x="2440915" y="-7352"/>
                  <a:pt x="2276856" y="18288"/>
                </a:cubicBezTo>
                <a:cubicBezTo>
                  <a:pt x="2112797" y="43928"/>
                  <a:pt x="1726502" y="-9560"/>
                  <a:pt x="1426464" y="18288"/>
                </a:cubicBezTo>
                <a:cubicBezTo>
                  <a:pt x="1126426" y="46136"/>
                  <a:pt x="992925" y="21016"/>
                  <a:pt x="740664" y="18288"/>
                </a:cubicBezTo>
                <a:cubicBezTo>
                  <a:pt x="488403" y="15560"/>
                  <a:pt x="195650" y="-16061"/>
                  <a:pt x="0" y="18288"/>
                </a:cubicBezTo>
                <a:cubicBezTo>
                  <a:pt x="348" y="9455"/>
                  <a:pt x="654" y="3983"/>
                  <a:pt x="0" y="0"/>
                </a:cubicBezTo>
                <a:close/>
              </a:path>
              <a:path w="8229600" h="18288" stroke="0" extrusionOk="0">
                <a:moveTo>
                  <a:pt x="0" y="0"/>
                </a:moveTo>
                <a:cubicBezTo>
                  <a:pt x="259263" y="-9445"/>
                  <a:pt x="404731" y="4427"/>
                  <a:pt x="521208" y="0"/>
                </a:cubicBezTo>
                <a:cubicBezTo>
                  <a:pt x="637685" y="-4427"/>
                  <a:pt x="839187" y="564"/>
                  <a:pt x="960120" y="0"/>
                </a:cubicBezTo>
                <a:cubicBezTo>
                  <a:pt x="1081053" y="-564"/>
                  <a:pt x="1313469" y="-16481"/>
                  <a:pt x="1481328" y="0"/>
                </a:cubicBezTo>
                <a:cubicBezTo>
                  <a:pt x="1649187" y="16481"/>
                  <a:pt x="1885247" y="26161"/>
                  <a:pt x="2167128" y="0"/>
                </a:cubicBezTo>
                <a:cubicBezTo>
                  <a:pt x="2449009" y="-26161"/>
                  <a:pt x="2761875" y="-22202"/>
                  <a:pt x="2935224" y="0"/>
                </a:cubicBezTo>
                <a:cubicBezTo>
                  <a:pt x="3108573" y="22202"/>
                  <a:pt x="3540687" y="-2863"/>
                  <a:pt x="3785616" y="0"/>
                </a:cubicBezTo>
                <a:cubicBezTo>
                  <a:pt x="4030545" y="2863"/>
                  <a:pt x="4280774" y="-12442"/>
                  <a:pt x="4636008" y="0"/>
                </a:cubicBezTo>
                <a:cubicBezTo>
                  <a:pt x="4991242" y="12442"/>
                  <a:pt x="5025483" y="16914"/>
                  <a:pt x="5239512" y="0"/>
                </a:cubicBezTo>
                <a:cubicBezTo>
                  <a:pt x="5453541" y="-16914"/>
                  <a:pt x="5754008" y="16592"/>
                  <a:pt x="6007608" y="0"/>
                </a:cubicBezTo>
                <a:cubicBezTo>
                  <a:pt x="6261208" y="-16592"/>
                  <a:pt x="6407957" y="-11909"/>
                  <a:pt x="6693408" y="0"/>
                </a:cubicBezTo>
                <a:cubicBezTo>
                  <a:pt x="6978859" y="11909"/>
                  <a:pt x="7015437" y="-20890"/>
                  <a:pt x="7296912" y="0"/>
                </a:cubicBezTo>
                <a:cubicBezTo>
                  <a:pt x="7578387" y="20890"/>
                  <a:pt x="7859622" y="46406"/>
                  <a:pt x="8229600" y="0"/>
                </a:cubicBezTo>
                <a:cubicBezTo>
                  <a:pt x="8230508" y="6337"/>
                  <a:pt x="8228722" y="11778"/>
                  <a:pt x="8229600" y="18288"/>
                </a:cubicBezTo>
                <a:cubicBezTo>
                  <a:pt x="8075287" y="35054"/>
                  <a:pt x="7821366" y="21850"/>
                  <a:pt x="7626096" y="18288"/>
                </a:cubicBezTo>
                <a:cubicBezTo>
                  <a:pt x="7430826" y="14726"/>
                  <a:pt x="7320004" y="-9669"/>
                  <a:pt x="7022592" y="18288"/>
                </a:cubicBezTo>
                <a:cubicBezTo>
                  <a:pt x="6725180" y="46245"/>
                  <a:pt x="6348804" y="-14025"/>
                  <a:pt x="6172200" y="18288"/>
                </a:cubicBezTo>
                <a:cubicBezTo>
                  <a:pt x="5995596" y="50601"/>
                  <a:pt x="5788102" y="22890"/>
                  <a:pt x="5650992" y="18288"/>
                </a:cubicBezTo>
                <a:cubicBezTo>
                  <a:pt x="5513882" y="13686"/>
                  <a:pt x="5198399" y="29121"/>
                  <a:pt x="4882896" y="18288"/>
                </a:cubicBezTo>
                <a:cubicBezTo>
                  <a:pt x="4567393" y="7455"/>
                  <a:pt x="4557008" y="26965"/>
                  <a:pt x="4443984" y="18288"/>
                </a:cubicBezTo>
                <a:cubicBezTo>
                  <a:pt x="4330960" y="9611"/>
                  <a:pt x="4061674" y="28891"/>
                  <a:pt x="3758184" y="18288"/>
                </a:cubicBezTo>
                <a:cubicBezTo>
                  <a:pt x="3454694" y="7685"/>
                  <a:pt x="3380392" y="19119"/>
                  <a:pt x="3236976" y="18288"/>
                </a:cubicBezTo>
                <a:cubicBezTo>
                  <a:pt x="3093560" y="17457"/>
                  <a:pt x="2632116" y="37607"/>
                  <a:pt x="2386584" y="18288"/>
                </a:cubicBezTo>
                <a:cubicBezTo>
                  <a:pt x="2141052" y="-1031"/>
                  <a:pt x="2110884" y="28777"/>
                  <a:pt x="1947672" y="18288"/>
                </a:cubicBezTo>
                <a:cubicBezTo>
                  <a:pt x="1784460" y="7799"/>
                  <a:pt x="1535467" y="461"/>
                  <a:pt x="1261872" y="18288"/>
                </a:cubicBezTo>
                <a:cubicBezTo>
                  <a:pt x="988277" y="36115"/>
                  <a:pt x="1021096" y="10375"/>
                  <a:pt x="822960" y="18288"/>
                </a:cubicBezTo>
                <a:cubicBezTo>
                  <a:pt x="624824" y="26201"/>
                  <a:pt x="298309" y="1283"/>
                  <a:pt x="0" y="18288"/>
                </a:cubicBezTo>
                <a:cubicBezTo>
                  <a:pt x="-633" y="12278"/>
                  <a:pt x="-757" y="5867"/>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7" name="Content Placeholder 2">
            <a:extLst>
              <a:ext uri="{FF2B5EF4-FFF2-40B4-BE49-F238E27FC236}">
                <a16:creationId xmlns:a16="http://schemas.microsoft.com/office/drawing/2014/main" id="{032E8487-C77F-DC0C-2F3F-2BFF74B781F6}"/>
              </a:ext>
            </a:extLst>
          </p:cNvPr>
          <p:cNvSpPr txBox="1">
            <a:spLocks/>
          </p:cNvSpPr>
          <p:nvPr/>
        </p:nvSpPr>
        <p:spPr>
          <a:xfrm>
            <a:off x="429369" y="1903706"/>
            <a:ext cx="4395285" cy="4850192"/>
          </a:xfrm>
          <a:prstGeom prst="rect">
            <a:avLst/>
          </a:prstGeom>
        </p:spPr>
        <p:txBody>
          <a:bodyPr vert="horz" lIns="91440" tIns="45720" rIns="91440" bIns="45720" rtlCol="0" anchor="t">
            <a:normAutofit lnSpcReduction="10000"/>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342900" lvl="0" indent="-342900">
              <a:lnSpc>
                <a:spcPct val="115000"/>
              </a:lnSpc>
              <a:buFont typeface="Wingdings" panose="05000000000000000000" pitchFamily="2" charset="2"/>
              <a:buChar char=""/>
            </a:pPr>
            <a:r>
              <a:rPr lang="zh-TW" alt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四次方最大旋轉法</a:t>
            </a:r>
            <a:br>
              <a:rPr lang="en-US" alt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br>
            <a:r>
              <a:rPr lang="zh-TW" alt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透過個變數因子的負荷值比較，可以歸類成兩群：</a:t>
            </a:r>
            <a:endParaRPr lang="zh-TW" altLang="zh-TW" sz="1200" kern="100" dirty="0">
              <a:effectLst/>
              <a:latin typeface="Aptos" panose="020B0004020202020204" pitchFamily="34" charset="0"/>
              <a:ea typeface="新細明體" panose="02020500000000000000" pitchFamily="18" charset="-120"/>
              <a:cs typeface="Times New Roman" panose="02020603050405020304" pitchFamily="18" charset="0"/>
            </a:endParaRPr>
          </a:p>
          <a:p>
            <a:pPr marL="742950" lvl="1" indent="-285750">
              <a:lnSpc>
                <a:spcPct val="115000"/>
              </a:lnSpc>
              <a:buFont typeface="Wingdings" panose="05000000000000000000" pitchFamily="2" charset="2"/>
              <a:buChar char=""/>
            </a:pPr>
            <a:r>
              <a:rPr lang="en-US" alt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Factor 1</a:t>
            </a:r>
            <a:r>
              <a:rPr lang="zh-TW" alt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：投入時間顯著增加的網路活動類型（</a:t>
            </a:r>
            <a:r>
              <a:rPr lang="en-US" alt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v6c1~v6c6</a:t>
            </a:r>
            <a:r>
              <a:rPr lang="zh-TW" alt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a:t>
            </a:r>
            <a:endParaRPr lang="zh-TW" altLang="zh-TW" sz="1200" kern="100" dirty="0">
              <a:effectLst/>
              <a:latin typeface="Aptos" panose="020B0004020202020204" pitchFamily="34" charset="0"/>
              <a:ea typeface="新細明體" panose="02020500000000000000" pitchFamily="18" charset="-120"/>
              <a:cs typeface="Times New Roman" panose="02020603050405020304" pitchFamily="18" charset="0"/>
            </a:endParaRPr>
          </a:p>
          <a:p>
            <a:pPr marL="742950" lvl="1" indent="-285750">
              <a:lnSpc>
                <a:spcPct val="115000"/>
              </a:lnSpc>
              <a:spcAft>
                <a:spcPts val="800"/>
              </a:spcAft>
              <a:buFont typeface="Wingdings" panose="05000000000000000000" pitchFamily="2" charset="2"/>
              <a:buChar char=""/>
            </a:pPr>
            <a:r>
              <a:rPr lang="en-US" alt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Factor 2</a:t>
            </a:r>
            <a:r>
              <a:rPr lang="zh-TW" alt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：網路沉迷總分（</a:t>
            </a:r>
            <a:r>
              <a:rPr lang="en-US" alt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G1_score</a:t>
            </a:r>
            <a:r>
              <a:rPr lang="zh-TW" alt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）、自評是否網路沉迷（</a:t>
            </a:r>
            <a:r>
              <a:rPr lang="en-US" alt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v18</a:t>
            </a:r>
            <a:r>
              <a:rPr lang="zh-TW" alt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）、集中精神困難（</a:t>
            </a:r>
            <a:r>
              <a:rPr lang="en-US" alt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v28</a:t>
            </a:r>
            <a:r>
              <a:rPr lang="zh-TW" alt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）、無聊感（</a:t>
            </a:r>
            <a:r>
              <a:rPr lang="en-US" alt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v29</a:t>
            </a:r>
            <a:r>
              <a:rPr lang="zh-TW" alt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）、工作／學業壓力（</a:t>
            </a:r>
            <a:r>
              <a:rPr lang="en-US" alt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v30</a:t>
            </a:r>
            <a:r>
              <a:rPr lang="zh-TW" alt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a:t>
            </a:r>
            <a:r>
              <a:rPr lang="zh-TW" altLang="zh-TW" sz="1200" kern="100" dirty="0">
                <a:effectLst/>
                <a:latin typeface="Aptos" panose="020B0004020202020204" pitchFamily="34" charset="0"/>
                <a:ea typeface="Times New Roman" panose="02020603050405020304" pitchFamily="18" charset="0"/>
                <a:cs typeface="Times New Roman" panose="02020603050405020304" pitchFamily="18" charset="0"/>
              </a:rPr>
              <a:t> </a:t>
            </a:r>
            <a:endParaRPr lang="zh-TW" altLang="zh-TW" sz="1200" kern="100" dirty="0">
              <a:effectLst/>
              <a:latin typeface="Aptos" panose="020B0004020202020204" pitchFamily="34" charset="0"/>
              <a:ea typeface="新細明體" panose="02020500000000000000" pitchFamily="18" charset="-120"/>
              <a:cs typeface="Times New Roman" panose="02020603050405020304" pitchFamily="18" charset="0"/>
            </a:endParaRPr>
          </a:p>
          <a:p>
            <a:pPr marL="152400">
              <a:lnSpc>
                <a:spcPct val="115000"/>
              </a:lnSpc>
              <a:spcAft>
                <a:spcPts val="800"/>
              </a:spcAft>
            </a:pPr>
            <a:r>
              <a:rPr lang="zh-TW" alt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變數分群與「變異最大旋轉法」的結果相同，</a:t>
            </a:r>
            <a:r>
              <a:rPr lang="en-US" alt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 Factor 1</a:t>
            </a:r>
            <a:r>
              <a:rPr lang="zh-TW" alt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代表「活動類型」、</a:t>
            </a:r>
            <a:r>
              <a:rPr lang="en-US" alt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Factor 2</a:t>
            </a:r>
            <a:r>
              <a:rPr lang="zh-TW" alt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代表「身心狀況」，僅兩大因子的解釋力些微波動與互換，「活動類型」所解釋的總變異量提升為</a:t>
            </a:r>
            <a:r>
              <a:rPr lang="en-US" alt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50.4%</a:t>
            </a:r>
            <a:r>
              <a:rPr lang="zh-TW" alt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，因此成為</a:t>
            </a:r>
            <a:r>
              <a:rPr lang="en-US" alt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Factor 1</a:t>
            </a:r>
            <a:r>
              <a:rPr lang="zh-TW" alt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，「身心狀況」則降為</a:t>
            </a:r>
            <a:r>
              <a:rPr lang="en-US" alt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49.6%</a:t>
            </a:r>
            <a:r>
              <a:rPr lang="zh-TW" alt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，轉為</a:t>
            </a:r>
            <a:r>
              <a:rPr lang="en-US" alt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Factor 2</a:t>
            </a:r>
            <a:r>
              <a:rPr lang="zh-TW" alt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，兩者解釋變異量並未有明顯變化，整體結果與「變異最大旋轉法」相同，代表上網使用者可以統整身心狀況和活動類型為解釋變異的主要關鍵。</a:t>
            </a:r>
            <a:endParaRPr lang="zh-TW" altLang="zh-TW" sz="1200" kern="100" dirty="0">
              <a:effectLst/>
              <a:latin typeface="Aptos" panose="020B0004020202020204" pitchFamily="34" charset="0"/>
              <a:ea typeface="新細明體" panose="02020500000000000000" pitchFamily="18" charset="-120"/>
              <a:cs typeface="Times New Roman" panose="02020603050405020304" pitchFamily="18" charset="0"/>
            </a:endParaRPr>
          </a:p>
          <a:p>
            <a:pPr marL="152400">
              <a:lnSpc>
                <a:spcPct val="115000"/>
              </a:lnSpc>
              <a:spcAft>
                <a:spcPts val="800"/>
              </a:spcAft>
            </a:pPr>
            <a:r>
              <a:rPr lang="zh-TW" alt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此外，也同樣以變數</a:t>
            </a:r>
            <a:r>
              <a:rPr lang="en-US" alt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v28</a:t>
            </a:r>
            <a:r>
              <a:rPr lang="zh-TW" alt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（集中精神困難）和</a:t>
            </a:r>
            <a:r>
              <a:rPr lang="en-US" alt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G1_score</a:t>
            </a:r>
            <a:r>
              <a:rPr lang="zh-TW" alt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（網路沉迷量表總分）的公因子變異數估計值為最大，且超過</a:t>
            </a:r>
            <a:r>
              <a:rPr lang="en-US" alt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0.5</a:t>
            </a:r>
            <a:r>
              <a:rPr lang="zh-TW" alt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，再次顯示這兩個變數在模型中具有較高的重要性。活動類型中，則以「看網路社群（如看</a:t>
            </a:r>
            <a:r>
              <a:rPr lang="en-US" alt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 Facebook </a:t>
            </a:r>
            <a:r>
              <a:rPr lang="zh-TW" alt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a:t>
            </a:r>
            <a:r>
              <a:rPr lang="en-US" alt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 IG </a:t>
            </a:r>
            <a:r>
              <a:rPr lang="zh-TW" alt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的貼文或照片）」（</a:t>
            </a:r>
            <a:r>
              <a:rPr lang="en-US" alt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v6_c3</a:t>
            </a:r>
            <a:r>
              <a:rPr lang="zh-TW" alt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）的解釋變異量最高（</a:t>
            </a:r>
            <a:r>
              <a:rPr lang="en-US" alt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0.404</a:t>
            </a:r>
            <a:r>
              <a:rPr lang="zh-TW" alt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），其次為「看社群類的影片（如</a:t>
            </a:r>
            <a:r>
              <a:rPr lang="en-US" alt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 YouTube </a:t>
            </a:r>
            <a:r>
              <a:rPr lang="zh-TW" alt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、直播、遊戲實況）」（</a:t>
            </a:r>
            <a:r>
              <a:rPr lang="en-US" alt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v6_c2</a:t>
            </a:r>
            <a:r>
              <a:rPr lang="zh-TW" alt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）最終公因子變異數值為</a:t>
            </a:r>
            <a:r>
              <a:rPr lang="en-US" alt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0.369</a:t>
            </a:r>
            <a:r>
              <a:rPr lang="zh-TW" altLang="zh-TW" sz="1200" kern="100" dirty="0">
                <a:effectLst/>
                <a:latin typeface="Times New Roman" panose="02020603050405020304" pitchFamily="18" charset="0"/>
                <a:ea typeface="標楷體" panose="03000509000000000000" pitchFamily="65" charset="-120"/>
                <a:cs typeface="Times New Roman" panose="02020603050405020304" pitchFamily="18" charset="0"/>
              </a:rPr>
              <a:t>，這兩類也是負荷值較高的類型，對於分群上網使用者具有一定的貢獻力。</a:t>
            </a:r>
            <a:endParaRPr lang="zh-TW" altLang="zh-TW" sz="1200" kern="100" dirty="0">
              <a:effectLst/>
              <a:latin typeface="Aptos" panose="020B0004020202020204" pitchFamily="34" charset="0"/>
              <a:ea typeface="新細明體" panose="02020500000000000000" pitchFamily="18" charset="-120"/>
              <a:cs typeface="Times New Roman" panose="02020603050405020304" pitchFamily="18" charset="0"/>
            </a:endParaRPr>
          </a:p>
        </p:txBody>
      </p:sp>
      <p:pic>
        <p:nvPicPr>
          <p:cNvPr id="2" name="圖片 1" descr="一張含有 文字, 螢幕擷取畫面, 數字, 字型 的圖片&#10;&#10;自動產生的描述">
            <a:extLst>
              <a:ext uri="{FF2B5EF4-FFF2-40B4-BE49-F238E27FC236}">
                <a16:creationId xmlns:a16="http://schemas.microsoft.com/office/drawing/2014/main" id="{B420BF24-C6B6-D211-9741-504671719ADA}"/>
              </a:ext>
            </a:extLst>
          </p:cNvPr>
          <p:cNvPicPr>
            <a:picLocks noChangeAspect="1"/>
          </p:cNvPicPr>
          <p:nvPr/>
        </p:nvPicPr>
        <p:blipFill>
          <a:blip r:embed="rId3"/>
          <a:stretch>
            <a:fillRect/>
          </a:stretch>
        </p:blipFill>
        <p:spPr>
          <a:xfrm>
            <a:off x="4948268" y="2663916"/>
            <a:ext cx="3864911" cy="3176244"/>
          </a:xfrm>
          <a:prstGeom prst="rect">
            <a:avLst/>
          </a:prstGeom>
          <a:ln>
            <a:solidFill>
              <a:schemeClr val="tx1"/>
            </a:solidFill>
          </a:ln>
        </p:spPr>
      </p:pic>
      <p:sp>
        <p:nvSpPr>
          <p:cNvPr id="3" name="投影片編號版面配置區 2">
            <a:extLst>
              <a:ext uri="{FF2B5EF4-FFF2-40B4-BE49-F238E27FC236}">
                <a16:creationId xmlns:a16="http://schemas.microsoft.com/office/drawing/2014/main" id="{89652F6D-F5DC-E687-D2BC-B1A34A8E429D}"/>
              </a:ext>
            </a:extLst>
          </p:cNvPr>
          <p:cNvSpPr>
            <a:spLocks noGrp="1"/>
          </p:cNvSpPr>
          <p:nvPr>
            <p:ph type="sldNum" sz="quarter" idx="12"/>
          </p:nvPr>
        </p:nvSpPr>
        <p:spPr/>
        <p:txBody>
          <a:bodyPr/>
          <a:lstStyle/>
          <a:p>
            <a:fld id="{C1FF6DA9-008F-8B48-92A6-B652298478BF}" type="slidenum">
              <a:rPr lang="en-US" smtClean="0"/>
              <a:t>25</a:t>
            </a:fld>
            <a:endParaRPr lang="en-US"/>
          </a:p>
        </p:txBody>
      </p:sp>
    </p:spTree>
    <p:extLst>
      <p:ext uri="{BB962C8B-B14F-4D97-AF65-F5344CB8AC3E}">
        <p14:creationId xmlns:p14="http://schemas.microsoft.com/office/powerpoint/2010/main" val="17449748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E9E650C-F5DD-CDAC-F9B0-CC13E810F8AA}"/>
            </a:ext>
          </a:extLst>
        </p:cNvPr>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49A793A8-EEC7-E51F-924A-A630DBEDD8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5" name="Title 1">
            <a:extLst>
              <a:ext uri="{FF2B5EF4-FFF2-40B4-BE49-F238E27FC236}">
                <a16:creationId xmlns:a16="http://schemas.microsoft.com/office/drawing/2014/main" id="{535200CA-EA36-FF58-F814-1C40292BF328}"/>
              </a:ext>
            </a:extLst>
          </p:cNvPr>
          <p:cNvSpPr>
            <a:spLocks noGrp="1"/>
          </p:cNvSpPr>
          <p:nvPr>
            <p:ph type="title"/>
          </p:nvPr>
        </p:nvSpPr>
        <p:spPr>
          <a:xfrm>
            <a:off x="429369" y="238539"/>
            <a:ext cx="8263890" cy="1434415"/>
          </a:xfrm>
        </p:spPr>
        <p:txBody>
          <a:bodyPr anchor="b">
            <a:normAutofit/>
          </a:bodyPr>
          <a:lstStyle/>
          <a:p>
            <a:r>
              <a:rPr lang="zh-TW" altLang="en-US" sz="4700" dirty="0">
                <a:latin typeface="標楷體" panose="03000509000000000000" pitchFamily="65" charset="-120"/>
                <a:ea typeface="標楷體" panose="03000509000000000000" pitchFamily="65" charset="-120"/>
              </a:rPr>
              <a:t>因素分析</a:t>
            </a:r>
            <a:r>
              <a:rPr lang="en-US" altLang="zh-TW" sz="4700" dirty="0">
                <a:latin typeface="標楷體" panose="03000509000000000000" pitchFamily="65" charset="-120"/>
                <a:ea typeface="標楷體" panose="03000509000000000000" pitchFamily="65" charset="-120"/>
              </a:rPr>
              <a:t>-7</a:t>
            </a:r>
            <a:endParaRPr lang="zh-TW" altLang="en-US" sz="4700" dirty="0">
              <a:latin typeface="標楷體" panose="03000509000000000000" pitchFamily="65" charset="-120"/>
              <a:ea typeface="標楷體" panose="03000509000000000000" pitchFamily="65" charset="-120"/>
            </a:endParaRPr>
          </a:p>
        </p:txBody>
      </p:sp>
      <p:sp>
        <p:nvSpPr>
          <p:cNvPr id="14" name="sketchy line">
            <a:extLst>
              <a:ext uri="{FF2B5EF4-FFF2-40B4-BE49-F238E27FC236}">
                <a16:creationId xmlns:a16="http://schemas.microsoft.com/office/drawing/2014/main" id="{D1E538A5-18F1-BBCD-141A-1AA648FA00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9369" y="1681544"/>
            <a:ext cx="8229600" cy="18288"/>
          </a:xfrm>
          <a:custGeom>
            <a:avLst/>
            <a:gdLst>
              <a:gd name="connsiteX0" fmla="*/ 0 w 8229600"/>
              <a:gd name="connsiteY0" fmla="*/ 0 h 18288"/>
              <a:gd name="connsiteX1" fmla="*/ 521208 w 8229600"/>
              <a:gd name="connsiteY1" fmla="*/ 0 h 18288"/>
              <a:gd name="connsiteX2" fmla="*/ 1371600 w 8229600"/>
              <a:gd name="connsiteY2" fmla="*/ 0 h 18288"/>
              <a:gd name="connsiteX3" fmla="*/ 2221992 w 8229600"/>
              <a:gd name="connsiteY3" fmla="*/ 0 h 18288"/>
              <a:gd name="connsiteX4" fmla="*/ 3072384 w 8229600"/>
              <a:gd name="connsiteY4" fmla="*/ 0 h 18288"/>
              <a:gd name="connsiteX5" fmla="*/ 3511296 w 8229600"/>
              <a:gd name="connsiteY5" fmla="*/ 0 h 18288"/>
              <a:gd name="connsiteX6" fmla="*/ 4114800 w 8229600"/>
              <a:gd name="connsiteY6" fmla="*/ 0 h 18288"/>
              <a:gd name="connsiteX7" fmla="*/ 4553712 w 8229600"/>
              <a:gd name="connsiteY7" fmla="*/ 0 h 18288"/>
              <a:gd name="connsiteX8" fmla="*/ 5239512 w 8229600"/>
              <a:gd name="connsiteY8" fmla="*/ 0 h 18288"/>
              <a:gd name="connsiteX9" fmla="*/ 5843016 w 8229600"/>
              <a:gd name="connsiteY9" fmla="*/ 0 h 18288"/>
              <a:gd name="connsiteX10" fmla="*/ 6611112 w 8229600"/>
              <a:gd name="connsiteY10" fmla="*/ 0 h 18288"/>
              <a:gd name="connsiteX11" fmla="*/ 7461504 w 8229600"/>
              <a:gd name="connsiteY11" fmla="*/ 0 h 18288"/>
              <a:gd name="connsiteX12" fmla="*/ 8229600 w 8229600"/>
              <a:gd name="connsiteY12" fmla="*/ 0 h 18288"/>
              <a:gd name="connsiteX13" fmla="*/ 8229600 w 8229600"/>
              <a:gd name="connsiteY13" fmla="*/ 18288 h 18288"/>
              <a:gd name="connsiteX14" fmla="*/ 7461504 w 8229600"/>
              <a:gd name="connsiteY14" fmla="*/ 18288 h 18288"/>
              <a:gd name="connsiteX15" fmla="*/ 6940296 w 8229600"/>
              <a:gd name="connsiteY15" fmla="*/ 18288 h 18288"/>
              <a:gd name="connsiteX16" fmla="*/ 6419088 w 8229600"/>
              <a:gd name="connsiteY16" fmla="*/ 18288 h 18288"/>
              <a:gd name="connsiteX17" fmla="*/ 5650992 w 8229600"/>
              <a:gd name="connsiteY17" fmla="*/ 18288 h 18288"/>
              <a:gd name="connsiteX18" fmla="*/ 5129784 w 8229600"/>
              <a:gd name="connsiteY18" fmla="*/ 18288 h 18288"/>
              <a:gd name="connsiteX19" fmla="*/ 4690872 w 8229600"/>
              <a:gd name="connsiteY19" fmla="*/ 18288 h 18288"/>
              <a:gd name="connsiteX20" fmla="*/ 4087368 w 8229600"/>
              <a:gd name="connsiteY20" fmla="*/ 18288 h 18288"/>
              <a:gd name="connsiteX21" fmla="*/ 3401568 w 8229600"/>
              <a:gd name="connsiteY21" fmla="*/ 18288 h 18288"/>
              <a:gd name="connsiteX22" fmla="*/ 2798064 w 8229600"/>
              <a:gd name="connsiteY22" fmla="*/ 18288 h 18288"/>
              <a:gd name="connsiteX23" fmla="*/ 2276856 w 8229600"/>
              <a:gd name="connsiteY23" fmla="*/ 18288 h 18288"/>
              <a:gd name="connsiteX24" fmla="*/ 1426464 w 8229600"/>
              <a:gd name="connsiteY24" fmla="*/ 18288 h 18288"/>
              <a:gd name="connsiteX25" fmla="*/ 740664 w 8229600"/>
              <a:gd name="connsiteY25" fmla="*/ 18288 h 18288"/>
              <a:gd name="connsiteX26" fmla="*/ 0 w 8229600"/>
              <a:gd name="connsiteY26" fmla="*/ 18288 h 18288"/>
              <a:gd name="connsiteX27" fmla="*/ 0 w 8229600"/>
              <a:gd name="connsiteY2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229600" h="18288" fill="none" extrusionOk="0">
                <a:moveTo>
                  <a:pt x="0" y="0"/>
                </a:moveTo>
                <a:cubicBezTo>
                  <a:pt x="227594" y="-4267"/>
                  <a:pt x="329693" y="13251"/>
                  <a:pt x="521208" y="0"/>
                </a:cubicBezTo>
                <a:cubicBezTo>
                  <a:pt x="712723" y="-13251"/>
                  <a:pt x="1137373" y="-13618"/>
                  <a:pt x="1371600" y="0"/>
                </a:cubicBezTo>
                <a:cubicBezTo>
                  <a:pt x="1605827" y="13618"/>
                  <a:pt x="1975382" y="-27374"/>
                  <a:pt x="2221992" y="0"/>
                </a:cubicBezTo>
                <a:cubicBezTo>
                  <a:pt x="2468602" y="27374"/>
                  <a:pt x="2863316" y="-20517"/>
                  <a:pt x="3072384" y="0"/>
                </a:cubicBezTo>
                <a:cubicBezTo>
                  <a:pt x="3281452" y="20517"/>
                  <a:pt x="3331438" y="10793"/>
                  <a:pt x="3511296" y="0"/>
                </a:cubicBezTo>
                <a:cubicBezTo>
                  <a:pt x="3691154" y="-10793"/>
                  <a:pt x="3906405" y="-29737"/>
                  <a:pt x="4114800" y="0"/>
                </a:cubicBezTo>
                <a:cubicBezTo>
                  <a:pt x="4323195" y="29737"/>
                  <a:pt x="4428852" y="-2234"/>
                  <a:pt x="4553712" y="0"/>
                </a:cubicBezTo>
                <a:cubicBezTo>
                  <a:pt x="4678572" y="2234"/>
                  <a:pt x="5065629" y="29368"/>
                  <a:pt x="5239512" y="0"/>
                </a:cubicBezTo>
                <a:cubicBezTo>
                  <a:pt x="5413395" y="-29368"/>
                  <a:pt x="5703888" y="11839"/>
                  <a:pt x="5843016" y="0"/>
                </a:cubicBezTo>
                <a:cubicBezTo>
                  <a:pt x="5982144" y="-11839"/>
                  <a:pt x="6260765" y="24719"/>
                  <a:pt x="6611112" y="0"/>
                </a:cubicBezTo>
                <a:cubicBezTo>
                  <a:pt x="6961459" y="-24719"/>
                  <a:pt x="7228293" y="32959"/>
                  <a:pt x="7461504" y="0"/>
                </a:cubicBezTo>
                <a:cubicBezTo>
                  <a:pt x="7694715" y="-32959"/>
                  <a:pt x="7990029" y="-3422"/>
                  <a:pt x="8229600" y="0"/>
                </a:cubicBezTo>
                <a:cubicBezTo>
                  <a:pt x="8228940" y="5812"/>
                  <a:pt x="8229447" y="9773"/>
                  <a:pt x="8229600" y="18288"/>
                </a:cubicBezTo>
                <a:cubicBezTo>
                  <a:pt x="7940706" y="-9293"/>
                  <a:pt x="7792584" y="-16009"/>
                  <a:pt x="7461504" y="18288"/>
                </a:cubicBezTo>
                <a:cubicBezTo>
                  <a:pt x="7130424" y="52585"/>
                  <a:pt x="7080072" y="43845"/>
                  <a:pt x="6940296" y="18288"/>
                </a:cubicBezTo>
                <a:cubicBezTo>
                  <a:pt x="6800520" y="-7269"/>
                  <a:pt x="6672872" y="26671"/>
                  <a:pt x="6419088" y="18288"/>
                </a:cubicBezTo>
                <a:cubicBezTo>
                  <a:pt x="6165304" y="9905"/>
                  <a:pt x="5869721" y="4987"/>
                  <a:pt x="5650992" y="18288"/>
                </a:cubicBezTo>
                <a:cubicBezTo>
                  <a:pt x="5432263" y="31589"/>
                  <a:pt x="5308310" y="3023"/>
                  <a:pt x="5129784" y="18288"/>
                </a:cubicBezTo>
                <a:cubicBezTo>
                  <a:pt x="4951258" y="33553"/>
                  <a:pt x="4799696" y="15357"/>
                  <a:pt x="4690872" y="18288"/>
                </a:cubicBezTo>
                <a:cubicBezTo>
                  <a:pt x="4582048" y="21219"/>
                  <a:pt x="4311124" y="-7836"/>
                  <a:pt x="4087368" y="18288"/>
                </a:cubicBezTo>
                <a:cubicBezTo>
                  <a:pt x="3863612" y="44412"/>
                  <a:pt x="3730288" y="13374"/>
                  <a:pt x="3401568" y="18288"/>
                </a:cubicBezTo>
                <a:cubicBezTo>
                  <a:pt x="3072848" y="23202"/>
                  <a:pt x="3020684" y="32425"/>
                  <a:pt x="2798064" y="18288"/>
                </a:cubicBezTo>
                <a:cubicBezTo>
                  <a:pt x="2575444" y="4151"/>
                  <a:pt x="2440915" y="-7352"/>
                  <a:pt x="2276856" y="18288"/>
                </a:cubicBezTo>
                <a:cubicBezTo>
                  <a:pt x="2112797" y="43928"/>
                  <a:pt x="1726502" y="-9560"/>
                  <a:pt x="1426464" y="18288"/>
                </a:cubicBezTo>
                <a:cubicBezTo>
                  <a:pt x="1126426" y="46136"/>
                  <a:pt x="992925" y="21016"/>
                  <a:pt x="740664" y="18288"/>
                </a:cubicBezTo>
                <a:cubicBezTo>
                  <a:pt x="488403" y="15560"/>
                  <a:pt x="195650" y="-16061"/>
                  <a:pt x="0" y="18288"/>
                </a:cubicBezTo>
                <a:cubicBezTo>
                  <a:pt x="348" y="9455"/>
                  <a:pt x="654" y="3983"/>
                  <a:pt x="0" y="0"/>
                </a:cubicBezTo>
                <a:close/>
              </a:path>
              <a:path w="8229600" h="18288" stroke="0" extrusionOk="0">
                <a:moveTo>
                  <a:pt x="0" y="0"/>
                </a:moveTo>
                <a:cubicBezTo>
                  <a:pt x="259263" y="-9445"/>
                  <a:pt x="404731" y="4427"/>
                  <a:pt x="521208" y="0"/>
                </a:cubicBezTo>
                <a:cubicBezTo>
                  <a:pt x="637685" y="-4427"/>
                  <a:pt x="839187" y="564"/>
                  <a:pt x="960120" y="0"/>
                </a:cubicBezTo>
                <a:cubicBezTo>
                  <a:pt x="1081053" y="-564"/>
                  <a:pt x="1313469" y="-16481"/>
                  <a:pt x="1481328" y="0"/>
                </a:cubicBezTo>
                <a:cubicBezTo>
                  <a:pt x="1649187" y="16481"/>
                  <a:pt x="1885247" y="26161"/>
                  <a:pt x="2167128" y="0"/>
                </a:cubicBezTo>
                <a:cubicBezTo>
                  <a:pt x="2449009" y="-26161"/>
                  <a:pt x="2761875" y="-22202"/>
                  <a:pt x="2935224" y="0"/>
                </a:cubicBezTo>
                <a:cubicBezTo>
                  <a:pt x="3108573" y="22202"/>
                  <a:pt x="3540687" y="-2863"/>
                  <a:pt x="3785616" y="0"/>
                </a:cubicBezTo>
                <a:cubicBezTo>
                  <a:pt x="4030545" y="2863"/>
                  <a:pt x="4280774" y="-12442"/>
                  <a:pt x="4636008" y="0"/>
                </a:cubicBezTo>
                <a:cubicBezTo>
                  <a:pt x="4991242" y="12442"/>
                  <a:pt x="5025483" y="16914"/>
                  <a:pt x="5239512" y="0"/>
                </a:cubicBezTo>
                <a:cubicBezTo>
                  <a:pt x="5453541" y="-16914"/>
                  <a:pt x="5754008" y="16592"/>
                  <a:pt x="6007608" y="0"/>
                </a:cubicBezTo>
                <a:cubicBezTo>
                  <a:pt x="6261208" y="-16592"/>
                  <a:pt x="6407957" y="-11909"/>
                  <a:pt x="6693408" y="0"/>
                </a:cubicBezTo>
                <a:cubicBezTo>
                  <a:pt x="6978859" y="11909"/>
                  <a:pt x="7015437" y="-20890"/>
                  <a:pt x="7296912" y="0"/>
                </a:cubicBezTo>
                <a:cubicBezTo>
                  <a:pt x="7578387" y="20890"/>
                  <a:pt x="7859622" y="46406"/>
                  <a:pt x="8229600" y="0"/>
                </a:cubicBezTo>
                <a:cubicBezTo>
                  <a:pt x="8230508" y="6337"/>
                  <a:pt x="8228722" y="11778"/>
                  <a:pt x="8229600" y="18288"/>
                </a:cubicBezTo>
                <a:cubicBezTo>
                  <a:pt x="8075287" y="35054"/>
                  <a:pt x="7821366" y="21850"/>
                  <a:pt x="7626096" y="18288"/>
                </a:cubicBezTo>
                <a:cubicBezTo>
                  <a:pt x="7430826" y="14726"/>
                  <a:pt x="7320004" y="-9669"/>
                  <a:pt x="7022592" y="18288"/>
                </a:cubicBezTo>
                <a:cubicBezTo>
                  <a:pt x="6725180" y="46245"/>
                  <a:pt x="6348804" y="-14025"/>
                  <a:pt x="6172200" y="18288"/>
                </a:cubicBezTo>
                <a:cubicBezTo>
                  <a:pt x="5995596" y="50601"/>
                  <a:pt x="5788102" y="22890"/>
                  <a:pt x="5650992" y="18288"/>
                </a:cubicBezTo>
                <a:cubicBezTo>
                  <a:pt x="5513882" y="13686"/>
                  <a:pt x="5198399" y="29121"/>
                  <a:pt x="4882896" y="18288"/>
                </a:cubicBezTo>
                <a:cubicBezTo>
                  <a:pt x="4567393" y="7455"/>
                  <a:pt x="4557008" y="26965"/>
                  <a:pt x="4443984" y="18288"/>
                </a:cubicBezTo>
                <a:cubicBezTo>
                  <a:pt x="4330960" y="9611"/>
                  <a:pt x="4061674" y="28891"/>
                  <a:pt x="3758184" y="18288"/>
                </a:cubicBezTo>
                <a:cubicBezTo>
                  <a:pt x="3454694" y="7685"/>
                  <a:pt x="3380392" y="19119"/>
                  <a:pt x="3236976" y="18288"/>
                </a:cubicBezTo>
                <a:cubicBezTo>
                  <a:pt x="3093560" y="17457"/>
                  <a:pt x="2632116" y="37607"/>
                  <a:pt x="2386584" y="18288"/>
                </a:cubicBezTo>
                <a:cubicBezTo>
                  <a:pt x="2141052" y="-1031"/>
                  <a:pt x="2110884" y="28777"/>
                  <a:pt x="1947672" y="18288"/>
                </a:cubicBezTo>
                <a:cubicBezTo>
                  <a:pt x="1784460" y="7799"/>
                  <a:pt x="1535467" y="461"/>
                  <a:pt x="1261872" y="18288"/>
                </a:cubicBezTo>
                <a:cubicBezTo>
                  <a:pt x="988277" y="36115"/>
                  <a:pt x="1021096" y="10375"/>
                  <a:pt x="822960" y="18288"/>
                </a:cubicBezTo>
                <a:cubicBezTo>
                  <a:pt x="624824" y="26201"/>
                  <a:pt x="298309" y="1283"/>
                  <a:pt x="0" y="18288"/>
                </a:cubicBezTo>
                <a:cubicBezTo>
                  <a:pt x="-633" y="12278"/>
                  <a:pt x="-757" y="5867"/>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7" name="Content Placeholder 2">
            <a:extLst>
              <a:ext uri="{FF2B5EF4-FFF2-40B4-BE49-F238E27FC236}">
                <a16:creationId xmlns:a16="http://schemas.microsoft.com/office/drawing/2014/main" id="{1D85EA7A-DF8B-B2A1-B4B5-C6D72F582FE2}"/>
              </a:ext>
            </a:extLst>
          </p:cNvPr>
          <p:cNvSpPr txBox="1">
            <a:spLocks/>
          </p:cNvSpPr>
          <p:nvPr/>
        </p:nvSpPr>
        <p:spPr>
          <a:xfrm>
            <a:off x="429369" y="2870616"/>
            <a:ext cx="4395285" cy="3883282"/>
          </a:xfrm>
          <a:prstGeom prst="rect">
            <a:avLst/>
          </a:prstGeom>
        </p:spPr>
        <p:txBody>
          <a:bodyPr vert="horz" lIns="91440" tIns="45720" rIns="91440" bIns="45720" rtlCol="0" anchor="t">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15000"/>
              </a:lnSpc>
              <a:spcAft>
                <a:spcPts val="800"/>
              </a:spcAft>
              <a:buNone/>
            </a:pPr>
            <a:r>
              <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綜合以上因素分析結果，上網使用者可以透過「上網活動類型」和「上網使用者身心狀況」有效解釋上網使用行為間的變異，視為分群關鍵，其中活動類型可集中針對網路社群活動（</a:t>
            </a: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v6_c3</a:t>
            </a:r>
            <a:r>
              <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網路社群貼文或照片和</a:t>
            </a: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v6_c2</a:t>
            </a:r>
            <a:r>
              <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社群影片）。</a:t>
            </a:r>
            <a:endParaRPr lang="zh-TW" altLang="zh-TW" sz="1800" kern="100" dirty="0">
              <a:effectLst/>
              <a:latin typeface="Aptos" panose="020B0004020202020204" pitchFamily="34" charset="0"/>
              <a:ea typeface="新細明體" panose="02020500000000000000" pitchFamily="18" charset="-120"/>
              <a:cs typeface="Times New Roman" panose="02020603050405020304" pitchFamily="18" charset="0"/>
            </a:endParaRPr>
          </a:p>
        </p:txBody>
      </p:sp>
      <p:pic>
        <p:nvPicPr>
          <p:cNvPr id="6" name="圖片 5" descr="一張含有 文字, 螢幕擷取畫面, 數字, 字型 的圖片&#10;&#10;自動產生的描述">
            <a:extLst>
              <a:ext uri="{FF2B5EF4-FFF2-40B4-BE49-F238E27FC236}">
                <a16:creationId xmlns:a16="http://schemas.microsoft.com/office/drawing/2014/main" id="{AFB86203-B90F-421A-9BED-97B8C9F220F0}"/>
              </a:ext>
            </a:extLst>
          </p:cNvPr>
          <p:cNvPicPr>
            <a:picLocks noChangeAspect="1"/>
          </p:cNvPicPr>
          <p:nvPr/>
        </p:nvPicPr>
        <p:blipFill>
          <a:blip r:embed="rId3"/>
          <a:stretch>
            <a:fillRect/>
          </a:stretch>
        </p:blipFill>
        <p:spPr>
          <a:xfrm>
            <a:off x="4931456" y="2429382"/>
            <a:ext cx="4003585" cy="3301295"/>
          </a:xfrm>
          <a:prstGeom prst="rect">
            <a:avLst/>
          </a:prstGeom>
          <a:ln>
            <a:solidFill>
              <a:schemeClr val="tx1"/>
            </a:solidFill>
          </a:ln>
        </p:spPr>
      </p:pic>
      <p:sp>
        <p:nvSpPr>
          <p:cNvPr id="2" name="投影片編號版面配置區 1">
            <a:extLst>
              <a:ext uri="{FF2B5EF4-FFF2-40B4-BE49-F238E27FC236}">
                <a16:creationId xmlns:a16="http://schemas.microsoft.com/office/drawing/2014/main" id="{301E024D-3104-BA24-95DE-E63DBA780080}"/>
              </a:ext>
            </a:extLst>
          </p:cNvPr>
          <p:cNvSpPr>
            <a:spLocks noGrp="1"/>
          </p:cNvSpPr>
          <p:nvPr>
            <p:ph type="sldNum" sz="quarter" idx="12"/>
          </p:nvPr>
        </p:nvSpPr>
        <p:spPr/>
        <p:txBody>
          <a:bodyPr/>
          <a:lstStyle/>
          <a:p>
            <a:fld id="{C1FF6DA9-008F-8B48-92A6-B652298478BF}" type="slidenum">
              <a:rPr lang="en-US" smtClean="0"/>
              <a:t>26</a:t>
            </a:fld>
            <a:endParaRPr lang="en-US"/>
          </a:p>
        </p:txBody>
      </p:sp>
    </p:spTree>
    <p:extLst>
      <p:ext uri="{BB962C8B-B14F-4D97-AF65-F5344CB8AC3E}">
        <p14:creationId xmlns:p14="http://schemas.microsoft.com/office/powerpoint/2010/main" val="38338280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A5E638-577D-1400-A97F-92B912FEF8D5}"/>
            </a:ext>
          </a:extLst>
        </p:cNvPr>
        <p:cNvGrpSpPr/>
        <p:nvPr/>
      </p:nvGrpSpPr>
      <p:grpSpPr>
        <a:xfrm>
          <a:off x="0" y="0"/>
          <a:ext cx="0" cy="0"/>
          <a:chOff x="0" y="0"/>
          <a:chExt cx="0" cy="0"/>
        </a:xfrm>
      </p:grpSpPr>
      <p:sp>
        <p:nvSpPr>
          <p:cNvPr id="4" name="標題 3">
            <a:extLst>
              <a:ext uri="{FF2B5EF4-FFF2-40B4-BE49-F238E27FC236}">
                <a16:creationId xmlns:a16="http://schemas.microsoft.com/office/drawing/2014/main" id="{4ED2FBE9-9DCC-4678-81E1-069B37EF69A3}"/>
              </a:ext>
            </a:extLst>
          </p:cNvPr>
          <p:cNvSpPr>
            <a:spLocks noGrp="1"/>
          </p:cNvSpPr>
          <p:nvPr>
            <p:ph type="title"/>
          </p:nvPr>
        </p:nvSpPr>
        <p:spPr/>
        <p:txBody>
          <a:bodyPr>
            <a:normAutofit/>
          </a:bodyPr>
          <a:lstStyle/>
          <a:p>
            <a:r>
              <a:rPr lang="zh-TW" altLang="en-US" sz="8000" dirty="0">
                <a:latin typeface="標楷體" panose="03000509000000000000" pitchFamily="65" charset="-120"/>
                <a:ea typeface="標楷體" panose="03000509000000000000" pitchFamily="65" charset="-120"/>
              </a:rPr>
              <a:t>研究結果</a:t>
            </a:r>
            <a:br>
              <a:rPr lang="en-US" altLang="zh-TW" sz="8000" dirty="0">
                <a:latin typeface="標楷體" panose="03000509000000000000" pitchFamily="65" charset="-120"/>
                <a:ea typeface="標楷體" panose="03000509000000000000" pitchFamily="65" charset="-120"/>
              </a:rPr>
            </a:br>
            <a:r>
              <a:rPr lang="zh-TW" altLang="en-US" sz="6000" dirty="0">
                <a:latin typeface="標楷體" panose="03000509000000000000" pitchFamily="65" charset="-120"/>
                <a:ea typeface="標楷體" panose="03000509000000000000" pitchFamily="65" charset="-120"/>
              </a:rPr>
              <a:t>集群分析</a:t>
            </a:r>
            <a:endParaRPr lang="zh-TW" altLang="en-US" sz="8000" dirty="0">
              <a:latin typeface="標楷體" panose="03000509000000000000" pitchFamily="65" charset="-120"/>
              <a:ea typeface="標楷體" panose="03000509000000000000" pitchFamily="65" charset="-120"/>
            </a:endParaRPr>
          </a:p>
        </p:txBody>
      </p:sp>
      <p:sp>
        <p:nvSpPr>
          <p:cNvPr id="2" name="投影片編號版面配置區 1">
            <a:extLst>
              <a:ext uri="{FF2B5EF4-FFF2-40B4-BE49-F238E27FC236}">
                <a16:creationId xmlns:a16="http://schemas.microsoft.com/office/drawing/2014/main" id="{F828BDB6-DB79-80C4-2E86-EF3266A5E34B}"/>
              </a:ext>
            </a:extLst>
          </p:cNvPr>
          <p:cNvSpPr>
            <a:spLocks noGrp="1"/>
          </p:cNvSpPr>
          <p:nvPr>
            <p:ph type="sldNum" sz="quarter" idx="12"/>
          </p:nvPr>
        </p:nvSpPr>
        <p:spPr/>
        <p:txBody>
          <a:bodyPr/>
          <a:lstStyle/>
          <a:p>
            <a:fld id="{C1FF6DA9-008F-8B48-92A6-B652298478BF}" type="slidenum">
              <a:rPr lang="en-US" smtClean="0"/>
              <a:t>27</a:t>
            </a:fld>
            <a:endParaRPr lang="en-US"/>
          </a:p>
        </p:txBody>
      </p:sp>
    </p:spTree>
    <p:extLst>
      <p:ext uri="{BB962C8B-B14F-4D97-AF65-F5344CB8AC3E}">
        <p14:creationId xmlns:p14="http://schemas.microsoft.com/office/powerpoint/2010/main" val="96174195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6B86731-D377-F004-94E7-3B849659B622}"/>
            </a:ext>
          </a:extLst>
        </p:cNvPr>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4160B67B-3688-06E4-770D-C2AC3CE134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5" name="Title 1">
            <a:extLst>
              <a:ext uri="{FF2B5EF4-FFF2-40B4-BE49-F238E27FC236}">
                <a16:creationId xmlns:a16="http://schemas.microsoft.com/office/drawing/2014/main" id="{1484CDAF-0D96-5527-FEFC-F007DFEBCE80}"/>
              </a:ext>
            </a:extLst>
          </p:cNvPr>
          <p:cNvSpPr>
            <a:spLocks noGrp="1"/>
          </p:cNvSpPr>
          <p:nvPr>
            <p:ph type="title"/>
          </p:nvPr>
        </p:nvSpPr>
        <p:spPr>
          <a:xfrm>
            <a:off x="429369" y="238539"/>
            <a:ext cx="8263890" cy="1434415"/>
          </a:xfrm>
        </p:spPr>
        <p:txBody>
          <a:bodyPr anchor="b">
            <a:normAutofit/>
          </a:bodyPr>
          <a:lstStyle/>
          <a:p>
            <a:r>
              <a:rPr lang="zh-TW" altLang="en-US" sz="4700" dirty="0">
                <a:latin typeface="標楷體" panose="03000509000000000000" pitchFamily="65" charset="-120"/>
                <a:ea typeface="標楷體" panose="03000509000000000000" pitchFamily="65" charset="-120"/>
              </a:rPr>
              <a:t>集群分析</a:t>
            </a:r>
          </a:p>
        </p:txBody>
      </p:sp>
      <p:sp>
        <p:nvSpPr>
          <p:cNvPr id="14" name="sketchy line">
            <a:extLst>
              <a:ext uri="{FF2B5EF4-FFF2-40B4-BE49-F238E27FC236}">
                <a16:creationId xmlns:a16="http://schemas.microsoft.com/office/drawing/2014/main" id="{FC361F11-60AE-9646-63E5-13130DB2CA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9369" y="1681544"/>
            <a:ext cx="8229600" cy="18288"/>
          </a:xfrm>
          <a:custGeom>
            <a:avLst/>
            <a:gdLst>
              <a:gd name="connsiteX0" fmla="*/ 0 w 8229600"/>
              <a:gd name="connsiteY0" fmla="*/ 0 h 18288"/>
              <a:gd name="connsiteX1" fmla="*/ 521208 w 8229600"/>
              <a:gd name="connsiteY1" fmla="*/ 0 h 18288"/>
              <a:gd name="connsiteX2" fmla="*/ 1371600 w 8229600"/>
              <a:gd name="connsiteY2" fmla="*/ 0 h 18288"/>
              <a:gd name="connsiteX3" fmla="*/ 2221992 w 8229600"/>
              <a:gd name="connsiteY3" fmla="*/ 0 h 18288"/>
              <a:gd name="connsiteX4" fmla="*/ 3072384 w 8229600"/>
              <a:gd name="connsiteY4" fmla="*/ 0 h 18288"/>
              <a:gd name="connsiteX5" fmla="*/ 3511296 w 8229600"/>
              <a:gd name="connsiteY5" fmla="*/ 0 h 18288"/>
              <a:gd name="connsiteX6" fmla="*/ 4114800 w 8229600"/>
              <a:gd name="connsiteY6" fmla="*/ 0 h 18288"/>
              <a:gd name="connsiteX7" fmla="*/ 4553712 w 8229600"/>
              <a:gd name="connsiteY7" fmla="*/ 0 h 18288"/>
              <a:gd name="connsiteX8" fmla="*/ 5239512 w 8229600"/>
              <a:gd name="connsiteY8" fmla="*/ 0 h 18288"/>
              <a:gd name="connsiteX9" fmla="*/ 5843016 w 8229600"/>
              <a:gd name="connsiteY9" fmla="*/ 0 h 18288"/>
              <a:gd name="connsiteX10" fmla="*/ 6611112 w 8229600"/>
              <a:gd name="connsiteY10" fmla="*/ 0 h 18288"/>
              <a:gd name="connsiteX11" fmla="*/ 7461504 w 8229600"/>
              <a:gd name="connsiteY11" fmla="*/ 0 h 18288"/>
              <a:gd name="connsiteX12" fmla="*/ 8229600 w 8229600"/>
              <a:gd name="connsiteY12" fmla="*/ 0 h 18288"/>
              <a:gd name="connsiteX13" fmla="*/ 8229600 w 8229600"/>
              <a:gd name="connsiteY13" fmla="*/ 18288 h 18288"/>
              <a:gd name="connsiteX14" fmla="*/ 7461504 w 8229600"/>
              <a:gd name="connsiteY14" fmla="*/ 18288 h 18288"/>
              <a:gd name="connsiteX15" fmla="*/ 6940296 w 8229600"/>
              <a:gd name="connsiteY15" fmla="*/ 18288 h 18288"/>
              <a:gd name="connsiteX16" fmla="*/ 6419088 w 8229600"/>
              <a:gd name="connsiteY16" fmla="*/ 18288 h 18288"/>
              <a:gd name="connsiteX17" fmla="*/ 5650992 w 8229600"/>
              <a:gd name="connsiteY17" fmla="*/ 18288 h 18288"/>
              <a:gd name="connsiteX18" fmla="*/ 5129784 w 8229600"/>
              <a:gd name="connsiteY18" fmla="*/ 18288 h 18288"/>
              <a:gd name="connsiteX19" fmla="*/ 4690872 w 8229600"/>
              <a:gd name="connsiteY19" fmla="*/ 18288 h 18288"/>
              <a:gd name="connsiteX20" fmla="*/ 4087368 w 8229600"/>
              <a:gd name="connsiteY20" fmla="*/ 18288 h 18288"/>
              <a:gd name="connsiteX21" fmla="*/ 3401568 w 8229600"/>
              <a:gd name="connsiteY21" fmla="*/ 18288 h 18288"/>
              <a:gd name="connsiteX22" fmla="*/ 2798064 w 8229600"/>
              <a:gd name="connsiteY22" fmla="*/ 18288 h 18288"/>
              <a:gd name="connsiteX23" fmla="*/ 2276856 w 8229600"/>
              <a:gd name="connsiteY23" fmla="*/ 18288 h 18288"/>
              <a:gd name="connsiteX24" fmla="*/ 1426464 w 8229600"/>
              <a:gd name="connsiteY24" fmla="*/ 18288 h 18288"/>
              <a:gd name="connsiteX25" fmla="*/ 740664 w 8229600"/>
              <a:gd name="connsiteY25" fmla="*/ 18288 h 18288"/>
              <a:gd name="connsiteX26" fmla="*/ 0 w 8229600"/>
              <a:gd name="connsiteY26" fmla="*/ 18288 h 18288"/>
              <a:gd name="connsiteX27" fmla="*/ 0 w 8229600"/>
              <a:gd name="connsiteY2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229600" h="18288" fill="none" extrusionOk="0">
                <a:moveTo>
                  <a:pt x="0" y="0"/>
                </a:moveTo>
                <a:cubicBezTo>
                  <a:pt x="227594" y="-4267"/>
                  <a:pt x="329693" y="13251"/>
                  <a:pt x="521208" y="0"/>
                </a:cubicBezTo>
                <a:cubicBezTo>
                  <a:pt x="712723" y="-13251"/>
                  <a:pt x="1137373" y="-13618"/>
                  <a:pt x="1371600" y="0"/>
                </a:cubicBezTo>
                <a:cubicBezTo>
                  <a:pt x="1605827" y="13618"/>
                  <a:pt x="1975382" y="-27374"/>
                  <a:pt x="2221992" y="0"/>
                </a:cubicBezTo>
                <a:cubicBezTo>
                  <a:pt x="2468602" y="27374"/>
                  <a:pt x="2863316" y="-20517"/>
                  <a:pt x="3072384" y="0"/>
                </a:cubicBezTo>
                <a:cubicBezTo>
                  <a:pt x="3281452" y="20517"/>
                  <a:pt x="3331438" y="10793"/>
                  <a:pt x="3511296" y="0"/>
                </a:cubicBezTo>
                <a:cubicBezTo>
                  <a:pt x="3691154" y="-10793"/>
                  <a:pt x="3906405" y="-29737"/>
                  <a:pt x="4114800" y="0"/>
                </a:cubicBezTo>
                <a:cubicBezTo>
                  <a:pt x="4323195" y="29737"/>
                  <a:pt x="4428852" y="-2234"/>
                  <a:pt x="4553712" y="0"/>
                </a:cubicBezTo>
                <a:cubicBezTo>
                  <a:pt x="4678572" y="2234"/>
                  <a:pt x="5065629" y="29368"/>
                  <a:pt x="5239512" y="0"/>
                </a:cubicBezTo>
                <a:cubicBezTo>
                  <a:pt x="5413395" y="-29368"/>
                  <a:pt x="5703888" y="11839"/>
                  <a:pt x="5843016" y="0"/>
                </a:cubicBezTo>
                <a:cubicBezTo>
                  <a:pt x="5982144" y="-11839"/>
                  <a:pt x="6260765" y="24719"/>
                  <a:pt x="6611112" y="0"/>
                </a:cubicBezTo>
                <a:cubicBezTo>
                  <a:pt x="6961459" y="-24719"/>
                  <a:pt x="7228293" y="32959"/>
                  <a:pt x="7461504" y="0"/>
                </a:cubicBezTo>
                <a:cubicBezTo>
                  <a:pt x="7694715" y="-32959"/>
                  <a:pt x="7990029" y="-3422"/>
                  <a:pt x="8229600" y="0"/>
                </a:cubicBezTo>
                <a:cubicBezTo>
                  <a:pt x="8228940" y="5812"/>
                  <a:pt x="8229447" y="9773"/>
                  <a:pt x="8229600" y="18288"/>
                </a:cubicBezTo>
                <a:cubicBezTo>
                  <a:pt x="7940706" y="-9293"/>
                  <a:pt x="7792584" y="-16009"/>
                  <a:pt x="7461504" y="18288"/>
                </a:cubicBezTo>
                <a:cubicBezTo>
                  <a:pt x="7130424" y="52585"/>
                  <a:pt x="7080072" y="43845"/>
                  <a:pt x="6940296" y="18288"/>
                </a:cubicBezTo>
                <a:cubicBezTo>
                  <a:pt x="6800520" y="-7269"/>
                  <a:pt x="6672872" y="26671"/>
                  <a:pt x="6419088" y="18288"/>
                </a:cubicBezTo>
                <a:cubicBezTo>
                  <a:pt x="6165304" y="9905"/>
                  <a:pt x="5869721" y="4987"/>
                  <a:pt x="5650992" y="18288"/>
                </a:cubicBezTo>
                <a:cubicBezTo>
                  <a:pt x="5432263" y="31589"/>
                  <a:pt x="5308310" y="3023"/>
                  <a:pt x="5129784" y="18288"/>
                </a:cubicBezTo>
                <a:cubicBezTo>
                  <a:pt x="4951258" y="33553"/>
                  <a:pt x="4799696" y="15357"/>
                  <a:pt x="4690872" y="18288"/>
                </a:cubicBezTo>
                <a:cubicBezTo>
                  <a:pt x="4582048" y="21219"/>
                  <a:pt x="4311124" y="-7836"/>
                  <a:pt x="4087368" y="18288"/>
                </a:cubicBezTo>
                <a:cubicBezTo>
                  <a:pt x="3863612" y="44412"/>
                  <a:pt x="3730288" y="13374"/>
                  <a:pt x="3401568" y="18288"/>
                </a:cubicBezTo>
                <a:cubicBezTo>
                  <a:pt x="3072848" y="23202"/>
                  <a:pt x="3020684" y="32425"/>
                  <a:pt x="2798064" y="18288"/>
                </a:cubicBezTo>
                <a:cubicBezTo>
                  <a:pt x="2575444" y="4151"/>
                  <a:pt x="2440915" y="-7352"/>
                  <a:pt x="2276856" y="18288"/>
                </a:cubicBezTo>
                <a:cubicBezTo>
                  <a:pt x="2112797" y="43928"/>
                  <a:pt x="1726502" y="-9560"/>
                  <a:pt x="1426464" y="18288"/>
                </a:cubicBezTo>
                <a:cubicBezTo>
                  <a:pt x="1126426" y="46136"/>
                  <a:pt x="992925" y="21016"/>
                  <a:pt x="740664" y="18288"/>
                </a:cubicBezTo>
                <a:cubicBezTo>
                  <a:pt x="488403" y="15560"/>
                  <a:pt x="195650" y="-16061"/>
                  <a:pt x="0" y="18288"/>
                </a:cubicBezTo>
                <a:cubicBezTo>
                  <a:pt x="348" y="9455"/>
                  <a:pt x="654" y="3983"/>
                  <a:pt x="0" y="0"/>
                </a:cubicBezTo>
                <a:close/>
              </a:path>
              <a:path w="8229600" h="18288" stroke="0" extrusionOk="0">
                <a:moveTo>
                  <a:pt x="0" y="0"/>
                </a:moveTo>
                <a:cubicBezTo>
                  <a:pt x="259263" y="-9445"/>
                  <a:pt x="404731" y="4427"/>
                  <a:pt x="521208" y="0"/>
                </a:cubicBezTo>
                <a:cubicBezTo>
                  <a:pt x="637685" y="-4427"/>
                  <a:pt x="839187" y="564"/>
                  <a:pt x="960120" y="0"/>
                </a:cubicBezTo>
                <a:cubicBezTo>
                  <a:pt x="1081053" y="-564"/>
                  <a:pt x="1313469" y="-16481"/>
                  <a:pt x="1481328" y="0"/>
                </a:cubicBezTo>
                <a:cubicBezTo>
                  <a:pt x="1649187" y="16481"/>
                  <a:pt x="1885247" y="26161"/>
                  <a:pt x="2167128" y="0"/>
                </a:cubicBezTo>
                <a:cubicBezTo>
                  <a:pt x="2449009" y="-26161"/>
                  <a:pt x="2761875" y="-22202"/>
                  <a:pt x="2935224" y="0"/>
                </a:cubicBezTo>
                <a:cubicBezTo>
                  <a:pt x="3108573" y="22202"/>
                  <a:pt x="3540687" y="-2863"/>
                  <a:pt x="3785616" y="0"/>
                </a:cubicBezTo>
                <a:cubicBezTo>
                  <a:pt x="4030545" y="2863"/>
                  <a:pt x="4280774" y="-12442"/>
                  <a:pt x="4636008" y="0"/>
                </a:cubicBezTo>
                <a:cubicBezTo>
                  <a:pt x="4991242" y="12442"/>
                  <a:pt x="5025483" y="16914"/>
                  <a:pt x="5239512" y="0"/>
                </a:cubicBezTo>
                <a:cubicBezTo>
                  <a:pt x="5453541" y="-16914"/>
                  <a:pt x="5754008" y="16592"/>
                  <a:pt x="6007608" y="0"/>
                </a:cubicBezTo>
                <a:cubicBezTo>
                  <a:pt x="6261208" y="-16592"/>
                  <a:pt x="6407957" y="-11909"/>
                  <a:pt x="6693408" y="0"/>
                </a:cubicBezTo>
                <a:cubicBezTo>
                  <a:pt x="6978859" y="11909"/>
                  <a:pt x="7015437" y="-20890"/>
                  <a:pt x="7296912" y="0"/>
                </a:cubicBezTo>
                <a:cubicBezTo>
                  <a:pt x="7578387" y="20890"/>
                  <a:pt x="7859622" y="46406"/>
                  <a:pt x="8229600" y="0"/>
                </a:cubicBezTo>
                <a:cubicBezTo>
                  <a:pt x="8230508" y="6337"/>
                  <a:pt x="8228722" y="11778"/>
                  <a:pt x="8229600" y="18288"/>
                </a:cubicBezTo>
                <a:cubicBezTo>
                  <a:pt x="8075287" y="35054"/>
                  <a:pt x="7821366" y="21850"/>
                  <a:pt x="7626096" y="18288"/>
                </a:cubicBezTo>
                <a:cubicBezTo>
                  <a:pt x="7430826" y="14726"/>
                  <a:pt x="7320004" y="-9669"/>
                  <a:pt x="7022592" y="18288"/>
                </a:cubicBezTo>
                <a:cubicBezTo>
                  <a:pt x="6725180" y="46245"/>
                  <a:pt x="6348804" y="-14025"/>
                  <a:pt x="6172200" y="18288"/>
                </a:cubicBezTo>
                <a:cubicBezTo>
                  <a:pt x="5995596" y="50601"/>
                  <a:pt x="5788102" y="22890"/>
                  <a:pt x="5650992" y="18288"/>
                </a:cubicBezTo>
                <a:cubicBezTo>
                  <a:pt x="5513882" y="13686"/>
                  <a:pt x="5198399" y="29121"/>
                  <a:pt x="4882896" y="18288"/>
                </a:cubicBezTo>
                <a:cubicBezTo>
                  <a:pt x="4567393" y="7455"/>
                  <a:pt x="4557008" y="26965"/>
                  <a:pt x="4443984" y="18288"/>
                </a:cubicBezTo>
                <a:cubicBezTo>
                  <a:pt x="4330960" y="9611"/>
                  <a:pt x="4061674" y="28891"/>
                  <a:pt x="3758184" y="18288"/>
                </a:cubicBezTo>
                <a:cubicBezTo>
                  <a:pt x="3454694" y="7685"/>
                  <a:pt x="3380392" y="19119"/>
                  <a:pt x="3236976" y="18288"/>
                </a:cubicBezTo>
                <a:cubicBezTo>
                  <a:pt x="3093560" y="17457"/>
                  <a:pt x="2632116" y="37607"/>
                  <a:pt x="2386584" y="18288"/>
                </a:cubicBezTo>
                <a:cubicBezTo>
                  <a:pt x="2141052" y="-1031"/>
                  <a:pt x="2110884" y="28777"/>
                  <a:pt x="1947672" y="18288"/>
                </a:cubicBezTo>
                <a:cubicBezTo>
                  <a:pt x="1784460" y="7799"/>
                  <a:pt x="1535467" y="461"/>
                  <a:pt x="1261872" y="18288"/>
                </a:cubicBezTo>
                <a:cubicBezTo>
                  <a:pt x="988277" y="36115"/>
                  <a:pt x="1021096" y="10375"/>
                  <a:pt x="822960" y="18288"/>
                </a:cubicBezTo>
                <a:cubicBezTo>
                  <a:pt x="624824" y="26201"/>
                  <a:pt x="298309" y="1283"/>
                  <a:pt x="0" y="18288"/>
                </a:cubicBezTo>
                <a:cubicBezTo>
                  <a:pt x="-633" y="12278"/>
                  <a:pt x="-757" y="5867"/>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05AFABA2-ECF3-CE83-B625-10961B0656CB}"/>
                  </a:ext>
                </a:extLst>
              </p:cNvPr>
              <p:cNvSpPr txBox="1">
                <a:spLocks/>
              </p:cNvSpPr>
              <p:nvPr/>
            </p:nvSpPr>
            <p:spPr>
              <a:xfrm>
                <a:off x="429369" y="1913826"/>
                <a:ext cx="5174740" cy="3501493"/>
              </a:xfrm>
              <a:prstGeom prst="rect">
                <a:avLst/>
              </a:prstGeom>
            </p:spPr>
            <p:txBody>
              <a:bodyPr vert="horz" lIns="91440" tIns="45720" rIns="91440" bIns="45720" rtlCol="0" anchor="t">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R="0" lvl="0" algn="l" defTabSz="914400" rtl="0" eaLnBrk="1" fontAlgn="auto" latinLnBrk="0" hangingPunct="1">
                  <a:lnSpc>
                    <a:spcPts val="2400"/>
                  </a:lnSpc>
                  <a:spcBef>
                    <a:spcPts val="2400"/>
                  </a:spcBef>
                  <a:spcAft>
                    <a:spcPts val="0"/>
                  </a:spcAft>
                  <a:buClrTx/>
                  <a:buSzTx/>
                  <a:buFont typeface="Wingdings" panose="05000000000000000000" pitchFamily="2" charset="2"/>
                  <a:buChar char="ü"/>
                  <a:tabLst/>
                  <a:defRPr/>
                </a:pPr>
                <a:r>
                  <a:rPr kumimoji="0" lang="zh-TW" altLang="en-US" sz="2000" b="0" i="0" u="none" strike="noStrike" kern="1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數據分為兩個群集：群集 </a:t>
                </a:r>
                <a:r>
                  <a:rPr kumimoji="0" lang="en-US" altLang="zh-TW" sz="2000" b="0" i="0" u="none" strike="noStrike" kern="1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1</a:t>
                </a:r>
                <a:r>
                  <a:rPr kumimoji="0" lang="zh-TW" altLang="en-US" sz="2000" b="0" i="0" u="none" strike="noStrike" kern="1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a:t>
                </a:r>
                <a:r>
                  <a:rPr kumimoji="0" lang="en-US" altLang="zh-TW" sz="2000" b="0" i="0" u="none" strike="noStrike" kern="1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865 </a:t>
                </a:r>
                <a:r>
                  <a:rPr kumimoji="0" lang="zh-TW" altLang="en-US" sz="2000" b="0" i="0" u="none" strike="noStrike" kern="1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個觀測值）和群集 </a:t>
                </a:r>
                <a:r>
                  <a:rPr kumimoji="0" lang="en-US" altLang="zh-TW" sz="2000" b="0" i="0" u="none" strike="noStrike" kern="1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2</a:t>
                </a:r>
                <a:r>
                  <a:rPr kumimoji="0" lang="zh-TW" altLang="en-US" sz="2000" b="0" i="0" u="none" strike="noStrike" kern="1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a:t>
                </a:r>
                <a:r>
                  <a:rPr kumimoji="0" lang="en-US" altLang="zh-TW" sz="2000" b="0" i="0" u="none" strike="noStrike" kern="1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661 </a:t>
                </a:r>
                <a:r>
                  <a:rPr kumimoji="0" lang="zh-TW" altLang="en-US" sz="2000" b="0" i="0" u="none" strike="noStrike" kern="1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個觀測值）</a:t>
                </a:r>
                <a:endParaRPr kumimoji="0" lang="en-US" altLang="zh-TW" sz="2000" b="0" i="0" u="none" strike="noStrike" kern="1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endParaRPr>
              </a:p>
              <a:p>
                <a:pPr marR="0" lvl="0" algn="l" defTabSz="914400" rtl="0" eaLnBrk="1" fontAlgn="auto" latinLnBrk="0" hangingPunct="1">
                  <a:lnSpc>
                    <a:spcPts val="2400"/>
                  </a:lnSpc>
                  <a:spcBef>
                    <a:spcPts val="2400"/>
                  </a:spcBef>
                  <a:spcAft>
                    <a:spcPts val="0"/>
                  </a:spcAft>
                  <a:buClrTx/>
                  <a:buSzTx/>
                  <a:buFont typeface="Wingdings" panose="05000000000000000000" pitchFamily="2" charset="2"/>
                  <a:buChar char="ü"/>
                  <a:tabLst/>
                  <a:defRPr/>
                </a:pPr>
                <a:r>
                  <a:rPr kumimoji="0" lang="zh-TW" altLang="en-US" sz="2000" b="0" i="0" u="none" strike="noStrike" kern="1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群集重心距離為 </a:t>
                </a:r>
                <a:r>
                  <a:rPr kumimoji="0" lang="en-US" altLang="zh-TW" sz="2000" b="0" i="0" u="none" strike="noStrike" kern="1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3.6031</a:t>
                </a:r>
                <a:r>
                  <a:rPr kumimoji="0" lang="zh-TW" altLang="en-US" sz="2000" b="0" i="0" u="none" strike="noStrike" kern="1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，區分度適中。</a:t>
                </a:r>
                <a:endParaRPr kumimoji="0" lang="en-US" altLang="zh-TW" sz="2000" b="0" i="0" u="none" strike="noStrike" kern="1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endParaRPr>
              </a:p>
              <a:p>
                <a:pPr marR="0" lvl="0" algn="l" defTabSz="914400" rtl="0" eaLnBrk="1" fontAlgn="auto" latinLnBrk="0" hangingPunct="1">
                  <a:lnSpc>
                    <a:spcPts val="2400"/>
                  </a:lnSpc>
                  <a:spcBef>
                    <a:spcPts val="2400"/>
                  </a:spcBef>
                  <a:spcAft>
                    <a:spcPts val="0"/>
                  </a:spcAft>
                  <a:buClrTx/>
                  <a:buSzTx/>
                  <a:buFont typeface="Wingdings" panose="05000000000000000000" pitchFamily="2" charset="2"/>
                  <a:buChar char="ü"/>
                  <a:tabLst/>
                  <a:defRPr/>
                </a:pPr>
                <a:r>
                  <a:rPr kumimoji="0" lang="zh-TW" altLang="en-US" sz="2000" b="0" i="0" u="none" strike="noStrike" kern="1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主成分 </a:t>
                </a:r>
                <a:r>
                  <a:rPr kumimoji="0" lang="en-US" altLang="zh-TW" sz="2000" b="0" i="0" u="none" strike="noStrike" kern="1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Prin1 </a:t>
                </a:r>
                <a:r>
                  <a:rPr kumimoji="0" lang="zh-TW" altLang="en-US" sz="2000" b="0" i="0" u="none" strike="noStrike" kern="1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對分群解釋力最強（</a:t>
                </a:r>
                <a14:m>
                  <m:oMath xmlns:m="http://schemas.openxmlformats.org/officeDocument/2006/math">
                    <m:sSup>
                      <m:sSupPr>
                        <m:ctrlPr>
                          <a:rPr kumimoji="0" lang="en-US" altLang="zh-TW" sz="2000" b="0" i="1" u="none" strike="noStrike" kern="100" cap="none" spc="0" normalizeH="0" baseline="0" noProof="0" smtClean="0">
                            <a:ln>
                              <a:noFill/>
                            </a:ln>
                            <a:solidFill>
                              <a:prstClr val="black"/>
                            </a:solidFill>
                            <a:effectLst/>
                            <a:uLnTx/>
                            <a:uFillTx/>
                            <a:latin typeface="Cambria Math" panose="02040503050406030204" pitchFamily="18" charset="0"/>
                            <a:ea typeface="標楷體" panose="03000509000000000000" pitchFamily="65" charset="-120"/>
                            <a:cs typeface="Times New Roman" panose="02020603050405020304" pitchFamily="18" charset="0"/>
                          </a:rPr>
                        </m:ctrlPr>
                      </m:sSupPr>
                      <m:e>
                        <m:r>
                          <m:rPr>
                            <m:sty m:val="p"/>
                          </m:rPr>
                          <a:rPr lang="en-US" altLang="zh-TW" sz="2000" i="1" kern="100">
                            <a:solidFill>
                              <a:prstClr val="black"/>
                            </a:solidFill>
                            <a:latin typeface="Cambria Math" panose="02040503050406030204" pitchFamily="18" charset="0"/>
                            <a:ea typeface="標楷體" panose="03000509000000000000" pitchFamily="65" charset="-120"/>
                            <a:cs typeface="Times New Roman" panose="02020603050405020304" pitchFamily="18" charset="0"/>
                          </a:rPr>
                          <m:t>R</m:t>
                        </m:r>
                      </m:e>
                      <m:sup>
                        <m:r>
                          <a:rPr kumimoji="0" lang="en-US" altLang="zh-TW" sz="2000" b="0" i="1" u="none" strike="noStrike" kern="100" cap="none" spc="0" normalizeH="0" baseline="0" noProof="0" smtClean="0">
                            <a:ln>
                              <a:noFill/>
                            </a:ln>
                            <a:solidFill>
                              <a:prstClr val="black"/>
                            </a:solidFill>
                            <a:effectLst/>
                            <a:uLnTx/>
                            <a:uFillTx/>
                            <a:latin typeface="Cambria Math" panose="02040503050406030204" pitchFamily="18" charset="0"/>
                            <a:ea typeface="標楷體" panose="03000509000000000000" pitchFamily="65" charset="-120"/>
                            <a:cs typeface="Times New Roman" panose="02020603050405020304" pitchFamily="18" charset="0"/>
                          </a:rPr>
                          <m:t>2</m:t>
                        </m:r>
                      </m:sup>
                    </m:sSup>
                  </m:oMath>
                </a14:m>
                <a:r>
                  <a:rPr kumimoji="0" lang="en-US" altLang="zh-TW" sz="2000" b="0" i="0" u="none" strike="noStrike" kern="1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=0.6603</a:t>
                </a:r>
                <a:r>
                  <a:rPr kumimoji="0" lang="zh-TW" altLang="en-US" sz="2000" b="0" i="0" u="none" strike="noStrike" kern="1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a:t>
                </a:r>
                <a:endParaRPr kumimoji="0" lang="en-US" altLang="zh-TW" sz="2000" b="0" i="0" u="none" strike="noStrike" kern="1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endParaRPr>
              </a:p>
              <a:p>
                <a:pPr marR="0" lvl="0" algn="l" defTabSz="914400" rtl="0" eaLnBrk="1" fontAlgn="auto" latinLnBrk="0" hangingPunct="1">
                  <a:lnSpc>
                    <a:spcPts val="2400"/>
                  </a:lnSpc>
                  <a:spcBef>
                    <a:spcPts val="2400"/>
                  </a:spcBef>
                  <a:spcAft>
                    <a:spcPts val="0"/>
                  </a:spcAft>
                  <a:buClrTx/>
                  <a:buSzTx/>
                  <a:buFont typeface="Wingdings" panose="05000000000000000000" pitchFamily="2" charset="2"/>
                  <a:buChar char="ü"/>
                  <a:tabLst/>
                  <a:defRPr/>
                </a:pPr>
                <a:r>
                  <a:rPr kumimoji="0" lang="zh-TW" altLang="en-US" sz="2000" b="0" i="0" u="none" strike="noStrike" kern="1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整體模型調整後 </a:t>
                </a:r>
                <a14:m>
                  <m:oMath xmlns:m="http://schemas.openxmlformats.org/officeDocument/2006/math">
                    <m:sSup>
                      <m:sSupPr>
                        <m:ctrlPr>
                          <a:rPr kumimoji="0" lang="en-US" altLang="zh-TW" sz="2000" b="0" i="1" u="none" strike="noStrike" kern="100" cap="none" spc="0" normalizeH="0" baseline="0" noProof="0" smtClean="0">
                            <a:ln>
                              <a:noFill/>
                            </a:ln>
                            <a:solidFill>
                              <a:prstClr val="black"/>
                            </a:solidFill>
                            <a:effectLst/>
                            <a:uLnTx/>
                            <a:uFillTx/>
                            <a:latin typeface="Cambria Math" panose="02040503050406030204" pitchFamily="18" charset="0"/>
                            <a:ea typeface="標楷體" panose="03000509000000000000" pitchFamily="65" charset="-120"/>
                            <a:cs typeface="Times New Roman" panose="02020603050405020304" pitchFamily="18" charset="0"/>
                          </a:rPr>
                        </m:ctrlPr>
                      </m:sSupPr>
                      <m:e>
                        <m:r>
                          <m:rPr>
                            <m:sty m:val="p"/>
                          </m:rPr>
                          <a:rPr lang="en-US" altLang="zh-TW" sz="2000" i="1" kern="100">
                            <a:solidFill>
                              <a:prstClr val="black"/>
                            </a:solidFill>
                            <a:latin typeface="Cambria Math" panose="02040503050406030204" pitchFamily="18" charset="0"/>
                            <a:ea typeface="標楷體" panose="03000509000000000000" pitchFamily="65" charset="-120"/>
                            <a:cs typeface="Times New Roman" panose="02020603050405020304" pitchFamily="18" charset="0"/>
                          </a:rPr>
                          <m:t>R</m:t>
                        </m:r>
                      </m:e>
                      <m:sup>
                        <m:r>
                          <a:rPr kumimoji="0" lang="en-US" altLang="zh-TW" sz="2000" b="0" i="1" u="none" strike="noStrike" kern="100" cap="none" spc="0" normalizeH="0" baseline="0" noProof="0" smtClean="0">
                            <a:ln>
                              <a:noFill/>
                            </a:ln>
                            <a:solidFill>
                              <a:prstClr val="black"/>
                            </a:solidFill>
                            <a:effectLst/>
                            <a:uLnTx/>
                            <a:uFillTx/>
                            <a:latin typeface="Cambria Math" panose="02040503050406030204" pitchFamily="18" charset="0"/>
                            <a:ea typeface="標楷體" panose="03000509000000000000" pitchFamily="65" charset="-120"/>
                            <a:cs typeface="Times New Roman" panose="02020603050405020304" pitchFamily="18" charset="0"/>
                          </a:rPr>
                          <m:t>2</m:t>
                        </m:r>
                      </m:sup>
                    </m:sSup>
                    <m:r>
                      <a:rPr kumimoji="0" lang="en-US" altLang="zh-TW" sz="2000" b="0" i="1" u="none" strike="noStrike" kern="100" cap="none" spc="0" normalizeH="0" baseline="0" noProof="0" smtClean="0">
                        <a:ln>
                          <a:noFill/>
                        </a:ln>
                        <a:solidFill>
                          <a:prstClr val="black"/>
                        </a:solidFill>
                        <a:effectLst/>
                        <a:uLnTx/>
                        <a:uFillTx/>
                        <a:latin typeface="Cambria Math" panose="02040503050406030204" pitchFamily="18" charset="0"/>
                        <a:ea typeface="標楷體" panose="03000509000000000000" pitchFamily="65" charset="-120"/>
                        <a:cs typeface="Times New Roman" panose="02020603050405020304" pitchFamily="18" charset="0"/>
                      </a:rPr>
                      <m:t> </m:t>
                    </m:r>
                  </m:oMath>
                </a14:m>
                <a:r>
                  <a:rPr kumimoji="0" lang="en-US" altLang="zh-TW" sz="2000" b="0" i="0" u="none" strike="noStrike" kern="1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=0.61325</a:t>
                </a:r>
                <a:r>
                  <a:rPr kumimoji="0" lang="zh-TW" altLang="en-US" sz="2000" b="0" i="0" u="none" strike="noStrike" kern="1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，虛擬 </a:t>
                </a:r>
                <a:r>
                  <a:rPr kumimoji="0" lang="en-US" altLang="zh-TW" sz="2000" b="0" i="0" u="none" strike="noStrike" kern="1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F </a:t>
                </a:r>
                <a:r>
                  <a:rPr kumimoji="0" lang="zh-TW" altLang="en-US" sz="2000" b="0" i="0" u="none" strike="noStrike" kern="1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值為 </a:t>
                </a:r>
                <a:r>
                  <a:rPr kumimoji="0" lang="en-US" altLang="zh-TW" sz="2000" b="0" i="0" u="none" strike="noStrike" kern="1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1785.76</a:t>
                </a:r>
                <a:r>
                  <a:rPr kumimoji="0" lang="zh-TW" altLang="en-US" sz="2000" b="0" i="0" u="none" strike="noStrike" kern="1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，分群結果具統計顯著性。</a:t>
                </a:r>
                <a:endParaRPr kumimoji="0" lang="zh-TW" altLang="zh-TW" sz="2000" b="0" i="0" u="none" strike="noStrike" kern="1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endParaRPr>
              </a:p>
            </p:txBody>
          </p:sp>
        </mc:Choice>
        <mc:Fallback xmlns="">
          <p:sp>
            <p:nvSpPr>
              <p:cNvPr id="7" name="Content Placeholder 2">
                <a:extLst>
                  <a:ext uri="{FF2B5EF4-FFF2-40B4-BE49-F238E27FC236}">
                    <a16:creationId xmlns:a16="http://schemas.microsoft.com/office/drawing/2014/main" id="{05AFABA2-ECF3-CE83-B625-10961B0656CB}"/>
                  </a:ext>
                </a:extLst>
              </p:cNvPr>
              <p:cNvSpPr txBox="1">
                <a:spLocks noRot="1" noChangeAspect="1" noMove="1" noResize="1" noEditPoints="1" noAdjustHandles="1" noChangeArrowheads="1" noChangeShapeType="1" noTextEdit="1"/>
              </p:cNvSpPr>
              <p:nvPr/>
            </p:nvSpPr>
            <p:spPr>
              <a:xfrm>
                <a:off x="429369" y="1913826"/>
                <a:ext cx="5174740" cy="3501493"/>
              </a:xfrm>
              <a:prstGeom prst="rect">
                <a:avLst/>
              </a:prstGeom>
              <a:blipFill>
                <a:blip r:embed="rId3"/>
                <a:stretch>
                  <a:fillRect l="-1060" t="-1045" r="-4358"/>
                </a:stretch>
              </a:blipFill>
            </p:spPr>
            <p:txBody>
              <a:bodyPr/>
              <a:lstStyle/>
              <a:p>
                <a:r>
                  <a:rPr lang="zh-TW" altLang="en-US">
                    <a:noFill/>
                  </a:rPr>
                  <a:t> </a:t>
                </a:r>
              </a:p>
            </p:txBody>
          </p:sp>
        </mc:Fallback>
      </mc:AlternateContent>
      <p:pic>
        <p:nvPicPr>
          <p:cNvPr id="3" name="圖片 2" descr="一張含有 文字, 螢幕擷取畫面, 字型, 數字 的圖片&#10;&#10;自動產生的描述">
            <a:extLst>
              <a:ext uri="{FF2B5EF4-FFF2-40B4-BE49-F238E27FC236}">
                <a16:creationId xmlns:a16="http://schemas.microsoft.com/office/drawing/2014/main" id="{40C2CD2B-D221-26A9-0EAF-39E1BE98D848}"/>
              </a:ext>
            </a:extLst>
          </p:cNvPr>
          <p:cNvPicPr>
            <a:picLocks noChangeAspect="1"/>
          </p:cNvPicPr>
          <p:nvPr/>
        </p:nvPicPr>
        <p:blipFill>
          <a:blip r:embed="rId4"/>
          <a:stretch>
            <a:fillRect/>
          </a:stretch>
        </p:blipFill>
        <p:spPr>
          <a:xfrm>
            <a:off x="5486505" y="2204072"/>
            <a:ext cx="3492500" cy="2921000"/>
          </a:xfrm>
          <a:prstGeom prst="rect">
            <a:avLst/>
          </a:prstGeom>
          <a:ln>
            <a:solidFill>
              <a:schemeClr val="tx1"/>
            </a:solidFill>
          </a:ln>
        </p:spPr>
      </p:pic>
      <p:sp>
        <p:nvSpPr>
          <p:cNvPr id="2" name="投影片編號版面配置區 1">
            <a:extLst>
              <a:ext uri="{FF2B5EF4-FFF2-40B4-BE49-F238E27FC236}">
                <a16:creationId xmlns:a16="http://schemas.microsoft.com/office/drawing/2014/main" id="{2AB36709-1B4D-CD66-526B-17DD5A6333C4}"/>
              </a:ext>
            </a:extLst>
          </p:cNvPr>
          <p:cNvSpPr>
            <a:spLocks noGrp="1"/>
          </p:cNvSpPr>
          <p:nvPr>
            <p:ph type="sldNum" sz="quarter" idx="12"/>
          </p:nvPr>
        </p:nvSpPr>
        <p:spPr/>
        <p:txBody>
          <a:bodyPr/>
          <a:lstStyle/>
          <a:p>
            <a:fld id="{C1FF6DA9-008F-8B48-92A6-B652298478BF}" type="slidenum">
              <a:rPr lang="en-US" smtClean="0"/>
              <a:t>28</a:t>
            </a:fld>
            <a:endParaRPr lang="en-US"/>
          </a:p>
        </p:txBody>
      </p:sp>
    </p:spTree>
    <p:extLst>
      <p:ext uri="{BB962C8B-B14F-4D97-AF65-F5344CB8AC3E}">
        <p14:creationId xmlns:p14="http://schemas.microsoft.com/office/powerpoint/2010/main" val="354121256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23E840-78DB-0CA2-A369-E0533373549B}"/>
            </a:ext>
          </a:extLst>
        </p:cNvPr>
        <p:cNvGrpSpPr/>
        <p:nvPr/>
      </p:nvGrpSpPr>
      <p:grpSpPr>
        <a:xfrm>
          <a:off x="0" y="0"/>
          <a:ext cx="0" cy="0"/>
          <a:chOff x="0" y="0"/>
          <a:chExt cx="0" cy="0"/>
        </a:xfrm>
      </p:grpSpPr>
      <p:sp>
        <p:nvSpPr>
          <p:cNvPr id="4" name="標題 3">
            <a:extLst>
              <a:ext uri="{FF2B5EF4-FFF2-40B4-BE49-F238E27FC236}">
                <a16:creationId xmlns:a16="http://schemas.microsoft.com/office/drawing/2014/main" id="{B40E9A34-E199-ED48-397A-BD5214239F39}"/>
              </a:ext>
            </a:extLst>
          </p:cNvPr>
          <p:cNvSpPr>
            <a:spLocks noGrp="1"/>
          </p:cNvSpPr>
          <p:nvPr>
            <p:ph type="title"/>
          </p:nvPr>
        </p:nvSpPr>
        <p:spPr/>
        <p:txBody>
          <a:bodyPr>
            <a:normAutofit/>
          </a:bodyPr>
          <a:lstStyle/>
          <a:p>
            <a:r>
              <a:rPr lang="zh-TW" altLang="en-US" sz="8000" dirty="0">
                <a:latin typeface="標楷體" panose="03000509000000000000" pitchFamily="65" charset="-120"/>
                <a:ea typeface="標楷體" panose="03000509000000000000" pitchFamily="65" charset="-120"/>
              </a:rPr>
              <a:t>研究結果</a:t>
            </a:r>
            <a:br>
              <a:rPr lang="en-US" altLang="zh-TW" sz="8000" dirty="0">
                <a:latin typeface="標楷體" panose="03000509000000000000" pitchFamily="65" charset="-120"/>
                <a:ea typeface="標楷體" panose="03000509000000000000" pitchFamily="65" charset="-120"/>
              </a:rPr>
            </a:br>
            <a:r>
              <a:rPr lang="zh-TW" altLang="en-US" sz="6000" dirty="0">
                <a:latin typeface="標楷體" panose="03000509000000000000" pitchFamily="65" charset="-120"/>
                <a:ea typeface="標楷體" panose="03000509000000000000" pitchFamily="65" charset="-120"/>
              </a:rPr>
              <a:t>建立模型準備</a:t>
            </a:r>
            <a:endParaRPr lang="zh-TW" altLang="en-US" sz="8000" dirty="0">
              <a:latin typeface="標楷體" panose="03000509000000000000" pitchFamily="65" charset="-120"/>
              <a:ea typeface="標楷體" panose="03000509000000000000" pitchFamily="65" charset="-120"/>
            </a:endParaRPr>
          </a:p>
        </p:txBody>
      </p:sp>
      <p:sp>
        <p:nvSpPr>
          <p:cNvPr id="2" name="投影片編號版面配置區 1">
            <a:extLst>
              <a:ext uri="{FF2B5EF4-FFF2-40B4-BE49-F238E27FC236}">
                <a16:creationId xmlns:a16="http://schemas.microsoft.com/office/drawing/2014/main" id="{A431A0C9-CE6B-ED02-1718-0A257A8291E7}"/>
              </a:ext>
            </a:extLst>
          </p:cNvPr>
          <p:cNvSpPr>
            <a:spLocks noGrp="1"/>
          </p:cNvSpPr>
          <p:nvPr>
            <p:ph type="sldNum" sz="quarter" idx="12"/>
          </p:nvPr>
        </p:nvSpPr>
        <p:spPr/>
        <p:txBody>
          <a:bodyPr/>
          <a:lstStyle/>
          <a:p>
            <a:fld id="{C1FF6DA9-008F-8B48-92A6-B652298478BF}" type="slidenum">
              <a:rPr lang="en-US" smtClean="0"/>
              <a:t>29</a:t>
            </a:fld>
            <a:endParaRPr lang="en-US"/>
          </a:p>
        </p:txBody>
      </p:sp>
    </p:spTree>
    <p:extLst>
      <p:ext uri="{BB962C8B-B14F-4D97-AF65-F5344CB8AC3E}">
        <p14:creationId xmlns:p14="http://schemas.microsoft.com/office/powerpoint/2010/main" val="33215965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C0040AC-511C-4FAD-CF35-24D90B433E7C}"/>
            </a:ext>
          </a:extLst>
        </p:cNvPr>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74198C69-BABD-3AE8-6F39-73E2759E1572}"/>
              </a:ext>
            </a:extLst>
          </p:cNvPr>
          <p:cNvSpPr>
            <a:spLocks noGrp="1"/>
          </p:cNvSpPr>
          <p:nvPr>
            <p:ph type="title"/>
          </p:nvPr>
        </p:nvSpPr>
        <p:spPr>
          <a:xfrm>
            <a:off x="429369" y="238539"/>
            <a:ext cx="8263890" cy="1434415"/>
          </a:xfrm>
        </p:spPr>
        <p:txBody>
          <a:bodyPr anchor="b">
            <a:normAutofit/>
          </a:bodyPr>
          <a:lstStyle/>
          <a:p>
            <a:r>
              <a:rPr lang="zh-TW" altLang="en-US" sz="4700" dirty="0">
                <a:latin typeface="標楷體" panose="03000509000000000000" pitchFamily="65" charset="-120"/>
                <a:ea typeface="標楷體" panose="03000509000000000000" pitchFamily="65" charset="-120"/>
              </a:rPr>
              <a:t>研究背景與動機</a:t>
            </a:r>
          </a:p>
        </p:txBody>
      </p:sp>
      <p:sp>
        <p:nvSpPr>
          <p:cNvPr id="14"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9369" y="1681544"/>
            <a:ext cx="8229600" cy="18288"/>
          </a:xfrm>
          <a:custGeom>
            <a:avLst/>
            <a:gdLst>
              <a:gd name="connsiteX0" fmla="*/ 0 w 8229600"/>
              <a:gd name="connsiteY0" fmla="*/ 0 h 18288"/>
              <a:gd name="connsiteX1" fmla="*/ 521208 w 8229600"/>
              <a:gd name="connsiteY1" fmla="*/ 0 h 18288"/>
              <a:gd name="connsiteX2" fmla="*/ 1371600 w 8229600"/>
              <a:gd name="connsiteY2" fmla="*/ 0 h 18288"/>
              <a:gd name="connsiteX3" fmla="*/ 2221992 w 8229600"/>
              <a:gd name="connsiteY3" fmla="*/ 0 h 18288"/>
              <a:gd name="connsiteX4" fmla="*/ 3072384 w 8229600"/>
              <a:gd name="connsiteY4" fmla="*/ 0 h 18288"/>
              <a:gd name="connsiteX5" fmla="*/ 3511296 w 8229600"/>
              <a:gd name="connsiteY5" fmla="*/ 0 h 18288"/>
              <a:gd name="connsiteX6" fmla="*/ 4114800 w 8229600"/>
              <a:gd name="connsiteY6" fmla="*/ 0 h 18288"/>
              <a:gd name="connsiteX7" fmla="*/ 4553712 w 8229600"/>
              <a:gd name="connsiteY7" fmla="*/ 0 h 18288"/>
              <a:gd name="connsiteX8" fmla="*/ 5239512 w 8229600"/>
              <a:gd name="connsiteY8" fmla="*/ 0 h 18288"/>
              <a:gd name="connsiteX9" fmla="*/ 5843016 w 8229600"/>
              <a:gd name="connsiteY9" fmla="*/ 0 h 18288"/>
              <a:gd name="connsiteX10" fmla="*/ 6611112 w 8229600"/>
              <a:gd name="connsiteY10" fmla="*/ 0 h 18288"/>
              <a:gd name="connsiteX11" fmla="*/ 7461504 w 8229600"/>
              <a:gd name="connsiteY11" fmla="*/ 0 h 18288"/>
              <a:gd name="connsiteX12" fmla="*/ 8229600 w 8229600"/>
              <a:gd name="connsiteY12" fmla="*/ 0 h 18288"/>
              <a:gd name="connsiteX13" fmla="*/ 8229600 w 8229600"/>
              <a:gd name="connsiteY13" fmla="*/ 18288 h 18288"/>
              <a:gd name="connsiteX14" fmla="*/ 7461504 w 8229600"/>
              <a:gd name="connsiteY14" fmla="*/ 18288 h 18288"/>
              <a:gd name="connsiteX15" fmla="*/ 6940296 w 8229600"/>
              <a:gd name="connsiteY15" fmla="*/ 18288 h 18288"/>
              <a:gd name="connsiteX16" fmla="*/ 6419088 w 8229600"/>
              <a:gd name="connsiteY16" fmla="*/ 18288 h 18288"/>
              <a:gd name="connsiteX17" fmla="*/ 5650992 w 8229600"/>
              <a:gd name="connsiteY17" fmla="*/ 18288 h 18288"/>
              <a:gd name="connsiteX18" fmla="*/ 5129784 w 8229600"/>
              <a:gd name="connsiteY18" fmla="*/ 18288 h 18288"/>
              <a:gd name="connsiteX19" fmla="*/ 4690872 w 8229600"/>
              <a:gd name="connsiteY19" fmla="*/ 18288 h 18288"/>
              <a:gd name="connsiteX20" fmla="*/ 4087368 w 8229600"/>
              <a:gd name="connsiteY20" fmla="*/ 18288 h 18288"/>
              <a:gd name="connsiteX21" fmla="*/ 3401568 w 8229600"/>
              <a:gd name="connsiteY21" fmla="*/ 18288 h 18288"/>
              <a:gd name="connsiteX22" fmla="*/ 2798064 w 8229600"/>
              <a:gd name="connsiteY22" fmla="*/ 18288 h 18288"/>
              <a:gd name="connsiteX23" fmla="*/ 2276856 w 8229600"/>
              <a:gd name="connsiteY23" fmla="*/ 18288 h 18288"/>
              <a:gd name="connsiteX24" fmla="*/ 1426464 w 8229600"/>
              <a:gd name="connsiteY24" fmla="*/ 18288 h 18288"/>
              <a:gd name="connsiteX25" fmla="*/ 740664 w 8229600"/>
              <a:gd name="connsiteY25" fmla="*/ 18288 h 18288"/>
              <a:gd name="connsiteX26" fmla="*/ 0 w 8229600"/>
              <a:gd name="connsiteY26" fmla="*/ 18288 h 18288"/>
              <a:gd name="connsiteX27" fmla="*/ 0 w 8229600"/>
              <a:gd name="connsiteY2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229600" h="18288" fill="none" extrusionOk="0">
                <a:moveTo>
                  <a:pt x="0" y="0"/>
                </a:moveTo>
                <a:cubicBezTo>
                  <a:pt x="227594" y="-4267"/>
                  <a:pt x="329693" y="13251"/>
                  <a:pt x="521208" y="0"/>
                </a:cubicBezTo>
                <a:cubicBezTo>
                  <a:pt x="712723" y="-13251"/>
                  <a:pt x="1137373" y="-13618"/>
                  <a:pt x="1371600" y="0"/>
                </a:cubicBezTo>
                <a:cubicBezTo>
                  <a:pt x="1605827" y="13618"/>
                  <a:pt x="1975382" y="-27374"/>
                  <a:pt x="2221992" y="0"/>
                </a:cubicBezTo>
                <a:cubicBezTo>
                  <a:pt x="2468602" y="27374"/>
                  <a:pt x="2863316" y="-20517"/>
                  <a:pt x="3072384" y="0"/>
                </a:cubicBezTo>
                <a:cubicBezTo>
                  <a:pt x="3281452" y="20517"/>
                  <a:pt x="3331438" y="10793"/>
                  <a:pt x="3511296" y="0"/>
                </a:cubicBezTo>
                <a:cubicBezTo>
                  <a:pt x="3691154" y="-10793"/>
                  <a:pt x="3906405" y="-29737"/>
                  <a:pt x="4114800" y="0"/>
                </a:cubicBezTo>
                <a:cubicBezTo>
                  <a:pt x="4323195" y="29737"/>
                  <a:pt x="4428852" y="-2234"/>
                  <a:pt x="4553712" y="0"/>
                </a:cubicBezTo>
                <a:cubicBezTo>
                  <a:pt x="4678572" y="2234"/>
                  <a:pt x="5065629" y="29368"/>
                  <a:pt x="5239512" y="0"/>
                </a:cubicBezTo>
                <a:cubicBezTo>
                  <a:pt x="5413395" y="-29368"/>
                  <a:pt x="5703888" y="11839"/>
                  <a:pt x="5843016" y="0"/>
                </a:cubicBezTo>
                <a:cubicBezTo>
                  <a:pt x="5982144" y="-11839"/>
                  <a:pt x="6260765" y="24719"/>
                  <a:pt x="6611112" y="0"/>
                </a:cubicBezTo>
                <a:cubicBezTo>
                  <a:pt x="6961459" y="-24719"/>
                  <a:pt x="7228293" y="32959"/>
                  <a:pt x="7461504" y="0"/>
                </a:cubicBezTo>
                <a:cubicBezTo>
                  <a:pt x="7694715" y="-32959"/>
                  <a:pt x="7990029" y="-3422"/>
                  <a:pt x="8229600" y="0"/>
                </a:cubicBezTo>
                <a:cubicBezTo>
                  <a:pt x="8228940" y="5812"/>
                  <a:pt x="8229447" y="9773"/>
                  <a:pt x="8229600" y="18288"/>
                </a:cubicBezTo>
                <a:cubicBezTo>
                  <a:pt x="7940706" y="-9293"/>
                  <a:pt x="7792584" y="-16009"/>
                  <a:pt x="7461504" y="18288"/>
                </a:cubicBezTo>
                <a:cubicBezTo>
                  <a:pt x="7130424" y="52585"/>
                  <a:pt x="7080072" y="43845"/>
                  <a:pt x="6940296" y="18288"/>
                </a:cubicBezTo>
                <a:cubicBezTo>
                  <a:pt x="6800520" y="-7269"/>
                  <a:pt x="6672872" y="26671"/>
                  <a:pt x="6419088" y="18288"/>
                </a:cubicBezTo>
                <a:cubicBezTo>
                  <a:pt x="6165304" y="9905"/>
                  <a:pt x="5869721" y="4987"/>
                  <a:pt x="5650992" y="18288"/>
                </a:cubicBezTo>
                <a:cubicBezTo>
                  <a:pt x="5432263" y="31589"/>
                  <a:pt x="5308310" y="3023"/>
                  <a:pt x="5129784" y="18288"/>
                </a:cubicBezTo>
                <a:cubicBezTo>
                  <a:pt x="4951258" y="33553"/>
                  <a:pt x="4799696" y="15357"/>
                  <a:pt x="4690872" y="18288"/>
                </a:cubicBezTo>
                <a:cubicBezTo>
                  <a:pt x="4582048" y="21219"/>
                  <a:pt x="4311124" y="-7836"/>
                  <a:pt x="4087368" y="18288"/>
                </a:cubicBezTo>
                <a:cubicBezTo>
                  <a:pt x="3863612" y="44412"/>
                  <a:pt x="3730288" y="13374"/>
                  <a:pt x="3401568" y="18288"/>
                </a:cubicBezTo>
                <a:cubicBezTo>
                  <a:pt x="3072848" y="23202"/>
                  <a:pt x="3020684" y="32425"/>
                  <a:pt x="2798064" y="18288"/>
                </a:cubicBezTo>
                <a:cubicBezTo>
                  <a:pt x="2575444" y="4151"/>
                  <a:pt x="2440915" y="-7352"/>
                  <a:pt x="2276856" y="18288"/>
                </a:cubicBezTo>
                <a:cubicBezTo>
                  <a:pt x="2112797" y="43928"/>
                  <a:pt x="1726502" y="-9560"/>
                  <a:pt x="1426464" y="18288"/>
                </a:cubicBezTo>
                <a:cubicBezTo>
                  <a:pt x="1126426" y="46136"/>
                  <a:pt x="992925" y="21016"/>
                  <a:pt x="740664" y="18288"/>
                </a:cubicBezTo>
                <a:cubicBezTo>
                  <a:pt x="488403" y="15560"/>
                  <a:pt x="195650" y="-16061"/>
                  <a:pt x="0" y="18288"/>
                </a:cubicBezTo>
                <a:cubicBezTo>
                  <a:pt x="348" y="9455"/>
                  <a:pt x="654" y="3983"/>
                  <a:pt x="0" y="0"/>
                </a:cubicBezTo>
                <a:close/>
              </a:path>
              <a:path w="8229600" h="18288" stroke="0" extrusionOk="0">
                <a:moveTo>
                  <a:pt x="0" y="0"/>
                </a:moveTo>
                <a:cubicBezTo>
                  <a:pt x="259263" y="-9445"/>
                  <a:pt x="404731" y="4427"/>
                  <a:pt x="521208" y="0"/>
                </a:cubicBezTo>
                <a:cubicBezTo>
                  <a:pt x="637685" y="-4427"/>
                  <a:pt x="839187" y="564"/>
                  <a:pt x="960120" y="0"/>
                </a:cubicBezTo>
                <a:cubicBezTo>
                  <a:pt x="1081053" y="-564"/>
                  <a:pt x="1313469" y="-16481"/>
                  <a:pt x="1481328" y="0"/>
                </a:cubicBezTo>
                <a:cubicBezTo>
                  <a:pt x="1649187" y="16481"/>
                  <a:pt x="1885247" y="26161"/>
                  <a:pt x="2167128" y="0"/>
                </a:cubicBezTo>
                <a:cubicBezTo>
                  <a:pt x="2449009" y="-26161"/>
                  <a:pt x="2761875" y="-22202"/>
                  <a:pt x="2935224" y="0"/>
                </a:cubicBezTo>
                <a:cubicBezTo>
                  <a:pt x="3108573" y="22202"/>
                  <a:pt x="3540687" y="-2863"/>
                  <a:pt x="3785616" y="0"/>
                </a:cubicBezTo>
                <a:cubicBezTo>
                  <a:pt x="4030545" y="2863"/>
                  <a:pt x="4280774" y="-12442"/>
                  <a:pt x="4636008" y="0"/>
                </a:cubicBezTo>
                <a:cubicBezTo>
                  <a:pt x="4991242" y="12442"/>
                  <a:pt x="5025483" y="16914"/>
                  <a:pt x="5239512" y="0"/>
                </a:cubicBezTo>
                <a:cubicBezTo>
                  <a:pt x="5453541" y="-16914"/>
                  <a:pt x="5754008" y="16592"/>
                  <a:pt x="6007608" y="0"/>
                </a:cubicBezTo>
                <a:cubicBezTo>
                  <a:pt x="6261208" y="-16592"/>
                  <a:pt x="6407957" y="-11909"/>
                  <a:pt x="6693408" y="0"/>
                </a:cubicBezTo>
                <a:cubicBezTo>
                  <a:pt x="6978859" y="11909"/>
                  <a:pt x="7015437" y="-20890"/>
                  <a:pt x="7296912" y="0"/>
                </a:cubicBezTo>
                <a:cubicBezTo>
                  <a:pt x="7578387" y="20890"/>
                  <a:pt x="7859622" y="46406"/>
                  <a:pt x="8229600" y="0"/>
                </a:cubicBezTo>
                <a:cubicBezTo>
                  <a:pt x="8230508" y="6337"/>
                  <a:pt x="8228722" y="11778"/>
                  <a:pt x="8229600" y="18288"/>
                </a:cubicBezTo>
                <a:cubicBezTo>
                  <a:pt x="8075287" y="35054"/>
                  <a:pt x="7821366" y="21850"/>
                  <a:pt x="7626096" y="18288"/>
                </a:cubicBezTo>
                <a:cubicBezTo>
                  <a:pt x="7430826" y="14726"/>
                  <a:pt x="7320004" y="-9669"/>
                  <a:pt x="7022592" y="18288"/>
                </a:cubicBezTo>
                <a:cubicBezTo>
                  <a:pt x="6725180" y="46245"/>
                  <a:pt x="6348804" y="-14025"/>
                  <a:pt x="6172200" y="18288"/>
                </a:cubicBezTo>
                <a:cubicBezTo>
                  <a:pt x="5995596" y="50601"/>
                  <a:pt x="5788102" y="22890"/>
                  <a:pt x="5650992" y="18288"/>
                </a:cubicBezTo>
                <a:cubicBezTo>
                  <a:pt x="5513882" y="13686"/>
                  <a:pt x="5198399" y="29121"/>
                  <a:pt x="4882896" y="18288"/>
                </a:cubicBezTo>
                <a:cubicBezTo>
                  <a:pt x="4567393" y="7455"/>
                  <a:pt x="4557008" y="26965"/>
                  <a:pt x="4443984" y="18288"/>
                </a:cubicBezTo>
                <a:cubicBezTo>
                  <a:pt x="4330960" y="9611"/>
                  <a:pt x="4061674" y="28891"/>
                  <a:pt x="3758184" y="18288"/>
                </a:cubicBezTo>
                <a:cubicBezTo>
                  <a:pt x="3454694" y="7685"/>
                  <a:pt x="3380392" y="19119"/>
                  <a:pt x="3236976" y="18288"/>
                </a:cubicBezTo>
                <a:cubicBezTo>
                  <a:pt x="3093560" y="17457"/>
                  <a:pt x="2632116" y="37607"/>
                  <a:pt x="2386584" y="18288"/>
                </a:cubicBezTo>
                <a:cubicBezTo>
                  <a:pt x="2141052" y="-1031"/>
                  <a:pt x="2110884" y="28777"/>
                  <a:pt x="1947672" y="18288"/>
                </a:cubicBezTo>
                <a:cubicBezTo>
                  <a:pt x="1784460" y="7799"/>
                  <a:pt x="1535467" y="461"/>
                  <a:pt x="1261872" y="18288"/>
                </a:cubicBezTo>
                <a:cubicBezTo>
                  <a:pt x="988277" y="36115"/>
                  <a:pt x="1021096" y="10375"/>
                  <a:pt x="822960" y="18288"/>
                </a:cubicBezTo>
                <a:cubicBezTo>
                  <a:pt x="624824" y="26201"/>
                  <a:pt x="298309" y="1283"/>
                  <a:pt x="0" y="18288"/>
                </a:cubicBezTo>
                <a:cubicBezTo>
                  <a:pt x="-633" y="12278"/>
                  <a:pt x="-757" y="5867"/>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Content Placeholder 2">
            <a:extLst>
              <a:ext uri="{FF2B5EF4-FFF2-40B4-BE49-F238E27FC236}">
                <a16:creationId xmlns:a16="http://schemas.microsoft.com/office/drawing/2014/main" id="{64CBA5C2-179D-015D-D7DC-119B4B67F5DE}"/>
              </a:ext>
            </a:extLst>
          </p:cNvPr>
          <p:cNvSpPr>
            <a:spLocks noGrp="1"/>
          </p:cNvSpPr>
          <p:nvPr>
            <p:ph idx="1"/>
          </p:nvPr>
        </p:nvSpPr>
        <p:spPr>
          <a:xfrm>
            <a:off x="429369" y="2071316"/>
            <a:ext cx="5035164" cy="4119172"/>
          </a:xfrm>
        </p:spPr>
        <p:txBody>
          <a:bodyPr anchor="t">
            <a:normAutofit/>
          </a:bodyPr>
          <a:lstStyle/>
          <a:p>
            <a:pPr marL="0" indent="0">
              <a:buNone/>
            </a:pPr>
            <a:r>
              <a:rPr lang="zh-TW" altLang="en-US" sz="2400" dirty="0">
                <a:latin typeface="標楷體" panose="03000509000000000000" pitchFamily="65" charset="-120"/>
                <a:ea typeface="標楷體" panose="03000509000000000000" pitchFamily="65" charset="-120"/>
              </a:rPr>
              <a:t>隨著科技發展，網路成為日常生活與服務的基礎。根據</a:t>
            </a:r>
            <a:r>
              <a:rPr lang="en-US" altLang="zh-TW" sz="2400" dirty="0">
                <a:latin typeface="標楷體" panose="03000509000000000000" pitchFamily="65" charset="-120"/>
                <a:ea typeface="標楷體" panose="03000509000000000000" pitchFamily="65" charset="-120"/>
              </a:rPr>
              <a:t>《2022</a:t>
            </a:r>
            <a:r>
              <a:rPr lang="zh-TW" altLang="en-US" sz="2400" dirty="0">
                <a:latin typeface="標楷體" panose="03000509000000000000" pitchFamily="65" charset="-120"/>
                <a:ea typeface="標楷體" panose="03000509000000000000" pitchFamily="65" charset="-120"/>
              </a:rPr>
              <a:t>台灣網路報告</a:t>
            </a:r>
            <a:r>
              <a:rPr lang="en-US" altLang="zh-TW" sz="2400" dirty="0">
                <a:latin typeface="標楷體" panose="03000509000000000000" pitchFamily="65" charset="-120"/>
                <a:ea typeface="標楷體" panose="03000509000000000000" pitchFamily="65" charset="-120"/>
              </a:rPr>
              <a:t>》</a:t>
            </a:r>
            <a:r>
              <a:rPr lang="zh-TW" altLang="en-US" sz="2400" dirty="0">
                <a:latin typeface="標楷體" panose="03000509000000000000" pitchFamily="65" charset="-120"/>
                <a:ea typeface="標楷體" panose="03000509000000000000" pitchFamily="65" charset="-120"/>
              </a:rPr>
              <a:t>，台灣網路使用率超過九成，廣泛應用於日常、醫療、金融等領域。然而，高度依賴網路也可能導致焦慮等問題。本研究以「</a:t>
            </a:r>
            <a:r>
              <a:rPr lang="en-US" altLang="zh-TW" sz="2400" dirty="0">
                <a:latin typeface="標楷體" panose="03000509000000000000" pitchFamily="65" charset="-120"/>
                <a:ea typeface="標楷體" panose="03000509000000000000" pitchFamily="65" charset="-120"/>
              </a:rPr>
              <a:t>111</a:t>
            </a:r>
            <a:r>
              <a:rPr lang="zh-TW" altLang="en-US" sz="2400" dirty="0">
                <a:latin typeface="標楷體" panose="03000509000000000000" pitchFamily="65" charset="-120"/>
                <a:ea typeface="標楷體" panose="03000509000000000000" pitchFamily="65" charset="-120"/>
              </a:rPr>
              <a:t>年網路沉迷研究調查」為基礎，透過電話訪問分析</a:t>
            </a:r>
            <a:r>
              <a:rPr lang="en-US" altLang="zh-TW" sz="2400" dirty="0">
                <a:latin typeface="標楷體" panose="03000509000000000000" pitchFamily="65" charset="-120"/>
                <a:ea typeface="標楷體" panose="03000509000000000000" pitchFamily="65" charset="-120"/>
              </a:rPr>
              <a:t>12</a:t>
            </a:r>
            <a:r>
              <a:rPr lang="zh-TW" altLang="en-US" sz="2400" dirty="0">
                <a:latin typeface="標楷體" panose="03000509000000000000" pitchFamily="65" charset="-120"/>
                <a:ea typeface="標楷體" panose="03000509000000000000" pitchFamily="65" charset="-120"/>
              </a:rPr>
              <a:t>歲以上民眾的上網行為、沉迷傾向與心理健康影響。</a:t>
            </a:r>
          </a:p>
        </p:txBody>
      </p:sp>
      <p:pic>
        <p:nvPicPr>
          <p:cNvPr id="7" name="圖片 6">
            <a:extLst>
              <a:ext uri="{FF2B5EF4-FFF2-40B4-BE49-F238E27FC236}">
                <a16:creationId xmlns:a16="http://schemas.microsoft.com/office/drawing/2014/main" id="{DDF0BD53-A65A-AA85-1BF8-64A5C400C806}"/>
              </a:ext>
            </a:extLst>
          </p:cNvPr>
          <p:cNvPicPr>
            <a:picLocks noChangeAspect="1"/>
          </p:cNvPicPr>
          <p:nvPr/>
        </p:nvPicPr>
        <p:blipFill>
          <a:blip r:embed="rId2"/>
          <a:srcRect l="16482" t="-1" r="15622" b="-3"/>
          <a:stretch/>
        </p:blipFill>
        <p:spPr>
          <a:xfrm>
            <a:off x="5634839" y="2028444"/>
            <a:ext cx="2781301" cy="4096512"/>
          </a:xfrm>
          <a:prstGeom prst="rect">
            <a:avLst/>
          </a:prstGeom>
        </p:spPr>
      </p:pic>
      <p:sp>
        <p:nvSpPr>
          <p:cNvPr id="3" name="AutoShape 2" descr="A conceptual illustration depicting the impact of internet usage on daily life and mental health. The image shows a person surrounded by glowing icons for communication, shopping, entertainment, and education, all linked by digital lines. In contrast, another side shows a darker atmosphere with chains symbolizing overdependence and anxiety. The style is modern and vibrant with a clear emphasis on technology.">
            <a:extLst>
              <a:ext uri="{FF2B5EF4-FFF2-40B4-BE49-F238E27FC236}">
                <a16:creationId xmlns:a16="http://schemas.microsoft.com/office/drawing/2014/main" id="{974B9CEC-B170-CD9F-8C2A-5745085A7A89}"/>
              </a:ext>
            </a:extLst>
          </p:cNvPr>
          <p:cNvSpPr>
            <a:spLocks noChangeAspect="1" noChangeArrowheads="1"/>
          </p:cNvSpPr>
          <p:nvPr/>
        </p:nvSpPr>
        <p:spPr bwMode="auto">
          <a:xfrm>
            <a:off x="4419600" y="3276600"/>
            <a:ext cx="1600200" cy="16002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sp>
        <p:nvSpPr>
          <p:cNvPr id="4" name="投影片編號版面配置區 3">
            <a:extLst>
              <a:ext uri="{FF2B5EF4-FFF2-40B4-BE49-F238E27FC236}">
                <a16:creationId xmlns:a16="http://schemas.microsoft.com/office/drawing/2014/main" id="{8BD7799F-4F4C-194B-14D6-20217E7CF845}"/>
              </a:ext>
            </a:extLst>
          </p:cNvPr>
          <p:cNvSpPr>
            <a:spLocks noGrp="1"/>
          </p:cNvSpPr>
          <p:nvPr>
            <p:ph type="sldNum" sz="quarter" idx="12"/>
          </p:nvPr>
        </p:nvSpPr>
        <p:spPr/>
        <p:txBody>
          <a:bodyPr/>
          <a:lstStyle/>
          <a:p>
            <a:fld id="{C1FF6DA9-008F-8B48-92A6-B652298478BF}" type="slidenum">
              <a:rPr lang="en-US" smtClean="0"/>
              <a:t>3</a:t>
            </a:fld>
            <a:endParaRPr lang="en-US"/>
          </a:p>
        </p:txBody>
      </p:sp>
    </p:spTree>
    <p:extLst>
      <p:ext uri="{BB962C8B-B14F-4D97-AF65-F5344CB8AC3E}">
        <p14:creationId xmlns:p14="http://schemas.microsoft.com/office/powerpoint/2010/main" val="23106826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F272687-89B3-9A3B-7FB9-F600965ECCAF}"/>
            </a:ext>
          </a:extLst>
        </p:cNvPr>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332CD2CD-D17A-FEF3-5DFC-71BBCDA9FE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5" name="Title 1">
            <a:extLst>
              <a:ext uri="{FF2B5EF4-FFF2-40B4-BE49-F238E27FC236}">
                <a16:creationId xmlns:a16="http://schemas.microsoft.com/office/drawing/2014/main" id="{ACD7A66F-E2DF-FFE6-7DE7-F0394BC13A24}"/>
              </a:ext>
            </a:extLst>
          </p:cNvPr>
          <p:cNvSpPr>
            <a:spLocks noGrp="1"/>
          </p:cNvSpPr>
          <p:nvPr>
            <p:ph type="title"/>
          </p:nvPr>
        </p:nvSpPr>
        <p:spPr>
          <a:xfrm>
            <a:off x="429369" y="238539"/>
            <a:ext cx="8263890" cy="1434415"/>
          </a:xfrm>
        </p:spPr>
        <p:txBody>
          <a:bodyPr anchor="b">
            <a:normAutofit/>
          </a:bodyPr>
          <a:lstStyle/>
          <a:p>
            <a:r>
              <a:rPr lang="zh-TW" altLang="en-US" sz="4700" dirty="0">
                <a:latin typeface="標楷體" panose="03000509000000000000" pitchFamily="65" charset="-120"/>
                <a:ea typeface="標楷體" panose="03000509000000000000" pitchFamily="65" charset="-120"/>
              </a:rPr>
              <a:t>皮爾森相關性檢定</a:t>
            </a:r>
          </a:p>
        </p:txBody>
      </p:sp>
      <p:sp>
        <p:nvSpPr>
          <p:cNvPr id="14" name="sketchy line">
            <a:extLst>
              <a:ext uri="{FF2B5EF4-FFF2-40B4-BE49-F238E27FC236}">
                <a16:creationId xmlns:a16="http://schemas.microsoft.com/office/drawing/2014/main" id="{6BE6AC7E-8289-5771-A6AE-3BB1FB94F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9369" y="1681544"/>
            <a:ext cx="8229600" cy="18288"/>
          </a:xfrm>
          <a:custGeom>
            <a:avLst/>
            <a:gdLst>
              <a:gd name="connsiteX0" fmla="*/ 0 w 8229600"/>
              <a:gd name="connsiteY0" fmla="*/ 0 h 18288"/>
              <a:gd name="connsiteX1" fmla="*/ 521208 w 8229600"/>
              <a:gd name="connsiteY1" fmla="*/ 0 h 18288"/>
              <a:gd name="connsiteX2" fmla="*/ 1371600 w 8229600"/>
              <a:gd name="connsiteY2" fmla="*/ 0 h 18288"/>
              <a:gd name="connsiteX3" fmla="*/ 2221992 w 8229600"/>
              <a:gd name="connsiteY3" fmla="*/ 0 h 18288"/>
              <a:gd name="connsiteX4" fmla="*/ 3072384 w 8229600"/>
              <a:gd name="connsiteY4" fmla="*/ 0 h 18288"/>
              <a:gd name="connsiteX5" fmla="*/ 3511296 w 8229600"/>
              <a:gd name="connsiteY5" fmla="*/ 0 h 18288"/>
              <a:gd name="connsiteX6" fmla="*/ 4114800 w 8229600"/>
              <a:gd name="connsiteY6" fmla="*/ 0 h 18288"/>
              <a:gd name="connsiteX7" fmla="*/ 4553712 w 8229600"/>
              <a:gd name="connsiteY7" fmla="*/ 0 h 18288"/>
              <a:gd name="connsiteX8" fmla="*/ 5239512 w 8229600"/>
              <a:gd name="connsiteY8" fmla="*/ 0 h 18288"/>
              <a:gd name="connsiteX9" fmla="*/ 5843016 w 8229600"/>
              <a:gd name="connsiteY9" fmla="*/ 0 h 18288"/>
              <a:gd name="connsiteX10" fmla="*/ 6611112 w 8229600"/>
              <a:gd name="connsiteY10" fmla="*/ 0 h 18288"/>
              <a:gd name="connsiteX11" fmla="*/ 7461504 w 8229600"/>
              <a:gd name="connsiteY11" fmla="*/ 0 h 18288"/>
              <a:gd name="connsiteX12" fmla="*/ 8229600 w 8229600"/>
              <a:gd name="connsiteY12" fmla="*/ 0 h 18288"/>
              <a:gd name="connsiteX13" fmla="*/ 8229600 w 8229600"/>
              <a:gd name="connsiteY13" fmla="*/ 18288 h 18288"/>
              <a:gd name="connsiteX14" fmla="*/ 7461504 w 8229600"/>
              <a:gd name="connsiteY14" fmla="*/ 18288 h 18288"/>
              <a:gd name="connsiteX15" fmla="*/ 6940296 w 8229600"/>
              <a:gd name="connsiteY15" fmla="*/ 18288 h 18288"/>
              <a:gd name="connsiteX16" fmla="*/ 6419088 w 8229600"/>
              <a:gd name="connsiteY16" fmla="*/ 18288 h 18288"/>
              <a:gd name="connsiteX17" fmla="*/ 5650992 w 8229600"/>
              <a:gd name="connsiteY17" fmla="*/ 18288 h 18288"/>
              <a:gd name="connsiteX18" fmla="*/ 5129784 w 8229600"/>
              <a:gd name="connsiteY18" fmla="*/ 18288 h 18288"/>
              <a:gd name="connsiteX19" fmla="*/ 4690872 w 8229600"/>
              <a:gd name="connsiteY19" fmla="*/ 18288 h 18288"/>
              <a:gd name="connsiteX20" fmla="*/ 4087368 w 8229600"/>
              <a:gd name="connsiteY20" fmla="*/ 18288 h 18288"/>
              <a:gd name="connsiteX21" fmla="*/ 3401568 w 8229600"/>
              <a:gd name="connsiteY21" fmla="*/ 18288 h 18288"/>
              <a:gd name="connsiteX22" fmla="*/ 2798064 w 8229600"/>
              <a:gd name="connsiteY22" fmla="*/ 18288 h 18288"/>
              <a:gd name="connsiteX23" fmla="*/ 2276856 w 8229600"/>
              <a:gd name="connsiteY23" fmla="*/ 18288 h 18288"/>
              <a:gd name="connsiteX24" fmla="*/ 1426464 w 8229600"/>
              <a:gd name="connsiteY24" fmla="*/ 18288 h 18288"/>
              <a:gd name="connsiteX25" fmla="*/ 740664 w 8229600"/>
              <a:gd name="connsiteY25" fmla="*/ 18288 h 18288"/>
              <a:gd name="connsiteX26" fmla="*/ 0 w 8229600"/>
              <a:gd name="connsiteY26" fmla="*/ 18288 h 18288"/>
              <a:gd name="connsiteX27" fmla="*/ 0 w 8229600"/>
              <a:gd name="connsiteY2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229600" h="18288" fill="none" extrusionOk="0">
                <a:moveTo>
                  <a:pt x="0" y="0"/>
                </a:moveTo>
                <a:cubicBezTo>
                  <a:pt x="227594" y="-4267"/>
                  <a:pt x="329693" y="13251"/>
                  <a:pt x="521208" y="0"/>
                </a:cubicBezTo>
                <a:cubicBezTo>
                  <a:pt x="712723" y="-13251"/>
                  <a:pt x="1137373" y="-13618"/>
                  <a:pt x="1371600" y="0"/>
                </a:cubicBezTo>
                <a:cubicBezTo>
                  <a:pt x="1605827" y="13618"/>
                  <a:pt x="1975382" y="-27374"/>
                  <a:pt x="2221992" y="0"/>
                </a:cubicBezTo>
                <a:cubicBezTo>
                  <a:pt x="2468602" y="27374"/>
                  <a:pt x="2863316" y="-20517"/>
                  <a:pt x="3072384" y="0"/>
                </a:cubicBezTo>
                <a:cubicBezTo>
                  <a:pt x="3281452" y="20517"/>
                  <a:pt x="3331438" y="10793"/>
                  <a:pt x="3511296" y="0"/>
                </a:cubicBezTo>
                <a:cubicBezTo>
                  <a:pt x="3691154" y="-10793"/>
                  <a:pt x="3906405" y="-29737"/>
                  <a:pt x="4114800" y="0"/>
                </a:cubicBezTo>
                <a:cubicBezTo>
                  <a:pt x="4323195" y="29737"/>
                  <a:pt x="4428852" y="-2234"/>
                  <a:pt x="4553712" y="0"/>
                </a:cubicBezTo>
                <a:cubicBezTo>
                  <a:pt x="4678572" y="2234"/>
                  <a:pt x="5065629" y="29368"/>
                  <a:pt x="5239512" y="0"/>
                </a:cubicBezTo>
                <a:cubicBezTo>
                  <a:pt x="5413395" y="-29368"/>
                  <a:pt x="5703888" y="11839"/>
                  <a:pt x="5843016" y="0"/>
                </a:cubicBezTo>
                <a:cubicBezTo>
                  <a:pt x="5982144" y="-11839"/>
                  <a:pt x="6260765" y="24719"/>
                  <a:pt x="6611112" y="0"/>
                </a:cubicBezTo>
                <a:cubicBezTo>
                  <a:pt x="6961459" y="-24719"/>
                  <a:pt x="7228293" y="32959"/>
                  <a:pt x="7461504" y="0"/>
                </a:cubicBezTo>
                <a:cubicBezTo>
                  <a:pt x="7694715" y="-32959"/>
                  <a:pt x="7990029" y="-3422"/>
                  <a:pt x="8229600" y="0"/>
                </a:cubicBezTo>
                <a:cubicBezTo>
                  <a:pt x="8228940" y="5812"/>
                  <a:pt x="8229447" y="9773"/>
                  <a:pt x="8229600" y="18288"/>
                </a:cubicBezTo>
                <a:cubicBezTo>
                  <a:pt x="7940706" y="-9293"/>
                  <a:pt x="7792584" y="-16009"/>
                  <a:pt x="7461504" y="18288"/>
                </a:cubicBezTo>
                <a:cubicBezTo>
                  <a:pt x="7130424" y="52585"/>
                  <a:pt x="7080072" y="43845"/>
                  <a:pt x="6940296" y="18288"/>
                </a:cubicBezTo>
                <a:cubicBezTo>
                  <a:pt x="6800520" y="-7269"/>
                  <a:pt x="6672872" y="26671"/>
                  <a:pt x="6419088" y="18288"/>
                </a:cubicBezTo>
                <a:cubicBezTo>
                  <a:pt x="6165304" y="9905"/>
                  <a:pt x="5869721" y="4987"/>
                  <a:pt x="5650992" y="18288"/>
                </a:cubicBezTo>
                <a:cubicBezTo>
                  <a:pt x="5432263" y="31589"/>
                  <a:pt x="5308310" y="3023"/>
                  <a:pt x="5129784" y="18288"/>
                </a:cubicBezTo>
                <a:cubicBezTo>
                  <a:pt x="4951258" y="33553"/>
                  <a:pt x="4799696" y="15357"/>
                  <a:pt x="4690872" y="18288"/>
                </a:cubicBezTo>
                <a:cubicBezTo>
                  <a:pt x="4582048" y="21219"/>
                  <a:pt x="4311124" y="-7836"/>
                  <a:pt x="4087368" y="18288"/>
                </a:cubicBezTo>
                <a:cubicBezTo>
                  <a:pt x="3863612" y="44412"/>
                  <a:pt x="3730288" y="13374"/>
                  <a:pt x="3401568" y="18288"/>
                </a:cubicBezTo>
                <a:cubicBezTo>
                  <a:pt x="3072848" y="23202"/>
                  <a:pt x="3020684" y="32425"/>
                  <a:pt x="2798064" y="18288"/>
                </a:cubicBezTo>
                <a:cubicBezTo>
                  <a:pt x="2575444" y="4151"/>
                  <a:pt x="2440915" y="-7352"/>
                  <a:pt x="2276856" y="18288"/>
                </a:cubicBezTo>
                <a:cubicBezTo>
                  <a:pt x="2112797" y="43928"/>
                  <a:pt x="1726502" y="-9560"/>
                  <a:pt x="1426464" y="18288"/>
                </a:cubicBezTo>
                <a:cubicBezTo>
                  <a:pt x="1126426" y="46136"/>
                  <a:pt x="992925" y="21016"/>
                  <a:pt x="740664" y="18288"/>
                </a:cubicBezTo>
                <a:cubicBezTo>
                  <a:pt x="488403" y="15560"/>
                  <a:pt x="195650" y="-16061"/>
                  <a:pt x="0" y="18288"/>
                </a:cubicBezTo>
                <a:cubicBezTo>
                  <a:pt x="348" y="9455"/>
                  <a:pt x="654" y="3983"/>
                  <a:pt x="0" y="0"/>
                </a:cubicBezTo>
                <a:close/>
              </a:path>
              <a:path w="8229600" h="18288" stroke="0" extrusionOk="0">
                <a:moveTo>
                  <a:pt x="0" y="0"/>
                </a:moveTo>
                <a:cubicBezTo>
                  <a:pt x="259263" y="-9445"/>
                  <a:pt x="404731" y="4427"/>
                  <a:pt x="521208" y="0"/>
                </a:cubicBezTo>
                <a:cubicBezTo>
                  <a:pt x="637685" y="-4427"/>
                  <a:pt x="839187" y="564"/>
                  <a:pt x="960120" y="0"/>
                </a:cubicBezTo>
                <a:cubicBezTo>
                  <a:pt x="1081053" y="-564"/>
                  <a:pt x="1313469" y="-16481"/>
                  <a:pt x="1481328" y="0"/>
                </a:cubicBezTo>
                <a:cubicBezTo>
                  <a:pt x="1649187" y="16481"/>
                  <a:pt x="1885247" y="26161"/>
                  <a:pt x="2167128" y="0"/>
                </a:cubicBezTo>
                <a:cubicBezTo>
                  <a:pt x="2449009" y="-26161"/>
                  <a:pt x="2761875" y="-22202"/>
                  <a:pt x="2935224" y="0"/>
                </a:cubicBezTo>
                <a:cubicBezTo>
                  <a:pt x="3108573" y="22202"/>
                  <a:pt x="3540687" y="-2863"/>
                  <a:pt x="3785616" y="0"/>
                </a:cubicBezTo>
                <a:cubicBezTo>
                  <a:pt x="4030545" y="2863"/>
                  <a:pt x="4280774" y="-12442"/>
                  <a:pt x="4636008" y="0"/>
                </a:cubicBezTo>
                <a:cubicBezTo>
                  <a:pt x="4991242" y="12442"/>
                  <a:pt x="5025483" y="16914"/>
                  <a:pt x="5239512" y="0"/>
                </a:cubicBezTo>
                <a:cubicBezTo>
                  <a:pt x="5453541" y="-16914"/>
                  <a:pt x="5754008" y="16592"/>
                  <a:pt x="6007608" y="0"/>
                </a:cubicBezTo>
                <a:cubicBezTo>
                  <a:pt x="6261208" y="-16592"/>
                  <a:pt x="6407957" y="-11909"/>
                  <a:pt x="6693408" y="0"/>
                </a:cubicBezTo>
                <a:cubicBezTo>
                  <a:pt x="6978859" y="11909"/>
                  <a:pt x="7015437" y="-20890"/>
                  <a:pt x="7296912" y="0"/>
                </a:cubicBezTo>
                <a:cubicBezTo>
                  <a:pt x="7578387" y="20890"/>
                  <a:pt x="7859622" y="46406"/>
                  <a:pt x="8229600" y="0"/>
                </a:cubicBezTo>
                <a:cubicBezTo>
                  <a:pt x="8230508" y="6337"/>
                  <a:pt x="8228722" y="11778"/>
                  <a:pt x="8229600" y="18288"/>
                </a:cubicBezTo>
                <a:cubicBezTo>
                  <a:pt x="8075287" y="35054"/>
                  <a:pt x="7821366" y="21850"/>
                  <a:pt x="7626096" y="18288"/>
                </a:cubicBezTo>
                <a:cubicBezTo>
                  <a:pt x="7430826" y="14726"/>
                  <a:pt x="7320004" y="-9669"/>
                  <a:pt x="7022592" y="18288"/>
                </a:cubicBezTo>
                <a:cubicBezTo>
                  <a:pt x="6725180" y="46245"/>
                  <a:pt x="6348804" y="-14025"/>
                  <a:pt x="6172200" y="18288"/>
                </a:cubicBezTo>
                <a:cubicBezTo>
                  <a:pt x="5995596" y="50601"/>
                  <a:pt x="5788102" y="22890"/>
                  <a:pt x="5650992" y="18288"/>
                </a:cubicBezTo>
                <a:cubicBezTo>
                  <a:pt x="5513882" y="13686"/>
                  <a:pt x="5198399" y="29121"/>
                  <a:pt x="4882896" y="18288"/>
                </a:cubicBezTo>
                <a:cubicBezTo>
                  <a:pt x="4567393" y="7455"/>
                  <a:pt x="4557008" y="26965"/>
                  <a:pt x="4443984" y="18288"/>
                </a:cubicBezTo>
                <a:cubicBezTo>
                  <a:pt x="4330960" y="9611"/>
                  <a:pt x="4061674" y="28891"/>
                  <a:pt x="3758184" y="18288"/>
                </a:cubicBezTo>
                <a:cubicBezTo>
                  <a:pt x="3454694" y="7685"/>
                  <a:pt x="3380392" y="19119"/>
                  <a:pt x="3236976" y="18288"/>
                </a:cubicBezTo>
                <a:cubicBezTo>
                  <a:pt x="3093560" y="17457"/>
                  <a:pt x="2632116" y="37607"/>
                  <a:pt x="2386584" y="18288"/>
                </a:cubicBezTo>
                <a:cubicBezTo>
                  <a:pt x="2141052" y="-1031"/>
                  <a:pt x="2110884" y="28777"/>
                  <a:pt x="1947672" y="18288"/>
                </a:cubicBezTo>
                <a:cubicBezTo>
                  <a:pt x="1784460" y="7799"/>
                  <a:pt x="1535467" y="461"/>
                  <a:pt x="1261872" y="18288"/>
                </a:cubicBezTo>
                <a:cubicBezTo>
                  <a:pt x="988277" y="36115"/>
                  <a:pt x="1021096" y="10375"/>
                  <a:pt x="822960" y="18288"/>
                </a:cubicBezTo>
                <a:cubicBezTo>
                  <a:pt x="624824" y="26201"/>
                  <a:pt x="298309" y="1283"/>
                  <a:pt x="0" y="18288"/>
                </a:cubicBezTo>
                <a:cubicBezTo>
                  <a:pt x="-633" y="12278"/>
                  <a:pt x="-757" y="5867"/>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85258920-04F2-B64E-CF35-D6C0D54F651E}"/>
                  </a:ext>
                </a:extLst>
              </p:cNvPr>
              <p:cNvSpPr txBox="1">
                <a:spLocks/>
              </p:cNvSpPr>
              <p:nvPr/>
            </p:nvSpPr>
            <p:spPr>
              <a:xfrm>
                <a:off x="429369" y="1913826"/>
                <a:ext cx="5174740" cy="3501493"/>
              </a:xfrm>
              <a:prstGeom prst="rect">
                <a:avLst/>
              </a:prstGeom>
            </p:spPr>
            <p:txBody>
              <a:bodyPr vert="horz" lIns="91440" tIns="45720" rIns="91440" bIns="45720" rtlCol="0" anchor="t">
                <a:normAutofit fontScale="92500"/>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defTabSz="914400">
                  <a:lnSpc>
                    <a:spcPct val="100000"/>
                  </a:lnSpc>
                  <a:spcBef>
                    <a:spcPts val="0"/>
                  </a:spcBef>
                  <a:buNone/>
                  <a:defRPr/>
                </a:pPr>
                <a:r>
                  <a:rPr lang="zh-TW" altLang="zh-TW" sz="2000" kern="100" dirty="0">
                    <a:effectLst/>
                    <a:latin typeface="Times New Roman" panose="02020603050405020304" pitchFamily="18" charset="0"/>
                    <a:ea typeface="標楷體" panose="03000509000000000000" pitchFamily="65" charset="-120"/>
                    <a:cs typeface="Times New Roman" panose="02020603050405020304" pitchFamily="18" charset="0"/>
                  </a:rPr>
                  <a:t>這裡針對相關性的虛無假設為：</a:t>
                </a:r>
                <a:endParaRPr lang="en-US" altLang="zh-TW" sz="2000" kern="100" dirty="0">
                  <a:effectLst/>
                  <a:latin typeface="Times New Roman" panose="02020603050405020304" pitchFamily="18" charset="0"/>
                  <a:ea typeface="標楷體" panose="03000509000000000000" pitchFamily="65" charset="-120"/>
                  <a:cs typeface="Times New Roman" panose="02020603050405020304" pitchFamily="18" charset="0"/>
                </a:endParaRPr>
              </a:p>
              <a:p>
                <a:pPr marL="0" indent="0" defTabSz="914400">
                  <a:lnSpc>
                    <a:spcPct val="100000"/>
                  </a:lnSpc>
                  <a:spcBef>
                    <a:spcPts val="0"/>
                  </a:spcBef>
                  <a:buNone/>
                  <a:defRPr/>
                </a:pPr>
                <a:endParaRPr lang="en-US" altLang="zh-TW" sz="200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endParaRPr>
              </a:p>
              <a:p>
                <a:pPr marL="133350" indent="0">
                  <a:lnSpc>
                    <a:spcPct val="150000"/>
                  </a:lnSpc>
                  <a:spcAft>
                    <a:spcPts val="800"/>
                  </a:spcAft>
                  <a:buNone/>
                </a:pPr>
                <a14:m>
                  <m:oMathPara xmlns:m="http://schemas.openxmlformats.org/officeDocument/2006/math">
                    <m:oMathParaPr>
                      <m:jc m:val="centerGroup"/>
                    </m:oMathParaPr>
                    <m:oMath xmlns:m="http://schemas.openxmlformats.org/officeDocument/2006/math">
                      <m:sSub>
                        <m:sSubPr>
                          <m:ctrlPr>
                            <a:rPr lang="zh-TW" altLang="zh-TW" sz="2000" i="1" kern="0" smtClean="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ltLang="zh-TW" sz="2000" kern="0">
                              <a:solidFill>
                                <a:srgbClr val="000000"/>
                              </a:solidFill>
                              <a:effectLst/>
                              <a:latin typeface="Cambria Math" panose="02040503050406030204" pitchFamily="18" charset="0"/>
                              <a:ea typeface="標楷體" panose="03000509000000000000" pitchFamily="65" charset="-120"/>
                              <a:cs typeface="Times New Roman" panose="02020603050405020304" pitchFamily="18" charset="0"/>
                            </a:rPr>
                            <m:t>H</m:t>
                          </m:r>
                        </m:e>
                        <m:sub>
                          <m:r>
                            <a:rPr lang="en-US" altLang="zh-TW" sz="2000" kern="0">
                              <a:solidFill>
                                <a:srgbClr val="000000"/>
                              </a:solidFill>
                              <a:effectLst/>
                              <a:latin typeface="Cambria Math" panose="02040503050406030204" pitchFamily="18" charset="0"/>
                              <a:ea typeface="標楷體" panose="03000509000000000000" pitchFamily="65" charset="-120"/>
                              <a:cs typeface="Times New Roman" panose="02020603050405020304" pitchFamily="18" charset="0"/>
                            </a:rPr>
                            <m:t>0</m:t>
                          </m:r>
                        </m:sub>
                      </m:sSub>
                      <m:r>
                        <a:rPr lang="zh-TW" altLang="zh-TW" sz="2000" kern="0">
                          <a:solidFill>
                            <a:srgbClr val="000000"/>
                          </a:solidFill>
                          <a:effectLst/>
                          <a:latin typeface="Cambria Math" panose="02040503050406030204" pitchFamily="18" charset="0"/>
                          <a:ea typeface="標楷體" panose="03000509000000000000" pitchFamily="65" charset="-120"/>
                          <a:cs typeface="Times New Roman" panose="02020603050405020304" pitchFamily="18" charset="0"/>
                        </a:rPr>
                        <m:t>：</m:t>
                      </m:r>
                      <m:r>
                        <m:rPr>
                          <m:sty m:val="p"/>
                        </m:rPr>
                        <a:rPr lang="en-US" altLang="zh-TW" sz="2000" kern="100">
                          <a:effectLst/>
                          <a:latin typeface="Cambria Math" panose="02040503050406030204" pitchFamily="18" charset="0"/>
                          <a:ea typeface="標楷體" panose="03000509000000000000" pitchFamily="65" charset="-120"/>
                          <a:cs typeface="Times New Roman" panose="02020603050405020304" pitchFamily="18" charset="0"/>
                        </a:rPr>
                        <m:t>V</m:t>
                      </m:r>
                      <m:r>
                        <a:rPr lang="en-US" altLang="zh-TW" sz="2000" kern="100">
                          <a:effectLst/>
                          <a:latin typeface="Cambria Math" panose="02040503050406030204" pitchFamily="18" charset="0"/>
                          <a:ea typeface="標楷體" panose="03000509000000000000" pitchFamily="65" charset="-120"/>
                          <a:cs typeface="Times New Roman" panose="02020603050405020304" pitchFamily="18" charset="0"/>
                        </a:rPr>
                        <m:t>3_</m:t>
                      </m:r>
                      <m:r>
                        <m:rPr>
                          <m:sty m:val="p"/>
                        </m:rPr>
                        <a:rPr lang="en-US" altLang="zh-TW" sz="2000" kern="100">
                          <a:effectLst/>
                          <a:latin typeface="Cambria Math" panose="02040503050406030204" pitchFamily="18" charset="0"/>
                          <a:ea typeface="標楷體" panose="03000509000000000000" pitchFamily="65" charset="-120"/>
                          <a:cs typeface="Times New Roman" panose="02020603050405020304" pitchFamily="18" charset="0"/>
                        </a:rPr>
                        <m:t>min</m:t>
                      </m:r>
                      <m:r>
                        <a:rPr lang="zh-TW" altLang="zh-TW" sz="2000" kern="0">
                          <a:solidFill>
                            <a:srgbClr val="000000"/>
                          </a:solidFill>
                          <a:effectLst/>
                          <a:latin typeface="Cambria Math" panose="02040503050406030204" pitchFamily="18" charset="0"/>
                          <a:ea typeface="標楷體" panose="03000509000000000000" pitchFamily="65" charset="-120"/>
                          <a:cs typeface="Times New Roman" panose="02020603050405020304" pitchFamily="18" charset="0"/>
                        </a:rPr>
                        <m:t>、</m:t>
                      </m:r>
                      <m:r>
                        <m:rPr>
                          <m:sty m:val="p"/>
                        </m:rPr>
                        <a:rPr lang="en-US" altLang="zh-TW" sz="2000" kern="100">
                          <a:effectLst/>
                          <a:latin typeface="Cambria Math" panose="02040503050406030204" pitchFamily="18" charset="0"/>
                          <a:ea typeface="標楷體" panose="03000509000000000000" pitchFamily="65" charset="-120"/>
                          <a:cs typeface="Times New Roman" panose="02020603050405020304" pitchFamily="18" charset="0"/>
                        </a:rPr>
                        <m:t>V</m:t>
                      </m:r>
                      <m:r>
                        <a:rPr lang="en-US" altLang="zh-TW" sz="2000" kern="100">
                          <a:effectLst/>
                          <a:latin typeface="Cambria Math" panose="02040503050406030204" pitchFamily="18" charset="0"/>
                          <a:ea typeface="標楷體" panose="03000509000000000000" pitchFamily="65" charset="-120"/>
                          <a:cs typeface="Times New Roman" panose="02020603050405020304" pitchFamily="18" charset="0"/>
                        </a:rPr>
                        <m:t>4_</m:t>
                      </m:r>
                      <m:r>
                        <m:rPr>
                          <m:sty m:val="p"/>
                        </m:rPr>
                        <a:rPr lang="en-US" altLang="zh-TW" sz="2000" kern="100">
                          <a:effectLst/>
                          <a:latin typeface="Cambria Math" panose="02040503050406030204" pitchFamily="18" charset="0"/>
                          <a:ea typeface="標楷體" panose="03000509000000000000" pitchFamily="65" charset="-120"/>
                          <a:cs typeface="Times New Roman" panose="02020603050405020304" pitchFamily="18" charset="0"/>
                        </a:rPr>
                        <m:t>min</m:t>
                      </m:r>
                      <m:r>
                        <a:rPr lang="zh-TW" altLang="zh-TW" sz="2000" kern="0">
                          <a:solidFill>
                            <a:srgbClr val="000000"/>
                          </a:solidFill>
                          <a:effectLst/>
                          <a:latin typeface="Cambria Math" panose="02040503050406030204" pitchFamily="18" charset="0"/>
                          <a:ea typeface="標楷體" panose="03000509000000000000" pitchFamily="65" charset="-120"/>
                          <a:cs typeface="Times New Roman" panose="02020603050405020304" pitchFamily="18" charset="0"/>
                        </a:rPr>
                        <m:t>兩變數相關性為</m:t>
                      </m:r>
                      <m:r>
                        <a:rPr lang="zh-TW" altLang="zh-TW" sz="2000" kern="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 </m:t>
                      </m:r>
                      <m:r>
                        <a:rPr lang="en-US" altLang="zh-TW" sz="2000" b="1" i="1" kern="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𝟎</m:t>
                      </m:r>
                    </m:oMath>
                  </m:oMathPara>
                </a14:m>
                <a:endParaRPr lang="zh-TW" altLang="zh-TW" sz="2000" kern="100" dirty="0">
                  <a:effectLst/>
                  <a:latin typeface="Times New Roman" panose="02020603050405020304" pitchFamily="18" charset="0"/>
                  <a:ea typeface="標楷體" panose="03000509000000000000" pitchFamily="65" charset="-120"/>
                  <a:cs typeface="Times New Roman" panose="02020603050405020304" pitchFamily="18" charset="0"/>
                </a:endParaRPr>
              </a:p>
              <a:p>
                <a:pPr marL="133350" indent="0">
                  <a:lnSpc>
                    <a:spcPct val="150000"/>
                  </a:lnSpc>
                  <a:spcAft>
                    <a:spcPts val="800"/>
                  </a:spcAft>
                  <a:buNone/>
                </a:pPr>
                <a14:m>
                  <m:oMathPara xmlns:m="http://schemas.openxmlformats.org/officeDocument/2006/math">
                    <m:oMathParaPr>
                      <m:jc m:val="centerGroup"/>
                    </m:oMathParaPr>
                    <m:oMath xmlns:m="http://schemas.openxmlformats.org/officeDocument/2006/math">
                      <m:sSub>
                        <m:sSubPr>
                          <m:ctrlPr>
                            <a:rPr lang="zh-TW" altLang="zh-TW" sz="2000" i="1" kern="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ltLang="zh-TW" sz="2000" kern="0">
                              <a:solidFill>
                                <a:srgbClr val="000000"/>
                              </a:solidFill>
                              <a:effectLst/>
                              <a:latin typeface="Cambria Math" panose="02040503050406030204" pitchFamily="18" charset="0"/>
                              <a:ea typeface="標楷體" panose="03000509000000000000" pitchFamily="65" charset="-120"/>
                              <a:cs typeface="Times New Roman" panose="02020603050405020304" pitchFamily="18" charset="0"/>
                            </a:rPr>
                            <m:t>H</m:t>
                          </m:r>
                        </m:e>
                        <m:sub>
                          <m:r>
                            <a:rPr lang="en-US" altLang="zh-TW" sz="2000" kern="0">
                              <a:solidFill>
                                <a:srgbClr val="000000"/>
                              </a:solidFill>
                              <a:effectLst/>
                              <a:latin typeface="Cambria Math" panose="02040503050406030204" pitchFamily="18" charset="0"/>
                              <a:ea typeface="標楷體" panose="03000509000000000000" pitchFamily="65" charset="-120"/>
                              <a:cs typeface="Times New Roman" panose="02020603050405020304" pitchFamily="18" charset="0"/>
                            </a:rPr>
                            <m:t>1</m:t>
                          </m:r>
                        </m:sub>
                      </m:sSub>
                      <m:r>
                        <a:rPr lang="zh-TW" altLang="zh-TW" sz="2000" kern="0">
                          <a:solidFill>
                            <a:srgbClr val="000000"/>
                          </a:solidFill>
                          <a:effectLst/>
                          <a:latin typeface="Cambria Math" panose="02040503050406030204" pitchFamily="18" charset="0"/>
                          <a:ea typeface="標楷體" panose="03000509000000000000" pitchFamily="65" charset="-120"/>
                          <a:cs typeface="Times New Roman" panose="02020603050405020304" pitchFamily="18" charset="0"/>
                        </a:rPr>
                        <m:t>：</m:t>
                      </m:r>
                      <m:r>
                        <m:rPr>
                          <m:sty m:val="p"/>
                        </m:rPr>
                        <a:rPr lang="en-US" altLang="zh-TW" sz="2000" kern="100">
                          <a:effectLst/>
                          <a:latin typeface="Cambria Math" panose="02040503050406030204" pitchFamily="18" charset="0"/>
                          <a:ea typeface="標楷體" panose="03000509000000000000" pitchFamily="65" charset="-120"/>
                          <a:cs typeface="Times New Roman" panose="02020603050405020304" pitchFamily="18" charset="0"/>
                        </a:rPr>
                        <m:t>V</m:t>
                      </m:r>
                      <m:r>
                        <a:rPr lang="en-US" altLang="zh-TW" sz="2000" kern="100">
                          <a:effectLst/>
                          <a:latin typeface="Cambria Math" panose="02040503050406030204" pitchFamily="18" charset="0"/>
                          <a:ea typeface="標楷體" panose="03000509000000000000" pitchFamily="65" charset="-120"/>
                          <a:cs typeface="Times New Roman" panose="02020603050405020304" pitchFamily="18" charset="0"/>
                        </a:rPr>
                        <m:t>3_</m:t>
                      </m:r>
                      <m:r>
                        <m:rPr>
                          <m:sty m:val="p"/>
                        </m:rPr>
                        <a:rPr lang="en-US" altLang="zh-TW" sz="2000" kern="100">
                          <a:effectLst/>
                          <a:latin typeface="Cambria Math" panose="02040503050406030204" pitchFamily="18" charset="0"/>
                          <a:ea typeface="標楷體" panose="03000509000000000000" pitchFamily="65" charset="-120"/>
                          <a:cs typeface="Times New Roman" panose="02020603050405020304" pitchFamily="18" charset="0"/>
                        </a:rPr>
                        <m:t>min</m:t>
                      </m:r>
                      <m:r>
                        <a:rPr lang="zh-TW" altLang="zh-TW" sz="2000" kern="0">
                          <a:solidFill>
                            <a:srgbClr val="000000"/>
                          </a:solidFill>
                          <a:effectLst/>
                          <a:latin typeface="Cambria Math" panose="02040503050406030204" pitchFamily="18" charset="0"/>
                          <a:ea typeface="標楷體" panose="03000509000000000000" pitchFamily="65" charset="-120"/>
                          <a:cs typeface="Times New Roman" panose="02020603050405020304" pitchFamily="18" charset="0"/>
                        </a:rPr>
                        <m:t>、</m:t>
                      </m:r>
                      <m:r>
                        <m:rPr>
                          <m:sty m:val="p"/>
                        </m:rPr>
                        <a:rPr lang="en-US" altLang="zh-TW" sz="2000" kern="100">
                          <a:effectLst/>
                          <a:latin typeface="Cambria Math" panose="02040503050406030204" pitchFamily="18" charset="0"/>
                          <a:ea typeface="標楷體" panose="03000509000000000000" pitchFamily="65" charset="-120"/>
                          <a:cs typeface="Times New Roman" panose="02020603050405020304" pitchFamily="18" charset="0"/>
                        </a:rPr>
                        <m:t>V</m:t>
                      </m:r>
                      <m:r>
                        <a:rPr lang="en-US" altLang="zh-TW" sz="2000" kern="100">
                          <a:effectLst/>
                          <a:latin typeface="Cambria Math" panose="02040503050406030204" pitchFamily="18" charset="0"/>
                          <a:ea typeface="標楷體" panose="03000509000000000000" pitchFamily="65" charset="-120"/>
                          <a:cs typeface="Times New Roman" panose="02020603050405020304" pitchFamily="18" charset="0"/>
                        </a:rPr>
                        <m:t>4_</m:t>
                      </m:r>
                      <m:r>
                        <m:rPr>
                          <m:sty m:val="p"/>
                        </m:rPr>
                        <a:rPr lang="en-US" altLang="zh-TW" sz="2000" kern="100">
                          <a:effectLst/>
                          <a:latin typeface="Cambria Math" panose="02040503050406030204" pitchFamily="18" charset="0"/>
                          <a:ea typeface="標楷體" panose="03000509000000000000" pitchFamily="65" charset="-120"/>
                          <a:cs typeface="Times New Roman" panose="02020603050405020304" pitchFamily="18" charset="0"/>
                        </a:rPr>
                        <m:t>min</m:t>
                      </m:r>
                      <m:r>
                        <a:rPr lang="zh-TW" altLang="zh-TW" sz="2000" kern="0">
                          <a:solidFill>
                            <a:srgbClr val="000000"/>
                          </a:solidFill>
                          <a:effectLst/>
                          <a:latin typeface="Cambria Math" panose="02040503050406030204" pitchFamily="18" charset="0"/>
                          <a:ea typeface="標楷體" panose="03000509000000000000" pitchFamily="65" charset="-120"/>
                          <a:cs typeface="Times New Roman" panose="02020603050405020304" pitchFamily="18" charset="0"/>
                        </a:rPr>
                        <m:t>兩變數相關性不為</m:t>
                      </m:r>
                      <m:r>
                        <a:rPr lang="zh-TW" altLang="zh-TW" sz="2000" kern="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 </m:t>
                      </m:r>
                      <m:r>
                        <a:rPr lang="en-US" altLang="zh-TW" sz="2000" b="1" i="1" kern="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𝟎</m:t>
                      </m:r>
                    </m:oMath>
                  </m:oMathPara>
                </a14:m>
                <a:endParaRPr lang="zh-TW" altLang="zh-TW" sz="2000" kern="100" dirty="0">
                  <a:effectLst/>
                  <a:latin typeface="Times New Roman" panose="02020603050405020304" pitchFamily="18" charset="0"/>
                  <a:ea typeface="標楷體" panose="03000509000000000000" pitchFamily="65" charset="-120"/>
                  <a:cs typeface="Times New Roman" panose="02020603050405020304" pitchFamily="18" charset="0"/>
                </a:endParaRPr>
              </a:p>
              <a:p>
                <a:pPr marL="0" indent="0" defTabSz="914400">
                  <a:lnSpc>
                    <a:spcPct val="100000"/>
                  </a:lnSpc>
                  <a:spcBef>
                    <a:spcPts val="0"/>
                  </a:spcBef>
                  <a:buNone/>
                  <a:defRPr/>
                </a:pPr>
                <a:endParaRPr lang="en-US" altLang="zh-TW" sz="2000" kern="100" dirty="0">
                  <a:effectLst/>
                  <a:latin typeface="Times New Roman" panose="02020603050405020304" pitchFamily="18" charset="0"/>
                  <a:ea typeface="標楷體" panose="03000509000000000000" pitchFamily="65" charset="-120"/>
                  <a:cs typeface="Times New Roman" panose="02020603050405020304" pitchFamily="18" charset="0"/>
                </a:endParaRPr>
              </a:p>
              <a:p>
                <a:pPr marL="0" indent="0" defTabSz="914400">
                  <a:lnSpc>
                    <a:spcPct val="100000"/>
                  </a:lnSpc>
                  <a:spcBef>
                    <a:spcPts val="0"/>
                  </a:spcBef>
                  <a:buNone/>
                  <a:defRPr/>
                </a:pPr>
                <a:r>
                  <a:rPr lang="zh-TW" altLang="en-US" sz="2000" kern="100" dirty="0">
                    <a:effectLst/>
                    <a:latin typeface="Times New Roman" panose="02020603050405020304" pitchFamily="18" charset="0"/>
                    <a:ea typeface="標楷體" panose="03000509000000000000" pitchFamily="65" charset="-120"/>
                    <a:cs typeface="Times New Roman" panose="02020603050405020304" pitchFamily="18" charset="0"/>
                  </a:rPr>
                  <a:t>相關係數 𝑟</a:t>
                </a:r>
                <a:r>
                  <a:rPr lang="en-US" altLang="zh-TW" sz="2000" kern="100" dirty="0">
                    <a:effectLst/>
                    <a:latin typeface="Times New Roman" panose="02020603050405020304" pitchFamily="18" charset="0"/>
                    <a:ea typeface="標楷體" panose="03000509000000000000" pitchFamily="65" charset="-120"/>
                    <a:cs typeface="Times New Roman" panose="02020603050405020304" pitchFamily="18" charset="0"/>
                  </a:rPr>
                  <a:t>=0.66297</a:t>
                </a:r>
                <a:r>
                  <a:rPr lang="zh-TW" altLang="en-US" sz="2000" kern="100" dirty="0">
                    <a:effectLst/>
                    <a:latin typeface="Times New Roman" panose="02020603050405020304" pitchFamily="18" charset="0"/>
                    <a:ea typeface="標楷體" panose="03000509000000000000" pitchFamily="65" charset="-120"/>
                    <a:cs typeface="Times New Roman" panose="02020603050405020304" pitchFamily="18" charset="0"/>
                  </a:rPr>
                  <a:t>，顯示中等偏高的正相關，且 𝑃</a:t>
                </a:r>
                <a:r>
                  <a:rPr lang="en-US" altLang="zh-TW" sz="2000" kern="100" dirty="0">
                    <a:effectLst/>
                    <a:latin typeface="Times New Roman" panose="02020603050405020304" pitchFamily="18" charset="0"/>
                    <a:ea typeface="標楷體" panose="03000509000000000000" pitchFamily="65" charset="-120"/>
                    <a:cs typeface="Times New Roman" panose="02020603050405020304" pitchFamily="18" charset="0"/>
                  </a:rPr>
                  <a:t>-value&lt;0.0001</a:t>
                </a:r>
                <a:r>
                  <a:rPr lang="zh-TW" altLang="en-US" sz="2000" kern="100" dirty="0">
                    <a:effectLst/>
                    <a:latin typeface="Times New Roman" panose="02020603050405020304" pitchFamily="18" charset="0"/>
                    <a:ea typeface="標楷體" panose="03000509000000000000" pitchFamily="65" charset="-120"/>
                    <a:cs typeface="Times New Roman" panose="02020603050405020304" pitchFamily="18" charset="0"/>
                  </a:rPr>
                  <a:t>，拒絕虛無假設，表明存在顯著關聯。因此，採用加權平均作為後續的 𝑌</a:t>
                </a:r>
                <a:r>
                  <a:rPr lang="en-US" altLang="zh-TW" sz="2000" kern="100" dirty="0">
                    <a:effectLst/>
                    <a:latin typeface="Times New Roman" panose="02020603050405020304" pitchFamily="18" charset="0"/>
                    <a:ea typeface="標楷體" panose="03000509000000000000" pitchFamily="65" charset="-120"/>
                    <a:cs typeface="Times New Roman" panose="02020603050405020304" pitchFamily="18" charset="0"/>
                  </a:rPr>
                  <a:t> </a:t>
                </a:r>
                <a:r>
                  <a:rPr lang="zh-TW" altLang="en-US" sz="2000" kern="100" dirty="0">
                    <a:effectLst/>
                    <a:latin typeface="Times New Roman" panose="02020603050405020304" pitchFamily="18" charset="0"/>
                    <a:ea typeface="標楷體" panose="03000509000000000000" pitchFamily="65" charset="-120"/>
                    <a:cs typeface="Times New Roman" panose="02020603050405020304" pitchFamily="18" charset="0"/>
                  </a:rPr>
                  <a:t>分析整體趨勢。</a:t>
                </a:r>
                <a:endParaRPr lang="zh-TW" altLang="zh-TW" sz="2000" kern="100" dirty="0">
                  <a:effectLst/>
                  <a:latin typeface="Times New Roman" panose="02020603050405020304" pitchFamily="18" charset="0"/>
                  <a:ea typeface="標楷體" panose="03000509000000000000" pitchFamily="65" charset="-120"/>
                  <a:cs typeface="Times New Roman" panose="02020603050405020304" pitchFamily="18" charset="0"/>
                </a:endParaRPr>
              </a:p>
            </p:txBody>
          </p:sp>
        </mc:Choice>
        <mc:Fallback xmlns="">
          <p:sp>
            <p:nvSpPr>
              <p:cNvPr id="7" name="Content Placeholder 2">
                <a:extLst>
                  <a:ext uri="{FF2B5EF4-FFF2-40B4-BE49-F238E27FC236}">
                    <a16:creationId xmlns:a16="http://schemas.microsoft.com/office/drawing/2014/main" id="{85258920-04F2-B64E-CF35-D6C0D54F651E}"/>
                  </a:ext>
                </a:extLst>
              </p:cNvPr>
              <p:cNvSpPr txBox="1">
                <a:spLocks noRot="1" noChangeAspect="1" noMove="1" noResize="1" noEditPoints="1" noAdjustHandles="1" noChangeArrowheads="1" noChangeShapeType="1" noTextEdit="1"/>
              </p:cNvSpPr>
              <p:nvPr/>
            </p:nvSpPr>
            <p:spPr>
              <a:xfrm>
                <a:off x="429369" y="1913826"/>
                <a:ext cx="5174740" cy="3501493"/>
              </a:xfrm>
              <a:prstGeom prst="rect">
                <a:avLst/>
              </a:prstGeom>
              <a:blipFill>
                <a:blip r:embed="rId3"/>
                <a:stretch>
                  <a:fillRect l="-1060" t="-871" r="-1178"/>
                </a:stretch>
              </a:blipFill>
            </p:spPr>
            <p:txBody>
              <a:bodyPr/>
              <a:lstStyle/>
              <a:p>
                <a:r>
                  <a:rPr lang="zh-TW" altLang="en-US">
                    <a:noFill/>
                  </a:rPr>
                  <a:t> </a:t>
                </a:r>
              </a:p>
            </p:txBody>
          </p:sp>
        </mc:Fallback>
      </mc:AlternateContent>
      <p:pic>
        <p:nvPicPr>
          <p:cNvPr id="2" name="圖片 1" descr="一張含有 文字, 螢幕擷取畫面, 字型, 數字 的圖片&#10;&#10;自動產生的描述">
            <a:extLst>
              <a:ext uri="{FF2B5EF4-FFF2-40B4-BE49-F238E27FC236}">
                <a16:creationId xmlns:a16="http://schemas.microsoft.com/office/drawing/2014/main" id="{CCD00B06-A8D7-12E7-FB2D-6FC58F76E6AD}"/>
              </a:ext>
            </a:extLst>
          </p:cNvPr>
          <p:cNvPicPr>
            <a:picLocks noChangeAspect="1"/>
          </p:cNvPicPr>
          <p:nvPr/>
        </p:nvPicPr>
        <p:blipFill>
          <a:blip r:embed="rId4"/>
          <a:stretch>
            <a:fillRect/>
          </a:stretch>
        </p:blipFill>
        <p:spPr>
          <a:xfrm>
            <a:off x="5754117" y="1913826"/>
            <a:ext cx="3095625" cy="3262630"/>
          </a:xfrm>
          <a:prstGeom prst="rect">
            <a:avLst/>
          </a:prstGeom>
          <a:ln>
            <a:solidFill>
              <a:sysClr val="windowText" lastClr="000000"/>
            </a:solidFill>
          </a:ln>
        </p:spPr>
      </p:pic>
      <p:sp>
        <p:nvSpPr>
          <p:cNvPr id="3" name="投影片編號版面配置區 2">
            <a:extLst>
              <a:ext uri="{FF2B5EF4-FFF2-40B4-BE49-F238E27FC236}">
                <a16:creationId xmlns:a16="http://schemas.microsoft.com/office/drawing/2014/main" id="{626E6F2A-762E-66AE-85FC-F509F6EEA32E}"/>
              </a:ext>
            </a:extLst>
          </p:cNvPr>
          <p:cNvSpPr>
            <a:spLocks noGrp="1"/>
          </p:cNvSpPr>
          <p:nvPr>
            <p:ph type="sldNum" sz="quarter" idx="12"/>
          </p:nvPr>
        </p:nvSpPr>
        <p:spPr/>
        <p:txBody>
          <a:bodyPr/>
          <a:lstStyle/>
          <a:p>
            <a:fld id="{C1FF6DA9-008F-8B48-92A6-B652298478BF}" type="slidenum">
              <a:rPr lang="en-US" smtClean="0"/>
              <a:t>30</a:t>
            </a:fld>
            <a:endParaRPr lang="en-US"/>
          </a:p>
        </p:txBody>
      </p:sp>
    </p:spTree>
    <p:extLst>
      <p:ext uri="{BB962C8B-B14F-4D97-AF65-F5344CB8AC3E}">
        <p14:creationId xmlns:p14="http://schemas.microsoft.com/office/powerpoint/2010/main" val="115855764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57C221B1-E508-1B99-8F29-988B7124ACD6}"/>
            </a:ext>
          </a:extLst>
        </p:cNvPr>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3E62742-2EEB-DA0F-BC67-59B1150B26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5" name="Title 1">
            <a:extLst>
              <a:ext uri="{FF2B5EF4-FFF2-40B4-BE49-F238E27FC236}">
                <a16:creationId xmlns:a16="http://schemas.microsoft.com/office/drawing/2014/main" id="{77AD861C-DEB0-7E1A-9A94-E76EC14161A7}"/>
              </a:ext>
            </a:extLst>
          </p:cNvPr>
          <p:cNvSpPr>
            <a:spLocks noGrp="1"/>
          </p:cNvSpPr>
          <p:nvPr>
            <p:ph type="title"/>
          </p:nvPr>
        </p:nvSpPr>
        <p:spPr>
          <a:xfrm>
            <a:off x="429369" y="238539"/>
            <a:ext cx="8263890" cy="1434415"/>
          </a:xfrm>
        </p:spPr>
        <p:txBody>
          <a:bodyPr anchor="b">
            <a:normAutofit/>
          </a:bodyPr>
          <a:lstStyle/>
          <a:p>
            <a:r>
              <a:rPr lang="en-US" altLang="zh-TW" sz="4700" dirty="0">
                <a:latin typeface="標楷體" panose="03000509000000000000" pitchFamily="65" charset="-120"/>
                <a:ea typeface="標楷體" panose="03000509000000000000" pitchFamily="65" charset="-120"/>
              </a:rPr>
              <a:t>Shapiro-Wilk </a:t>
            </a:r>
            <a:r>
              <a:rPr lang="zh-TW" altLang="en-US" sz="4700" dirty="0">
                <a:latin typeface="標楷體" panose="03000509000000000000" pitchFamily="65" charset="-120"/>
                <a:ea typeface="標楷體" panose="03000509000000000000" pitchFamily="65" charset="-120"/>
              </a:rPr>
              <a:t>單變量</a:t>
            </a:r>
          </a:p>
        </p:txBody>
      </p:sp>
      <p:sp>
        <p:nvSpPr>
          <p:cNvPr id="14" name="sketchy line">
            <a:extLst>
              <a:ext uri="{FF2B5EF4-FFF2-40B4-BE49-F238E27FC236}">
                <a16:creationId xmlns:a16="http://schemas.microsoft.com/office/drawing/2014/main" id="{6E303221-2C7C-A09C-2D74-44E14E4836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9369" y="1681544"/>
            <a:ext cx="8229600" cy="18288"/>
          </a:xfrm>
          <a:custGeom>
            <a:avLst/>
            <a:gdLst>
              <a:gd name="connsiteX0" fmla="*/ 0 w 8229600"/>
              <a:gd name="connsiteY0" fmla="*/ 0 h 18288"/>
              <a:gd name="connsiteX1" fmla="*/ 521208 w 8229600"/>
              <a:gd name="connsiteY1" fmla="*/ 0 h 18288"/>
              <a:gd name="connsiteX2" fmla="*/ 1371600 w 8229600"/>
              <a:gd name="connsiteY2" fmla="*/ 0 h 18288"/>
              <a:gd name="connsiteX3" fmla="*/ 2221992 w 8229600"/>
              <a:gd name="connsiteY3" fmla="*/ 0 h 18288"/>
              <a:gd name="connsiteX4" fmla="*/ 3072384 w 8229600"/>
              <a:gd name="connsiteY4" fmla="*/ 0 h 18288"/>
              <a:gd name="connsiteX5" fmla="*/ 3511296 w 8229600"/>
              <a:gd name="connsiteY5" fmla="*/ 0 h 18288"/>
              <a:gd name="connsiteX6" fmla="*/ 4114800 w 8229600"/>
              <a:gd name="connsiteY6" fmla="*/ 0 h 18288"/>
              <a:gd name="connsiteX7" fmla="*/ 4553712 w 8229600"/>
              <a:gd name="connsiteY7" fmla="*/ 0 h 18288"/>
              <a:gd name="connsiteX8" fmla="*/ 5239512 w 8229600"/>
              <a:gd name="connsiteY8" fmla="*/ 0 h 18288"/>
              <a:gd name="connsiteX9" fmla="*/ 5843016 w 8229600"/>
              <a:gd name="connsiteY9" fmla="*/ 0 h 18288"/>
              <a:gd name="connsiteX10" fmla="*/ 6611112 w 8229600"/>
              <a:gd name="connsiteY10" fmla="*/ 0 h 18288"/>
              <a:gd name="connsiteX11" fmla="*/ 7461504 w 8229600"/>
              <a:gd name="connsiteY11" fmla="*/ 0 h 18288"/>
              <a:gd name="connsiteX12" fmla="*/ 8229600 w 8229600"/>
              <a:gd name="connsiteY12" fmla="*/ 0 h 18288"/>
              <a:gd name="connsiteX13" fmla="*/ 8229600 w 8229600"/>
              <a:gd name="connsiteY13" fmla="*/ 18288 h 18288"/>
              <a:gd name="connsiteX14" fmla="*/ 7461504 w 8229600"/>
              <a:gd name="connsiteY14" fmla="*/ 18288 h 18288"/>
              <a:gd name="connsiteX15" fmla="*/ 6940296 w 8229600"/>
              <a:gd name="connsiteY15" fmla="*/ 18288 h 18288"/>
              <a:gd name="connsiteX16" fmla="*/ 6419088 w 8229600"/>
              <a:gd name="connsiteY16" fmla="*/ 18288 h 18288"/>
              <a:gd name="connsiteX17" fmla="*/ 5650992 w 8229600"/>
              <a:gd name="connsiteY17" fmla="*/ 18288 h 18288"/>
              <a:gd name="connsiteX18" fmla="*/ 5129784 w 8229600"/>
              <a:gd name="connsiteY18" fmla="*/ 18288 h 18288"/>
              <a:gd name="connsiteX19" fmla="*/ 4690872 w 8229600"/>
              <a:gd name="connsiteY19" fmla="*/ 18288 h 18288"/>
              <a:gd name="connsiteX20" fmla="*/ 4087368 w 8229600"/>
              <a:gd name="connsiteY20" fmla="*/ 18288 h 18288"/>
              <a:gd name="connsiteX21" fmla="*/ 3401568 w 8229600"/>
              <a:gd name="connsiteY21" fmla="*/ 18288 h 18288"/>
              <a:gd name="connsiteX22" fmla="*/ 2798064 w 8229600"/>
              <a:gd name="connsiteY22" fmla="*/ 18288 h 18288"/>
              <a:gd name="connsiteX23" fmla="*/ 2276856 w 8229600"/>
              <a:gd name="connsiteY23" fmla="*/ 18288 h 18288"/>
              <a:gd name="connsiteX24" fmla="*/ 1426464 w 8229600"/>
              <a:gd name="connsiteY24" fmla="*/ 18288 h 18288"/>
              <a:gd name="connsiteX25" fmla="*/ 740664 w 8229600"/>
              <a:gd name="connsiteY25" fmla="*/ 18288 h 18288"/>
              <a:gd name="connsiteX26" fmla="*/ 0 w 8229600"/>
              <a:gd name="connsiteY26" fmla="*/ 18288 h 18288"/>
              <a:gd name="connsiteX27" fmla="*/ 0 w 8229600"/>
              <a:gd name="connsiteY2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229600" h="18288" fill="none" extrusionOk="0">
                <a:moveTo>
                  <a:pt x="0" y="0"/>
                </a:moveTo>
                <a:cubicBezTo>
                  <a:pt x="227594" y="-4267"/>
                  <a:pt x="329693" y="13251"/>
                  <a:pt x="521208" y="0"/>
                </a:cubicBezTo>
                <a:cubicBezTo>
                  <a:pt x="712723" y="-13251"/>
                  <a:pt x="1137373" y="-13618"/>
                  <a:pt x="1371600" y="0"/>
                </a:cubicBezTo>
                <a:cubicBezTo>
                  <a:pt x="1605827" y="13618"/>
                  <a:pt x="1975382" y="-27374"/>
                  <a:pt x="2221992" y="0"/>
                </a:cubicBezTo>
                <a:cubicBezTo>
                  <a:pt x="2468602" y="27374"/>
                  <a:pt x="2863316" y="-20517"/>
                  <a:pt x="3072384" y="0"/>
                </a:cubicBezTo>
                <a:cubicBezTo>
                  <a:pt x="3281452" y="20517"/>
                  <a:pt x="3331438" y="10793"/>
                  <a:pt x="3511296" y="0"/>
                </a:cubicBezTo>
                <a:cubicBezTo>
                  <a:pt x="3691154" y="-10793"/>
                  <a:pt x="3906405" y="-29737"/>
                  <a:pt x="4114800" y="0"/>
                </a:cubicBezTo>
                <a:cubicBezTo>
                  <a:pt x="4323195" y="29737"/>
                  <a:pt x="4428852" y="-2234"/>
                  <a:pt x="4553712" y="0"/>
                </a:cubicBezTo>
                <a:cubicBezTo>
                  <a:pt x="4678572" y="2234"/>
                  <a:pt x="5065629" y="29368"/>
                  <a:pt x="5239512" y="0"/>
                </a:cubicBezTo>
                <a:cubicBezTo>
                  <a:pt x="5413395" y="-29368"/>
                  <a:pt x="5703888" y="11839"/>
                  <a:pt x="5843016" y="0"/>
                </a:cubicBezTo>
                <a:cubicBezTo>
                  <a:pt x="5982144" y="-11839"/>
                  <a:pt x="6260765" y="24719"/>
                  <a:pt x="6611112" y="0"/>
                </a:cubicBezTo>
                <a:cubicBezTo>
                  <a:pt x="6961459" y="-24719"/>
                  <a:pt x="7228293" y="32959"/>
                  <a:pt x="7461504" y="0"/>
                </a:cubicBezTo>
                <a:cubicBezTo>
                  <a:pt x="7694715" y="-32959"/>
                  <a:pt x="7990029" y="-3422"/>
                  <a:pt x="8229600" y="0"/>
                </a:cubicBezTo>
                <a:cubicBezTo>
                  <a:pt x="8228940" y="5812"/>
                  <a:pt x="8229447" y="9773"/>
                  <a:pt x="8229600" y="18288"/>
                </a:cubicBezTo>
                <a:cubicBezTo>
                  <a:pt x="7940706" y="-9293"/>
                  <a:pt x="7792584" y="-16009"/>
                  <a:pt x="7461504" y="18288"/>
                </a:cubicBezTo>
                <a:cubicBezTo>
                  <a:pt x="7130424" y="52585"/>
                  <a:pt x="7080072" y="43845"/>
                  <a:pt x="6940296" y="18288"/>
                </a:cubicBezTo>
                <a:cubicBezTo>
                  <a:pt x="6800520" y="-7269"/>
                  <a:pt x="6672872" y="26671"/>
                  <a:pt x="6419088" y="18288"/>
                </a:cubicBezTo>
                <a:cubicBezTo>
                  <a:pt x="6165304" y="9905"/>
                  <a:pt x="5869721" y="4987"/>
                  <a:pt x="5650992" y="18288"/>
                </a:cubicBezTo>
                <a:cubicBezTo>
                  <a:pt x="5432263" y="31589"/>
                  <a:pt x="5308310" y="3023"/>
                  <a:pt x="5129784" y="18288"/>
                </a:cubicBezTo>
                <a:cubicBezTo>
                  <a:pt x="4951258" y="33553"/>
                  <a:pt x="4799696" y="15357"/>
                  <a:pt x="4690872" y="18288"/>
                </a:cubicBezTo>
                <a:cubicBezTo>
                  <a:pt x="4582048" y="21219"/>
                  <a:pt x="4311124" y="-7836"/>
                  <a:pt x="4087368" y="18288"/>
                </a:cubicBezTo>
                <a:cubicBezTo>
                  <a:pt x="3863612" y="44412"/>
                  <a:pt x="3730288" y="13374"/>
                  <a:pt x="3401568" y="18288"/>
                </a:cubicBezTo>
                <a:cubicBezTo>
                  <a:pt x="3072848" y="23202"/>
                  <a:pt x="3020684" y="32425"/>
                  <a:pt x="2798064" y="18288"/>
                </a:cubicBezTo>
                <a:cubicBezTo>
                  <a:pt x="2575444" y="4151"/>
                  <a:pt x="2440915" y="-7352"/>
                  <a:pt x="2276856" y="18288"/>
                </a:cubicBezTo>
                <a:cubicBezTo>
                  <a:pt x="2112797" y="43928"/>
                  <a:pt x="1726502" y="-9560"/>
                  <a:pt x="1426464" y="18288"/>
                </a:cubicBezTo>
                <a:cubicBezTo>
                  <a:pt x="1126426" y="46136"/>
                  <a:pt x="992925" y="21016"/>
                  <a:pt x="740664" y="18288"/>
                </a:cubicBezTo>
                <a:cubicBezTo>
                  <a:pt x="488403" y="15560"/>
                  <a:pt x="195650" y="-16061"/>
                  <a:pt x="0" y="18288"/>
                </a:cubicBezTo>
                <a:cubicBezTo>
                  <a:pt x="348" y="9455"/>
                  <a:pt x="654" y="3983"/>
                  <a:pt x="0" y="0"/>
                </a:cubicBezTo>
                <a:close/>
              </a:path>
              <a:path w="8229600" h="18288" stroke="0" extrusionOk="0">
                <a:moveTo>
                  <a:pt x="0" y="0"/>
                </a:moveTo>
                <a:cubicBezTo>
                  <a:pt x="259263" y="-9445"/>
                  <a:pt x="404731" y="4427"/>
                  <a:pt x="521208" y="0"/>
                </a:cubicBezTo>
                <a:cubicBezTo>
                  <a:pt x="637685" y="-4427"/>
                  <a:pt x="839187" y="564"/>
                  <a:pt x="960120" y="0"/>
                </a:cubicBezTo>
                <a:cubicBezTo>
                  <a:pt x="1081053" y="-564"/>
                  <a:pt x="1313469" y="-16481"/>
                  <a:pt x="1481328" y="0"/>
                </a:cubicBezTo>
                <a:cubicBezTo>
                  <a:pt x="1649187" y="16481"/>
                  <a:pt x="1885247" y="26161"/>
                  <a:pt x="2167128" y="0"/>
                </a:cubicBezTo>
                <a:cubicBezTo>
                  <a:pt x="2449009" y="-26161"/>
                  <a:pt x="2761875" y="-22202"/>
                  <a:pt x="2935224" y="0"/>
                </a:cubicBezTo>
                <a:cubicBezTo>
                  <a:pt x="3108573" y="22202"/>
                  <a:pt x="3540687" y="-2863"/>
                  <a:pt x="3785616" y="0"/>
                </a:cubicBezTo>
                <a:cubicBezTo>
                  <a:pt x="4030545" y="2863"/>
                  <a:pt x="4280774" y="-12442"/>
                  <a:pt x="4636008" y="0"/>
                </a:cubicBezTo>
                <a:cubicBezTo>
                  <a:pt x="4991242" y="12442"/>
                  <a:pt x="5025483" y="16914"/>
                  <a:pt x="5239512" y="0"/>
                </a:cubicBezTo>
                <a:cubicBezTo>
                  <a:pt x="5453541" y="-16914"/>
                  <a:pt x="5754008" y="16592"/>
                  <a:pt x="6007608" y="0"/>
                </a:cubicBezTo>
                <a:cubicBezTo>
                  <a:pt x="6261208" y="-16592"/>
                  <a:pt x="6407957" y="-11909"/>
                  <a:pt x="6693408" y="0"/>
                </a:cubicBezTo>
                <a:cubicBezTo>
                  <a:pt x="6978859" y="11909"/>
                  <a:pt x="7015437" y="-20890"/>
                  <a:pt x="7296912" y="0"/>
                </a:cubicBezTo>
                <a:cubicBezTo>
                  <a:pt x="7578387" y="20890"/>
                  <a:pt x="7859622" y="46406"/>
                  <a:pt x="8229600" y="0"/>
                </a:cubicBezTo>
                <a:cubicBezTo>
                  <a:pt x="8230508" y="6337"/>
                  <a:pt x="8228722" y="11778"/>
                  <a:pt x="8229600" y="18288"/>
                </a:cubicBezTo>
                <a:cubicBezTo>
                  <a:pt x="8075287" y="35054"/>
                  <a:pt x="7821366" y="21850"/>
                  <a:pt x="7626096" y="18288"/>
                </a:cubicBezTo>
                <a:cubicBezTo>
                  <a:pt x="7430826" y="14726"/>
                  <a:pt x="7320004" y="-9669"/>
                  <a:pt x="7022592" y="18288"/>
                </a:cubicBezTo>
                <a:cubicBezTo>
                  <a:pt x="6725180" y="46245"/>
                  <a:pt x="6348804" y="-14025"/>
                  <a:pt x="6172200" y="18288"/>
                </a:cubicBezTo>
                <a:cubicBezTo>
                  <a:pt x="5995596" y="50601"/>
                  <a:pt x="5788102" y="22890"/>
                  <a:pt x="5650992" y="18288"/>
                </a:cubicBezTo>
                <a:cubicBezTo>
                  <a:pt x="5513882" y="13686"/>
                  <a:pt x="5198399" y="29121"/>
                  <a:pt x="4882896" y="18288"/>
                </a:cubicBezTo>
                <a:cubicBezTo>
                  <a:pt x="4567393" y="7455"/>
                  <a:pt x="4557008" y="26965"/>
                  <a:pt x="4443984" y="18288"/>
                </a:cubicBezTo>
                <a:cubicBezTo>
                  <a:pt x="4330960" y="9611"/>
                  <a:pt x="4061674" y="28891"/>
                  <a:pt x="3758184" y="18288"/>
                </a:cubicBezTo>
                <a:cubicBezTo>
                  <a:pt x="3454694" y="7685"/>
                  <a:pt x="3380392" y="19119"/>
                  <a:pt x="3236976" y="18288"/>
                </a:cubicBezTo>
                <a:cubicBezTo>
                  <a:pt x="3093560" y="17457"/>
                  <a:pt x="2632116" y="37607"/>
                  <a:pt x="2386584" y="18288"/>
                </a:cubicBezTo>
                <a:cubicBezTo>
                  <a:pt x="2141052" y="-1031"/>
                  <a:pt x="2110884" y="28777"/>
                  <a:pt x="1947672" y="18288"/>
                </a:cubicBezTo>
                <a:cubicBezTo>
                  <a:pt x="1784460" y="7799"/>
                  <a:pt x="1535467" y="461"/>
                  <a:pt x="1261872" y="18288"/>
                </a:cubicBezTo>
                <a:cubicBezTo>
                  <a:pt x="988277" y="36115"/>
                  <a:pt x="1021096" y="10375"/>
                  <a:pt x="822960" y="18288"/>
                </a:cubicBezTo>
                <a:cubicBezTo>
                  <a:pt x="624824" y="26201"/>
                  <a:pt x="298309" y="1283"/>
                  <a:pt x="0" y="18288"/>
                </a:cubicBezTo>
                <a:cubicBezTo>
                  <a:pt x="-633" y="12278"/>
                  <a:pt x="-757" y="5867"/>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41A33162-CF9F-BA84-88CD-111E6A750CA5}"/>
                  </a:ext>
                </a:extLst>
              </p:cNvPr>
              <p:cNvSpPr txBox="1">
                <a:spLocks/>
              </p:cNvSpPr>
              <p:nvPr/>
            </p:nvSpPr>
            <p:spPr>
              <a:xfrm>
                <a:off x="429369" y="1913826"/>
                <a:ext cx="5033391" cy="3501493"/>
              </a:xfrm>
              <a:prstGeom prst="rect">
                <a:avLst/>
              </a:prstGeom>
            </p:spPr>
            <p:txBody>
              <a:bodyPr vert="horz" lIns="91440" tIns="45720" rIns="91440" bIns="45720" rtlCol="0" anchor="t">
                <a:normAutofit fontScale="92500"/>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15000"/>
                  </a:lnSpc>
                  <a:spcAft>
                    <a:spcPts val="800"/>
                  </a:spcAft>
                  <a:buNone/>
                </a:pPr>
                <a:r>
                  <a:rPr lang="en-US" altLang="zh-TW" kern="10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Shapiro-Wilk </a:t>
                </a:r>
                <a:r>
                  <a:rPr lang="zh-TW" altLang="zh-TW" kern="10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單變量檢定這裡建立虛無假設：</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altLang="zh-TW" sz="2000" b="0" i="0" u="none" strike="noStrike" kern="12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endParaRPr>
              </a:p>
              <a:p>
                <a:pPr marL="133350" indent="0">
                  <a:lnSpc>
                    <a:spcPct val="150000"/>
                  </a:lnSpc>
                  <a:spcAft>
                    <a:spcPts val="800"/>
                  </a:spcAft>
                  <a:buNone/>
                </a:pPr>
                <a14:m>
                  <m:oMathPara xmlns:m="http://schemas.openxmlformats.org/officeDocument/2006/math">
                    <m:oMathParaPr>
                      <m:jc m:val="centerGroup"/>
                    </m:oMathParaPr>
                    <m:oMath xmlns:m="http://schemas.openxmlformats.org/officeDocument/2006/math">
                      <m:sSub>
                        <m:sSubPr>
                          <m:ctrlPr>
                            <a:rPr lang="zh-TW" altLang="zh-TW" sz="2000" i="1" kern="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ltLang="zh-TW" sz="2000" kern="0">
                              <a:solidFill>
                                <a:srgbClr val="000000"/>
                              </a:solidFill>
                              <a:latin typeface="Cambria Math" panose="02040503050406030204" pitchFamily="18" charset="0"/>
                              <a:ea typeface="標楷體" panose="03000509000000000000" pitchFamily="65" charset="-120"/>
                              <a:cs typeface="Times New Roman" panose="02020603050405020304" pitchFamily="18" charset="0"/>
                            </a:rPr>
                            <m:t>H</m:t>
                          </m:r>
                        </m:e>
                        <m:sub>
                          <m:r>
                            <a:rPr lang="en-US" altLang="zh-TW" sz="2000" kern="0">
                              <a:solidFill>
                                <a:srgbClr val="000000"/>
                              </a:solidFill>
                              <a:latin typeface="Cambria Math" panose="02040503050406030204" pitchFamily="18" charset="0"/>
                              <a:ea typeface="標楷體" panose="03000509000000000000" pitchFamily="65" charset="-120"/>
                              <a:cs typeface="Times New Roman" panose="02020603050405020304" pitchFamily="18" charset="0"/>
                            </a:rPr>
                            <m:t>0</m:t>
                          </m:r>
                        </m:sub>
                      </m:sSub>
                      <m:r>
                        <a:rPr lang="zh-TW" altLang="zh-TW" sz="2000" kern="0">
                          <a:solidFill>
                            <a:srgbClr val="000000"/>
                          </a:solidFill>
                          <a:latin typeface="Cambria Math" panose="02040503050406030204" pitchFamily="18" charset="0"/>
                          <a:ea typeface="標楷體" panose="03000509000000000000" pitchFamily="65" charset="-120"/>
                          <a:cs typeface="Times New Roman" panose="02020603050405020304" pitchFamily="18" charset="0"/>
                        </a:rPr>
                        <m:t>：整體平均上網時間為常態分佈</m:t>
                      </m:r>
                    </m:oMath>
                  </m:oMathPara>
                </a14:m>
                <a:endParaRPr lang="zh-TW" altLang="zh-TW" sz="2000" kern="100" dirty="0">
                  <a:latin typeface="Aptos" panose="020B0004020202020204" pitchFamily="34" charset="0"/>
                  <a:cs typeface="Times New Roman" panose="02020603050405020304" pitchFamily="18" charset="0"/>
                </a:endParaRPr>
              </a:p>
              <a:p>
                <a:pPr marL="133350" indent="0">
                  <a:lnSpc>
                    <a:spcPct val="150000"/>
                  </a:lnSpc>
                  <a:spcAft>
                    <a:spcPts val="800"/>
                  </a:spcAft>
                  <a:buNone/>
                </a:pPr>
                <a14:m>
                  <m:oMathPara xmlns:m="http://schemas.openxmlformats.org/officeDocument/2006/math">
                    <m:oMathParaPr>
                      <m:jc m:val="centerGroup"/>
                    </m:oMathParaPr>
                    <m:oMath xmlns:m="http://schemas.openxmlformats.org/officeDocument/2006/math">
                      <m:sSub>
                        <m:sSubPr>
                          <m:ctrlPr>
                            <a:rPr lang="zh-TW" altLang="zh-TW" sz="2000" i="1" kern="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ltLang="zh-TW" sz="2000" kern="0">
                              <a:solidFill>
                                <a:srgbClr val="000000"/>
                              </a:solidFill>
                              <a:latin typeface="Cambria Math" panose="02040503050406030204" pitchFamily="18" charset="0"/>
                              <a:ea typeface="標楷體" panose="03000509000000000000" pitchFamily="65" charset="-120"/>
                              <a:cs typeface="Times New Roman" panose="02020603050405020304" pitchFamily="18" charset="0"/>
                            </a:rPr>
                            <m:t>H</m:t>
                          </m:r>
                        </m:e>
                        <m:sub>
                          <m:r>
                            <a:rPr lang="en-US" altLang="zh-TW" sz="2000" kern="0">
                              <a:solidFill>
                                <a:srgbClr val="000000"/>
                              </a:solidFill>
                              <a:latin typeface="Cambria Math" panose="02040503050406030204" pitchFamily="18" charset="0"/>
                              <a:ea typeface="標楷體" panose="03000509000000000000" pitchFamily="65" charset="-120"/>
                              <a:cs typeface="Times New Roman" panose="02020603050405020304" pitchFamily="18" charset="0"/>
                            </a:rPr>
                            <m:t>1</m:t>
                          </m:r>
                        </m:sub>
                      </m:sSub>
                      <m:r>
                        <a:rPr lang="zh-TW" altLang="zh-TW" sz="2000" kern="0">
                          <a:solidFill>
                            <a:srgbClr val="000000"/>
                          </a:solidFill>
                          <a:latin typeface="Cambria Math" panose="02040503050406030204" pitchFamily="18" charset="0"/>
                          <a:ea typeface="標楷體" panose="03000509000000000000" pitchFamily="65" charset="-120"/>
                          <a:cs typeface="Times New Roman" panose="02020603050405020304" pitchFamily="18" charset="0"/>
                        </a:rPr>
                        <m:t>：整體平均上網時間不為常態分佈</m:t>
                      </m:r>
                    </m:oMath>
                  </m:oMathPara>
                </a14:m>
                <a:endParaRPr lang="zh-TW" altLang="zh-TW" sz="2000" kern="100" dirty="0">
                  <a:latin typeface="Aptos" panose="020B000402020202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kumimoji="0" lang="en-US" altLang="zh-TW" sz="2000" b="0" i="0" u="none" strike="noStrike" kern="1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altLang="zh-TW" sz="2000" b="0" i="0" u="none" strike="noStrike" kern="1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Shapiro-Wilk </a:t>
                </a:r>
                <a:r>
                  <a:rPr kumimoji="0" lang="zh-TW" altLang="en-US" sz="2000" b="0" i="0" u="none" strike="noStrike" kern="1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檢定結果 </a:t>
                </a:r>
                <a:r>
                  <a:rPr kumimoji="0" lang="en-US" altLang="zh-TW" sz="2000" b="0" i="0" u="none" strike="noStrike" kern="1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P&lt;0.0001</a:t>
                </a:r>
                <a:r>
                  <a:rPr kumimoji="0" lang="zh-TW" altLang="en-US" sz="2000" b="0" i="0" u="none" strike="noStrike" kern="1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，數據不符合常態分布，呈正偏且集中度高，存在極值。為避免轉換影響解釋意義，直接進行羅吉斯回歸分析。</a:t>
                </a:r>
                <a:endParaRPr kumimoji="0" lang="zh-TW" altLang="zh-TW" sz="2000" b="0" i="0" u="none" strike="noStrike" kern="1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endParaRPr>
              </a:p>
            </p:txBody>
          </p:sp>
        </mc:Choice>
        <mc:Fallback xmlns="">
          <p:sp>
            <p:nvSpPr>
              <p:cNvPr id="7" name="Content Placeholder 2">
                <a:extLst>
                  <a:ext uri="{FF2B5EF4-FFF2-40B4-BE49-F238E27FC236}">
                    <a16:creationId xmlns:a16="http://schemas.microsoft.com/office/drawing/2014/main" id="{41A33162-CF9F-BA84-88CD-111E6A750CA5}"/>
                  </a:ext>
                </a:extLst>
              </p:cNvPr>
              <p:cNvSpPr txBox="1">
                <a:spLocks noRot="1" noChangeAspect="1" noMove="1" noResize="1" noEditPoints="1" noAdjustHandles="1" noChangeArrowheads="1" noChangeShapeType="1" noTextEdit="1"/>
              </p:cNvSpPr>
              <p:nvPr/>
            </p:nvSpPr>
            <p:spPr>
              <a:xfrm>
                <a:off x="429369" y="1913826"/>
                <a:ext cx="5033391" cy="3501493"/>
              </a:xfrm>
              <a:prstGeom prst="rect">
                <a:avLst/>
              </a:prstGeom>
              <a:blipFill>
                <a:blip r:embed="rId3"/>
                <a:stretch>
                  <a:fillRect l="-1090" t="-348" r="-726"/>
                </a:stretch>
              </a:blipFill>
            </p:spPr>
            <p:txBody>
              <a:bodyPr/>
              <a:lstStyle/>
              <a:p>
                <a:r>
                  <a:rPr lang="zh-TW" altLang="en-US">
                    <a:noFill/>
                  </a:rPr>
                  <a:t> </a:t>
                </a:r>
              </a:p>
            </p:txBody>
          </p:sp>
        </mc:Fallback>
      </mc:AlternateContent>
      <p:pic>
        <p:nvPicPr>
          <p:cNvPr id="3" name="圖片 2" descr="一張含有 文字, 螢幕擷取畫面, 字型, 數字 的圖片&#10;&#10;自動產生的描述">
            <a:extLst>
              <a:ext uri="{FF2B5EF4-FFF2-40B4-BE49-F238E27FC236}">
                <a16:creationId xmlns:a16="http://schemas.microsoft.com/office/drawing/2014/main" id="{4FACB6F6-D7A8-9B1A-13F6-E734FCBD9C30}"/>
              </a:ext>
            </a:extLst>
          </p:cNvPr>
          <p:cNvPicPr>
            <a:picLocks noChangeAspect="1"/>
          </p:cNvPicPr>
          <p:nvPr/>
        </p:nvPicPr>
        <p:blipFill>
          <a:blip r:embed="rId4"/>
          <a:stretch>
            <a:fillRect/>
          </a:stretch>
        </p:blipFill>
        <p:spPr>
          <a:xfrm>
            <a:off x="5462760" y="2223729"/>
            <a:ext cx="3540760" cy="2272030"/>
          </a:xfrm>
          <a:prstGeom prst="rect">
            <a:avLst/>
          </a:prstGeom>
        </p:spPr>
      </p:pic>
      <p:pic>
        <p:nvPicPr>
          <p:cNvPr id="4" name="圖片 3" descr="一張含有 文字, 螢幕擷取畫面, 字型, 數字 的圖片&#10;&#10;自動產生的描述">
            <a:extLst>
              <a:ext uri="{FF2B5EF4-FFF2-40B4-BE49-F238E27FC236}">
                <a16:creationId xmlns:a16="http://schemas.microsoft.com/office/drawing/2014/main" id="{A067341D-1DC9-8329-CA6A-F96B368CF76F}"/>
              </a:ext>
            </a:extLst>
          </p:cNvPr>
          <p:cNvPicPr>
            <a:picLocks noChangeAspect="1"/>
          </p:cNvPicPr>
          <p:nvPr/>
        </p:nvPicPr>
        <p:blipFill>
          <a:blip r:embed="rId5"/>
          <a:stretch>
            <a:fillRect/>
          </a:stretch>
        </p:blipFill>
        <p:spPr>
          <a:xfrm>
            <a:off x="5529193" y="4576602"/>
            <a:ext cx="3474327" cy="1703745"/>
          </a:xfrm>
          <a:prstGeom prst="rect">
            <a:avLst/>
          </a:prstGeom>
        </p:spPr>
      </p:pic>
      <p:sp>
        <p:nvSpPr>
          <p:cNvPr id="6" name="矩形 5">
            <a:extLst>
              <a:ext uri="{FF2B5EF4-FFF2-40B4-BE49-F238E27FC236}">
                <a16:creationId xmlns:a16="http://schemas.microsoft.com/office/drawing/2014/main" id="{C2CC6874-6080-384E-62C8-93D8FE73AE33}"/>
              </a:ext>
            </a:extLst>
          </p:cNvPr>
          <p:cNvSpPr/>
          <p:nvPr/>
        </p:nvSpPr>
        <p:spPr>
          <a:xfrm>
            <a:off x="5529193" y="2175334"/>
            <a:ext cx="3540760" cy="4254070"/>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 name="投影片編號版面配置區 1">
            <a:extLst>
              <a:ext uri="{FF2B5EF4-FFF2-40B4-BE49-F238E27FC236}">
                <a16:creationId xmlns:a16="http://schemas.microsoft.com/office/drawing/2014/main" id="{179B3000-A313-4EC5-309A-E547681692B2}"/>
              </a:ext>
            </a:extLst>
          </p:cNvPr>
          <p:cNvSpPr>
            <a:spLocks noGrp="1"/>
          </p:cNvSpPr>
          <p:nvPr>
            <p:ph type="sldNum" sz="quarter" idx="12"/>
          </p:nvPr>
        </p:nvSpPr>
        <p:spPr/>
        <p:txBody>
          <a:bodyPr/>
          <a:lstStyle/>
          <a:p>
            <a:fld id="{C1FF6DA9-008F-8B48-92A6-B652298478BF}" type="slidenum">
              <a:rPr lang="en-US" smtClean="0"/>
              <a:t>31</a:t>
            </a:fld>
            <a:endParaRPr lang="en-US"/>
          </a:p>
        </p:txBody>
      </p:sp>
    </p:spTree>
    <p:extLst>
      <p:ext uri="{BB962C8B-B14F-4D97-AF65-F5344CB8AC3E}">
        <p14:creationId xmlns:p14="http://schemas.microsoft.com/office/powerpoint/2010/main" val="36327940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C6E67D-AFD9-1449-722D-4F39DF40AEE1}"/>
            </a:ext>
          </a:extLst>
        </p:cNvPr>
        <p:cNvGrpSpPr/>
        <p:nvPr/>
      </p:nvGrpSpPr>
      <p:grpSpPr>
        <a:xfrm>
          <a:off x="0" y="0"/>
          <a:ext cx="0" cy="0"/>
          <a:chOff x="0" y="0"/>
          <a:chExt cx="0" cy="0"/>
        </a:xfrm>
      </p:grpSpPr>
      <p:sp>
        <p:nvSpPr>
          <p:cNvPr id="4" name="標題 3">
            <a:extLst>
              <a:ext uri="{FF2B5EF4-FFF2-40B4-BE49-F238E27FC236}">
                <a16:creationId xmlns:a16="http://schemas.microsoft.com/office/drawing/2014/main" id="{1F312885-0EEE-408E-6D1B-9EF0CE2E0312}"/>
              </a:ext>
            </a:extLst>
          </p:cNvPr>
          <p:cNvSpPr>
            <a:spLocks noGrp="1"/>
          </p:cNvSpPr>
          <p:nvPr>
            <p:ph type="title"/>
          </p:nvPr>
        </p:nvSpPr>
        <p:spPr/>
        <p:txBody>
          <a:bodyPr>
            <a:normAutofit/>
          </a:bodyPr>
          <a:lstStyle/>
          <a:p>
            <a:r>
              <a:rPr lang="zh-TW" altLang="en-US" sz="8000" dirty="0">
                <a:latin typeface="標楷體" panose="03000509000000000000" pitchFamily="65" charset="-120"/>
                <a:ea typeface="標楷體" panose="03000509000000000000" pitchFamily="65" charset="-120"/>
              </a:rPr>
              <a:t>研究結果</a:t>
            </a:r>
            <a:br>
              <a:rPr lang="en-US" altLang="zh-TW" sz="8000" dirty="0">
                <a:latin typeface="標楷體" panose="03000509000000000000" pitchFamily="65" charset="-120"/>
                <a:ea typeface="標楷體" panose="03000509000000000000" pitchFamily="65" charset="-120"/>
              </a:rPr>
            </a:br>
            <a:r>
              <a:rPr lang="zh-TW" altLang="en-US" sz="6000" dirty="0">
                <a:latin typeface="標楷體" panose="03000509000000000000" pitchFamily="65" charset="-120"/>
                <a:ea typeface="標楷體" panose="03000509000000000000" pitchFamily="65" charset="-120"/>
              </a:rPr>
              <a:t>羅吉斯回歸</a:t>
            </a:r>
            <a:endParaRPr lang="zh-TW" altLang="en-US" sz="8000" dirty="0">
              <a:latin typeface="標楷體" panose="03000509000000000000" pitchFamily="65" charset="-120"/>
              <a:ea typeface="標楷體" panose="03000509000000000000" pitchFamily="65" charset="-120"/>
            </a:endParaRPr>
          </a:p>
        </p:txBody>
      </p:sp>
      <p:sp>
        <p:nvSpPr>
          <p:cNvPr id="2" name="投影片編號版面配置區 1">
            <a:extLst>
              <a:ext uri="{FF2B5EF4-FFF2-40B4-BE49-F238E27FC236}">
                <a16:creationId xmlns:a16="http://schemas.microsoft.com/office/drawing/2014/main" id="{7DC5341E-8855-B9D7-0EBF-AA8DBAACD1F7}"/>
              </a:ext>
            </a:extLst>
          </p:cNvPr>
          <p:cNvSpPr>
            <a:spLocks noGrp="1"/>
          </p:cNvSpPr>
          <p:nvPr>
            <p:ph type="sldNum" sz="quarter" idx="12"/>
          </p:nvPr>
        </p:nvSpPr>
        <p:spPr/>
        <p:txBody>
          <a:bodyPr/>
          <a:lstStyle/>
          <a:p>
            <a:fld id="{C1FF6DA9-008F-8B48-92A6-B652298478BF}" type="slidenum">
              <a:rPr lang="en-US" smtClean="0"/>
              <a:t>32</a:t>
            </a:fld>
            <a:endParaRPr lang="en-US"/>
          </a:p>
        </p:txBody>
      </p:sp>
    </p:spTree>
    <p:extLst>
      <p:ext uri="{BB962C8B-B14F-4D97-AF65-F5344CB8AC3E}">
        <p14:creationId xmlns:p14="http://schemas.microsoft.com/office/powerpoint/2010/main" val="284234055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528B833-7013-204A-8D2C-30250B5B8E47}"/>
            </a:ext>
          </a:extLst>
        </p:cNvPr>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0BC4E82-85D7-11EF-5928-B207F8F382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5" name="Title 1">
            <a:extLst>
              <a:ext uri="{FF2B5EF4-FFF2-40B4-BE49-F238E27FC236}">
                <a16:creationId xmlns:a16="http://schemas.microsoft.com/office/drawing/2014/main" id="{38D9C1C5-E63A-68B5-BF15-3D31DB99FEF4}"/>
              </a:ext>
            </a:extLst>
          </p:cNvPr>
          <p:cNvSpPr>
            <a:spLocks noGrp="1"/>
          </p:cNvSpPr>
          <p:nvPr>
            <p:ph type="title"/>
          </p:nvPr>
        </p:nvSpPr>
        <p:spPr>
          <a:xfrm>
            <a:off x="429369" y="238539"/>
            <a:ext cx="8263890" cy="1434415"/>
          </a:xfrm>
        </p:spPr>
        <p:txBody>
          <a:bodyPr anchor="b">
            <a:normAutofit/>
          </a:bodyPr>
          <a:lstStyle/>
          <a:p>
            <a:r>
              <a:rPr lang="zh-TW" altLang="en-US" sz="4700" dirty="0">
                <a:latin typeface="標楷體" panose="03000509000000000000" pitchFamily="65" charset="-120"/>
                <a:ea typeface="標楷體" panose="03000509000000000000" pitchFamily="65" charset="-120"/>
              </a:rPr>
              <a:t>定義</a:t>
            </a:r>
            <a:r>
              <a:rPr lang="en-US" altLang="zh-TW" sz="4700" dirty="0">
                <a:latin typeface="標楷體" panose="03000509000000000000" pitchFamily="65" charset="-120"/>
                <a:ea typeface="標楷體" panose="03000509000000000000" pitchFamily="65" charset="-120"/>
              </a:rPr>
              <a:t>Y</a:t>
            </a:r>
            <a:endParaRPr lang="zh-TW" altLang="en-US" sz="4700" dirty="0">
              <a:latin typeface="標楷體" panose="03000509000000000000" pitchFamily="65" charset="-120"/>
              <a:ea typeface="標楷體" panose="03000509000000000000" pitchFamily="65" charset="-120"/>
            </a:endParaRPr>
          </a:p>
        </p:txBody>
      </p:sp>
      <p:sp>
        <p:nvSpPr>
          <p:cNvPr id="14" name="sketchy line">
            <a:extLst>
              <a:ext uri="{FF2B5EF4-FFF2-40B4-BE49-F238E27FC236}">
                <a16:creationId xmlns:a16="http://schemas.microsoft.com/office/drawing/2014/main" id="{AE59F9ED-8066-4E2D-5866-310246A0BD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9369" y="1681544"/>
            <a:ext cx="8229600" cy="18288"/>
          </a:xfrm>
          <a:custGeom>
            <a:avLst/>
            <a:gdLst>
              <a:gd name="connsiteX0" fmla="*/ 0 w 8229600"/>
              <a:gd name="connsiteY0" fmla="*/ 0 h 18288"/>
              <a:gd name="connsiteX1" fmla="*/ 521208 w 8229600"/>
              <a:gd name="connsiteY1" fmla="*/ 0 h 18288"/>
              <a:gd name="connsiteX2" fmla="*/ 1371600 w 8229600"/>
              <a:gd name="connsiteY2" fmla="*/ 0 h 18288"/>
              <a:gd name="connsiteX3" fmla="*/ 2221992 w 8229600"/>
              <a:gd name="connsiteY3" fmla="*/ 0 h 18288"/>
              <a:gd name="connsiteX4" fmla="*/ 3072384 w 8229600"/>
              <a:gd name="connsiteY4" fmla="*/ 0 h 18288"/>
              <a:gd name="connsiteX5" fmla="*/ 3511296 w 8229600"/>
              <a:gd name="connsiteY5" fmla="*/ 0 h 18288"/>
              <a:gd name="connsiteX6" fmla="*/ 4114800 w 8229600"/>
              <a:gd name="connsiteY6" fmla="*/ 0 h 18288"/>
              <a:gd name="connsiteX7" fmla="*/ 4553712 w 8229600"/>
              <a:gd name="connsiteY7" fmla="*/ 0 h 18288"/>
              <a:gd name="connsiteX8" fmla="*/ 5239512 w 8229600"/>
              <a:gd name="connsiteY8" fmla="*/ 0 h 18288"/>
              <a:gd name="connsiteX9" fmla="*/ 5843016 w 8229600"/>
              <a:gd name="connsiteY9" fmla="*/ 0 h 18288"/>
              <a:gd name="connsiteX10" fmla="*/ 6611112 w 8229600"/>
              <a:gd name="connsiteY10" fmla="*/ 0 h 18288"/>
              <a:gd name="connsiteX11" fmla="*/ 7461504 w 8229600"/>
              <a:gd name="connsiteY11" fmla="*/ 0 h 18288"/>
              <a:gd name="connsiteX12" fmla="*/ 8229600 w 8229600"/>
              <a:gd name="connsiteY12" fmla="*/ 0 h 18288"/>
              <a:gd name="connsiteX13" fmla="*/ 8229600 w 8229600"/>
              <a:gd name="connsiteY13" fmla="*/ 18288 h 18288"/>
              <a:gd name="connsiteX14" fmla="*/ 7461504 w 8229600"/>
              <a:gd name="connsiteY14" fmla="*/ 18288 h 18288"/>
              <a:gd name="connsiteX15" fmla="*/ 6940296 w 8229600"/>
              <a:gd name="connsiteY15" fmla="*/ 18288 h 18288"/>
              <a:gd name="connsiteX16" fmla="*/ 6419088 w 8229600"/>
              <a:gd name="connsiteY16" fmla="*/ 18288 h 18288"/>
              <a:gd name="connsiteX17" fmla="*/ 5650992 w 8229600"/>
              <a:gd name="connsiteY17" fmla="*/ 18288 h 18288"/>
              <a:gd name="connsiteX18" fmla="*/ 5129784 w 8229600"/>
              <a:gd name="connsiteY18" fmla="*/ 18288 h 18288"/>
              <a:gd name="connsiteX19" fmla="*/ 4690872 w 8229600"/>
              <a:gd name="connsiteY19" fmla="*/ 18288 h 18288"/>
              <a:gd name="connsiteX20" fmla="*/ 4087368 w 8229600"/>
              <a:gd name="connsiteY20" fmla="*/ 18288 h 18288"/>
              <a:gd name="connsiteX21" fmla="*/ 3401568 w 8229600"/>
              <a:gd name="connsiteY21" fmla="*/ 18288 h 18288"/>
              <a:gd name="connsiteX22" fmla="*/ 2798064 w 8229600"/>
              <a:gd name="connsiteY22" fmla="*/ 18288 h 18288"/>
              <a:gd name="connsiteX23" fmla="*/ 2276856 w 8229600"/>
              <a:gd name="connsiteY23" fmla="*/ 18288 h 18288"/>
              <a:gd name="connsiteX24" fmla="*/ 1426464 w 8229600"/>
              <a:gd name="connsiteY24" fmla="*/ 18288 h 18288"/>
              <a:gd name="connsiteX25" fmla="*/ 740664 w 8229600"/>
              <a:gd name="connsiteY25" fmla="*/ 18288 h 18288"/>
              <a:gd name="connsiteX26" fmla="*/ 0 w 8229600"/>
              <a:gd name="connsiteY26" fmla="*/ 18288 h 18288"/>
              <a:gd name="connsiteX27" fmla="*/ 0 w 8229600"/>
              <a:gd name="connsiteY2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229600" h="18288" fill="none" extrusionOk="0">
                <a:moveTo>
                  <a:pt x="0" y="0"/>
                </a:moveTo>
                <a:cubicBezTo>
                  <a:pt x="227594" y="-4267"/>
                  <a:pt x="329693" y="13251"/>
                  <a:pt x="521208" y="0"/>
                </a:cubicBezTo>
                <a:cubicBezTo>
                  <a:pt x="712723" y="-13251"/>
                  <a:pt x="1137373" y="-13618"/>
                  <a:pt x="1371600" y="0"/>
                </a:cubicBezTo>
                <a:cubicBezTo>
                  <a:pt x="1605827" y="13618"/>
                  <a:pt x="1975382" y="-27374"/>
                  <a:pt x="2221992" y="0"/>
                </a:cubicBezTo>
                <a:cubicBezTo>
                  <a:pt x="2468602" y="27374"/>
                  <a:pt x="2863316" y="-20517"/>
                  <a:pt x="3072384" y="0"/>
                </a:cubicBezTo>
                <a:cubicBezTo>
                  <a:pt x="3281452" y="20517"/>
                  <a:pt x="3331438" y="10793"/>
                  <a:pt x="3511296" y="0"/>
                </a:cubicBezTo>
                <a:cubicBezTo>
                  <a:pt x="3691154" y="-10793"/>
                  <a:pt x="3906405" y="-29737"/>
                  <a:pt x="4114800" y="0"/>
                </a:cubicBezTo>
                <a:cubicBezTo>
                  <a:pt x="4323195" y="29737"/>
                  <a:pt x="4428852" y="-2234"/>
                  <a:pt x="4553712" y="0"/>
                </a:cubicBezTo>
                <a:cubicBezTo>
                  <a:pt x="4678572" y="2234"/>
                  <a:pt x="5065629" y="29368"/>
                  <a:pt x="5239512" y="0"/>
                </a:cubicBezTo>
                <a:cubicBezTo>
                  <a:pt x="5413395" y="-29368"/>
                  <a:pt x="5703888" y="11839"/>
                  <a:pt x="5843016" y="0"/>
                </a:cubicBezTo>
                <a:cubicBezTo>
                  <a:pt x="5982144" y="-11839"/>
                  <a:pt x="6260765" y="24719"/>
                  <a:pt x="6611112" y="0"/>
                </a:cubicBezTo>
                <a:cubicBezTo>
                  <a:pt x="6961459" y="-24719"/>
                  <a:pt x="7228293" y="32959"/>
                  <a:pt x="7461504" y="0"/>
                </a:cubicBezTo>
                <a:cubicBezTo>
                  <a:pt x="7694715" y="-32959"/>
                  <a:pt x="7990029" y="-3422"/>
                  <a:pt x="8229600" y="0"/>
                </a:cubicBezTo>
                <a:cubicBezTo>
                  <a:pt x="8228940" y="5812"/>
                  <a:pt x="8229447" y="9773"/>
                  <a:pt x="8229600" y="18288"/>
                </a:cubicBezTo>
                <a:cubicBezTo>
                  <a:pt x="7940706" y="-9293"/>
                  <a:pt x="7792584" y="-16009"/>
                  <a:pt x="7461504" y="18288"/>
                </a:cubicBezTo>
                <a:cubicBezTo>
                  <a:pt x="7130424" y="52585"/>
                  <a:pt x="7080072" y="43845"/>
                  <a:pt x="6940296" y="18288"/>
                </a:cubicBezTo>
                <a:cubicBezTo>
                  <a:pt x="6800520" y="-7269"/>
                  <a:pt x="6672872" y="26671"/>
                  <a:pt x="6419088" y="18288"/>
                </a:cubicBezTo>
                <a:cubicBezTo>
                  <a:pt x="6165304" y="9905"/>
                  <a:pt x="5869721" y="4987"/>
                  <a:pt x="5650992" y="18288"/>
                </a:cubicBezTo>
                <a:cubicBezTo>
                  <a:pt x="5432263" y="31589"/>
                  <a:pt x="5308310" y="3023"/>
                  <a:pt x="5129784" y="18288"/>
                </a:cubicBezTo>
                <a:cubicBezTo>
                  <a:pt x="4951258" y="33553"/>
                  <a:pt x="4799696" y="15357"/>
                  <a:pt x="4690872" y="18288"/>
                </a:cubicBezTo>
                <a:cubicBezTo>
                  <a:pt x="4582048" y="21219"/>
                  <a:pt x="4311124" y="-7836"/>
                  <a:pt x="4087368" y="18288"/>
                </a:cubicBezTo>
                <a:cubicBezTo>
                  <a:pt x="3863612" y="44412"/>
                  <a:pt x="3730288" y="13374"/>
                  <a:pt x="3401568" y="18288"/>
                </a:cubicBezTo>
                <a:cubicBezTo>
                  <a:pt x="3072848" y="23202"/>
                  <a:pt x="3020684" y="32425"/>
                  <a:pt x="2798064" y="18288"/>
                </a:cubicBezTo>
                <a:cubicBezTo>
                  <a:pt x="2575444" y="4151"/>
                  <a:pt x="2440915" y="-7352"/>
                  <a:pt x="2276856" y="18288"/>
                </a:cubicBezTo>
                <a:cubicBezTo>
                  <a:pt x="2112797" y="43928"/>
                  <a:pt x="1726502" y="-9560"/>
                  <a:pt x="1426464" y="18288"/>
                </a:cubicBezTo>
                <a:cubicBezTo>
                  <a:pt x="1126426" y="46136"/>
                  <a:pt x="992925" y="21016"/>
                  <a:pt x="740664" y="18288"/>
                </a:cubicBezTo>
                <a:cubicBezTo>
                  <a:pt x="488403" y="15560"/>
                  <a:pt x="195650" y="-16061"/>
                  <a:pt x="0" y="18288"/>
                </a:cubicBezTo>
                <a:cubicBezTo>
                  <a:pt x="348" y="9455"/>
                  <a:pt x="654" y="3983"/>
                  <a:pt x="0" y="0"/>
                </a:cubicBezTo>
                <a:close/>
              </a:path>
              <a:path w="8229600" h="18288" stroke="0" extrusionOk="0">
                <a:moveTo>
                  <a:pt x="0" y="0"/>
                </a:moveTo>
                <a:cubicBezTo>
                  <a:pt x="259263" y="-9445"/>
                  <a:pt x="404731" y="4427"/>
                  <a:pt x="521208" y="0"/>
                </a:cubicBezTo>
                <a:cubicBezTo>
                  <a:pt x="637685" y="-4427"/>
                  <a:pt x="839187" y="564"/>
                  <a:pt x="960120" y="0"/>
                </a:cubicBezTo>
                <a:cubicBezTo>
                  <a:pt x="1081053" y="-564"/>
                  <a:pt x="1313469" y="-16481"/>
                  <a:pt x="1481328" y="0"/>
                </a:cubicBezTo>
                <a:cubicBezTo>
                  <a:pt x="1649187" y="16481"/>
                  <a:pt x="1885247" y="26161"/>
                  <a:pt x="2167128" y="0"/>
                </a:cubicBezTo>
                <a:cubicBezTo>
                  <a:pt x="2449009" y="-26161"/>
                  <a:pt x="2761875" y="-22202"/>
                  <a:pt x="2935224" y="0"/>
                </a:cubicBezTo>
                <a:cubicBezTo>
                  <a:pt x="3108573" y="22202"/>
                  <a:pt x="3540687" y="-2863"/>
                  <a:pt x="3785616" y="0"/>
                </a:cubicBezTo>
                <a:cubicBezTo>
                  <a:pt x="4030545" y="2863"/>
                  <a:pt x="4280774" y="-12442"/>
                  <a:pt x="4636008" y="0"/>
                </a:cubicBezTo>
                <a:cubicBezTo>
                  <a:pt x="4991242" y="12442"/>
                  <a:pt x="5025483" y="16914"/>
                  <a:pt x="5239512" y="0"/>
                </a:cubicBezTo>
                <a:cubicBezTo>
                  <a:pt x="5453541" y="-16914"/>
                  <a:pt x="5754008" y="16592"/>
                  <a:pt x="6007608" y="0"/>
                </a:cubicBezTo>
                <a:cubicBezTo>
                  <a:pt x="6261208" y="-16592"/>
                  <a:pt x="6407957" y="-11909"/>
                  <a:pt x="6693408" y="0"/>
                </a:cubicBezTo>
                <a:cubicBezTo>
                  <a:pt x="6978859" y="11909"/>
                  <a:pt x="7015437" y="-20890"/>
                  <a:pt x="7296912" y="0"/>
                </a:cubicBezTo>
                <a:cubicBezTo>
                  <a:pt x="7578387" y="20890"/>
                  <a:pt x="7859622" y="46406"/>
                  <a:pt x="8229600" y="0"/>
                </a:cubicBezTo>
                <a:cubicBezTo>
                  <a:pt x="8230508" y="6337"/>
                  <a:pt x="8228722" y="11778"/>
                  <a:pt x="8229600" y="18288"/>
                </a:cubicBezTo>
                <a:cubicBezTo>
                  <a:pt x="8075287" y="35054"/>
                  <a:pt x="7821366" y="21850"/>
                  <a:pt x="7626096" y="18288"/>
                </a:cubicBezTo>
                <a:cubicBezTo>
                  <a:pt x="7430826" y="14726"/>
                  <a:pt x="7320004" y="-9669"/>
                  <a:pt x="7022592" y="18288"/>
                </a:cubicBezTo>
                <a:cubicBezTo>
                  <a:pt x="6725180" y="46245"/>
                  <a:pt x="6348804" y="-14025"/>
                  <a:pt x="6172200" y="18288"/>
                </a:cubicBezTo>
                <a:cubicBezTo>
                  <a:pt x="5995596" y="50601"/>
                  <a:pt x="5788102" y="22890"/>
                  <a:pt x="5650992" y="18288"/>
                </a:cubicBezTo>
                <a:cubicBezTo>
                  <a:pt x="5513882" y="13686"/>
                  <a:pt x="5198399" y="29121"/>
                  <a:pt x="4882896" y="18288"/>
                </a:cubicBezTo>
                <a:cubicBezTo>
                  <a:pt x="4567393" y="7455"/>
                  <a:pt x="4557008" y="26965"/>
                  <a:pt x="4443984" y="18288"/>
                </a:cubicBezTo>
                <a:cubicBezTo>
                  <a:pt x="4330960" y="9611"/>
                  <a:pt x="4061674" y="28891"/>
                  <a:pt x="3758184" y="18288"/>
                </a:cubicBezTo>
                <a:cubicBezTo>
                  <a:pt x="3454694" y="7685"/>
                  <a:pt x="3380392" y="19119"/>
                  <a:pt x="3236976" y="18288"/>
                </a:cubicBezTo>
                <a:cubicBezTo>
                  <a:pt x="3093560" y="17457"/>
                  <a:pt x="2632116" y="37607"/>
                  <a:pt x="2386584" y="18288"/>
                </a:cubicBezTo>
                <a:cubicBezTo>
                  <a:pt x="2141052" y="-1031"/>
                  <a:pt x="2110884" y="28777"/>
                  <a:pt x="1947672" y="18288"/>
                </a:cubicBezTo>
                <a:cubicBezTo>
                  <a:pt x="1784460" y="7799"/>
                  <a:pt x="1535467" y="461"/>
                  <a:pt x="1261872" y="18288"/>
                </a:cubicBezTo>
                <a:cubicBezTo>
                  <a:pt x="988277" y="36115"/>
                  <a:pt x="1021096" y="10375"/>
                  <a:pt x="822960" y="18288"/>
                </a:cubicBezTo>
                <a:cubicBezTo>
                  <a:pt x="624824" y="26201"/>
                  <a:pt x="298309" y="1283"/>
                  <a:pt x="0" y="18288"/>
                </a:cubicBezTo>
                <a:cubicBezTo>
                  <a:pt x="-633" y="12278"/>
                  <a:pt x="-757" y="5867"/>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7" name="Content Placeholder 2">
            <a:extLst>
              <a:ext uri="{FF2B5EF4-FFF2-40B4-BE49-F238E27FC236}">
                <a16:creationId xmlns:a16="http://schemas.microsoft.com/office/drawing/2014/main" id="{9DAE0D67-308C-8337-6FD5-4328E7AC2A42}"/>
              </a:ext>
            </a:extLst>
          </p:cNvPr>
          <p:cNvSpPr txBox="1">
            <a:spLocks/>
          </p:cNvSpPr>
          <p:nvPr/>
        </p:nvSpPr>
        <p:spPr>
          <a:xfrm>
            <a:off x="429369" y="2704279"/>
            <a:ext cx="4861646" cy="2711040"/>
          </a:xfrm>
          <a:prstGeom prst="rect">
            <a:avLst/>
          </a:prstGeom>
        </p:spPr>
        <p:txBody>
          <a:bodyPr vert="horz" lIns="91440" tIns="45720" rIns="91440" bIns="45720" rtlCol="0" anchor="t">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indent="0">
              <a:lnSpc>
                <a:spcPct val="115000"/>
              </a:lnSpc>
              <a:spcAft>
                <a:spcPts val="800"/>
              </a:spcAft>
              <a:buNone/>
            </a:pPr>
            <a:r>
              <a:rPr lang="zh-TW" altLang="zh-TW" sz="2000" kern="100" dirty="0">
                <a:effectLst/>
                <a:latin typeface="Times New Roman" panose="02020603050405020304" pitchFamily="18" charset="0"/>
                <a:ea typeface="標楷體" panose="03000509000000000000" pitchFamily="65" charset="-120"/>
                <a:cs typeface="Times New Roman" panose="02020603050405020304" pitchFamily="18" charset="0"/>
              </a:rPr>
              <a:t>這裡我們會把</a:t>
            </a:r>
            <a:r>
              <a:rPr lang="en-US" altLang="zh-TW" sz="2000" kern="100" dirty="0">
                <a:effectLst/>
                <a:latin typeface="Times New Roman" panose="02020603050405020304" pitchFamily="18" charset="0"/>
                <a:ea typeface="標楷體" panose="03000509000000000000" pitchFamily="65" charset="-120"/>
                <a:cs typeface="Times New Roman" panose="02020603050405020304" pitchFamily="18" charset="0"/>
              </a:rPr>
              <a:t>Y</a:t>
            </a:r>
            <a:r>
              <a:rPr lang="zh-TW" altLang="zh-TW" sz="2000" kern="100" dirty="0">
                <a:effectLst/>
                <a:latin typeface="Times New Roman" panose="02020603050405020304" pitchFamily="18" charset="0"/>
                <a:ea typeface="標楷體" panose="03000509000000000000" pitchFamily="65" charset="-120"/>
                <a:cs typeface="Times New Roman" panose="02020603050405020304" pitchFamily="18" charset="0"/>
              </a:rPr>
              <a:t>分為一天內扣除睡覺時間</a:t>
            </a:r>
            <a:r>
              <a:rPr lang="en-US" altLang="zh-TW" sz="2000" kern="100" dirty="0">
                <a:effectLst/>
                <a:latin typeface="Times New Roman" panose="02020603050405020304" pitchFamily="18" charset="0"/>
                <a:ea typeface="標楷體" panose="03000509000000000000" pitchFamily="65" charset="-120"/>
                <a:cs typeface="Times New Roman" panose="02020603050405020304" pitchFamily="18" charset="0"/>
              </a:rPr>
              <a:t>( 9</a:t>
            </a:r>
            <a:r>
              <a:rPr lang="zh-TW" altLang="zh-TW" sz="2000" kern="100" dirty="0">
                <a:effectLst/>
                <a:latin typeface="Times New Roman" panose="02020603050405020304" pitchFamily="18" charset="0"/>
                <a:ea typeface="標楷體" panose="03000509000000000000" pitchFamily="65" charset="-120"/>
                <a:cs typeface="Times New Roman" panose="02020603050405020304" pitchFamily="18" charset="0"/>
              </a:rPr>
              <a:t>小時</a:t>
            </a:r>
            <a:r>
              <a:rPr lang="en-US" altLang="zh-TW" sz="2000" kern="100" dirty="0">
                <a:effectLst/>
                <a:latin typeface="Times New Roman" panose="02020603050405020304" pitchFamily="18" charset="0"/>
                <a:ea typeface="標楷體" panose="03000509000000000000" pitchFamily="65" charset="-120"/>
                <a:cs typeface="Times New Roman" panose="02020603050405020304" pitchFamily="18" charset="0"/>
              </a:rPr>
              <a:t> ) </a:t>
            </a:r>
            <a:r>
              <a:rPr lang="zh-TW" altLang="zh-TW" sz="2000" kern="100" dirty="0">
                <a:effectLst/>
                <a:latin typeface="Times New Roman" panose="02020603050405020304" pitchFamily="18" charset="0"/>
                <a:ea typeface="標楷體" panose="03000509000000000000" pitchFamily="65" charset="-120"/>
                <a:cs typeface="Times New Roman" panose="02020603050405020304" pitchFamily="18" charset="0"/>
              </a:rPr>
              <a:t>五分之一以上時間</a:t>
            </a:r>
            <a:r>
              <a:rPr lang="en-US" altLang="zh-TW" sz="2000" kern="100" dirty="0">
                <a:effectLst/>
                <a:latin typeface="Times New Roman" panose="02020603050405020304" pitchFamily="18" charset="0"/>
                <a:ea typeface="標楷體" panose="03000509000000000000" pitchFamily="65" charset="-120"/>
                <a:cs typeface="Times New Roman" panose="02020603050405020304" pitchFamily="18" charset="0"/>
              </a:rPr>
              <a:t>(3*60)</a:t>
            </a:r>
            <a:r>
              <a:rPr lang="zh-TW" altLang="zh-TW" sz="2000" kern="100" dirty="0">
                <a:effectLst/>
                <a:latin typeface="Times New Roman" panose="02020603050405020304" pitchFamily="18" charset="0"/>
                <a:ea typeface="標楷體" panose="03000509000000000000" pitchFamily="65" charset="-120"/>
                <a:cs typeface="Times New Roman" panose="02020603050405020304" pitchFamily="18" charset="0"/>
              </a:rPr>
              <a:t>都在使用電子產品，以及五分之一以下的時間在使用電子產品。</a:t>
            </a:r>
            <a:endParaRPr lang="zh-TW" altLang="zh-TW" sz="2000" kern="100" dirty="0">
              <a:effectLst/>
              <a:latin typeface="Aptos" panose="020B0004020202020204" pitchFamily="34" charset="0"/>
              <a:ea typeface="新細明體" panose="02020500000000000000" pitchFamily="18" charset="-120"/>
              <a:cs typeface="Times New Roman" panose="02020603050405020304" pitchFamily="18" charset="0"/>
            </a:endParaRPr>
          </a:p>
        </p:txBody>
      </p:sp>
      <p:pic>
        <p:nvPicPr>
          <p:cNvPr id="3" name="圖片 2" descr="一張含有 Rectangle, 螢幕擷取畫面 的圖片&#10;&#10;自動產生的描述">
            <a:extLst>
              <a:ext uri="{FF2B5EF4-FFF2-40B4-BE49-F238E27FC236}">
                <a16:creationId xmlns:a16="http://schemas.microsoft.com/office/drawing/2014/main" id="{DE891D79-D124-8A53-2BEF-E3C5A012FAF6}"/>
              </a:ext>
            </a:extLst>
          </p:cNvPr>
          <p:cNvPicPr>
            <a:picLocks noChangeAspect="1"/>
          </p:cNvPicPr>
          <p:nvPr/>
        </p:nvPicPr>
        <p:blipFill>
          <a:blip r:embed="rId3"/>
          <a:stretch>
            <a:fillRect/>
          </a:stretch>
        </p:blipFill>
        <p:spPr>
          <a:xfrm>
            <a:off x="5549880" y="2356352"/>
            <a:ext cx="3450448" cy="2616440"/>
          </a:xfrm>
          <a:prstGeom prst="rect">
            <a:avLst/>
          </a:prstGeom>
          <a:ln>
            <a:solidFill>
              <a:schemeClr val="tx1"/>
            </a:solidFill>
          </a:ln>
        </p:spPr>
      </p:pic>
      <p:sp>
        <p:nvSpPr>
          <p:cNvPr id="2" name="投影片編號版面配置區 1">
            <a:extLst>
              <a:ext uri="{FF2B5EF4-FFF2-40B4-BE49-F238E27FC236}">
                <a16:creationId xmlns:a16="http://schemas.microsoft.com/office/drawing/2014/main" id="{1E4A2694-D45F-F75E-447F-3610D0E74BBB}"/>
              </a:ext>
            </a:extLst>
          </p:cNvPr>
          <p:cNvSpPr>
            <a:spLocks noGrp="1"/>
          </p:cNvSpPr>
          <p:nvPr>
            <p:ph type="sldNum" sz="quarter" idx="12"/>
          </p:nvPr>
        </p:nvSpPr>
        <p:spPr/>
        <p:txBody>
          <a:bodyPr/>
          <a:lstStyle/>
          <a:p>
            <a:fld id="{C1FF6DA9-008F-8B48-92A6-B652298478BF}" type="slidenum">
              <a:rPr lang="en-US" smtClean="0"/>
              <a:t>33</a:t>
            </a:fld>
            <a:endParaRPr lang="en-US"/>
          </a:p>
        </p:txBody>
      </p:sp>
    </p:spTree>
    <p:extLst>
      <p:ext uri="{BB962C8B-B14F-4D97-AF65-F5344CB8AC3E}">
        <p14:creationId xmlns:p14="http://schemas.microsoft.com/office/powerpoint/2010/main" val="5938499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1567928-1EB4-90DC-294A-7D9153AE39B4}"/>
            </a:ext>
          </a:extLst>
        </p:cNvPr>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703A1BC5-4F4F-0314-F25D-44DD95F9D8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5" name="Title 1">
            <a:extLst>
              <a:ext uri="{FF2B5EF4-FFF2-40B4-BE49-F238E27FC236}">
                <a16:creationId xmlns:a16="http://schemas.microsoft.com/office/drawing/2014/main" id="{091B3BCD-F9E2-C02B-FA7C-3094A1605F76}"/>
              </a:ext>
            </a:extLst>
          </p:cNvPr>
          <p:cNvSpPr>
            <a:spLocks noGrp="1"/>
          </p:cNvSpPr>
          <p:nvPr>
            <p:ph type="title"/>
          </p:nvPr>
        </p:nvSpPr>
        <p:spPr>
          <a:xfrm>
            <a:off x="429369" y="238539"/>
            <a:ext cx="8263890" cy="1434415"/>
          </a:xfrm>
        </p:spPr>
        <p:txBody>
          <a:bodyPr anchor="b">
            <a:normAutofit/>
          </a:bodyPr>
          <a:lstStyle/>
          <a:p>
            <a:r>
              <a:rPr lang="en-US" altLang="zh-TW" sz="4700" dirty="0">
                <a:latin typeface="標楷體" panose="03000509000000000000" pitchFamily="65" charset="-120"/>
                <a:ea typeface="標楷體" panose="03000509000000000000" pitchFamily="65" charset="-120"/>
              </a:rPr>
              <a:t>stepwise </a:t>
            </a:r>
            <a:r>
              <a:rPr lang="zh-TW" altLang="en-US" sz="4700" dirty="0">
                <a:latin typeface="標楷體" panose="03000509000000000000" pitchFamily="65" charset="-120"/>
                <a:ea typeface="標楷體" panose="03000509000000000000" pitchFamily="65" charset="-120"/>
              </a:rPr>
              <a:t>挑選變數</a:t>
            </a:r>
          </a:p>
        </p:txBody>
      </p:sp>
      <p:sp>
        <p:nvSpPr>
          <p:cNvPr id="14" name="sketchy line">
            <a:extLst>
              <a:ext uri="{FF2B5EF4-FFF2-40B4-BE49-F238E27FC236}">
                <a16:creationId xmlns:a16="http://schemas.microsoft.com/office/drawing/2014/main" id="{ABCB8D4A-5365-9EC2-79E0-56449C1903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9369" y="1681544"/>
            <a:ext cx="8229600" cy="18288"/>
          </a:xfrm>
          <a:custGeom>
            <a:avLst/>
            <a:gdLst>
              <a:gd name="connsiteX0" fmla="*/ 0 w 8229600"/>
              <a:gd name="connsiteY0" fmla="*/ 0 h 18288"/>
              <a:gd name="connsiteX1" fmla="*/ 521208 w 8229600"/>
              <a:gd name="connsiteY1" fmla="*/ 0 h 18288"/>
              <a:gd name="connsiteX2" fmla="*/ 1371600 w 8229600"/>
              <a:gd name="connsiteY2" fmla="*/ 0 h 18288"/>
              <a:gd name="connsiteX3" fmla="*/ 2221992 w 8229600"/>
              <a:gd name="connsiteY3" fmla="*/ 0 h 18288"/>
              <a:gd name="connsiteX4" fmla="*/ 3072384 w 8229600"/>
              <a:gd name="connsiteY4" fmla="*/ 0 h 18288"/>
              <a:gd name="connsiteX5" fmla="*/ 3511296 w 8229600"/>
              <a:gd name="connsiteY5" fmla="*/ 0 h 18288"/>
              <a:gd name="connsiteX6" fmla="*/ 4114800 w 8229600"/>
              <a:gd name="connsiteY6" fmla="*/ 0 h 18288"/>
              <a:gd name="connsiteX7" fmla="*/ 4553712 w 8229600"/>
              <a:gd name="connsiteY7" fmla="*/ 0 h 18288"/>
              <a:gd name="connsiteX8" fmla="*/ 5239512 w 8229600"/>
              <a:gd name="connsiteY8" fmla="*/ 0 h 18288"/>
              <a:gd name="connsiteX9" fmla="*/ 5843016 w 8229600"/>
              <a:gd name="connsiteY9" fmla="*/ 0 h 18288"/>
              <a:gd name="connsiteX10" fmla="*/ 6611112 w 8229600"/>
              <a:gd name="connsiteY10" fmla="*/ 0 h 18288"/>
              <a:gd name="connsiteX11" fmla="*/ 7461504 w 8229600"/>
              <a:gd name="connsiteY11" fmla="*/ 0 h 18288"/>
              <a:gd name="connsiteX12" fmla="*/ 8229600 w 8229600"/>
              <a:gd name="connsiteY12" fmla="*/ 0 h 18288"/>
              <a:gd name="connsiteX13" fmla="*/ 8229600 w 8229600"/>
              <a:gd name="connsiteY13" fmla="*/ 18288 h 18288"/>
              <a:gd name="connsiteX14" fmla="*/ 7461504 w 8229600"/>
              <a:gd name="connsiteY14" fmla="*/ 18288 h 18288"/>
              <a:gd name="connsiteX15" fmla="*/ 6940296 w 8229600"/>
              <a:gd name="connsiteY15" fmla="*/ 18288 h 18288"/>
              <a:gd name="connsiteX16" fmla="*/ 6419088 w 8229600"/>
              <a:gd name="connsiteY16" fmla="*/ 18288 h 18288"/>
              <a:gd name="connsiteX17" fmla="*/ 5650992 w 8229600"/>
              <a:gd name="connsiteY17" fmla="*/ 18288 h 18288"/>
              <a:gd name="connsiteX18" fmla="*/ 5129784 w 8229600"/>
              <a:gd name="connsiteY18" fmla="*/ 18288 h 18288"/>
              <a:gd name="connsiteX19" fmla="*/ 4690872 w 8229600"/>
              <a:gd name="connsiteY19" fmla="*/ 18288 h 18288"/>
              <a:gd name="connsiteX20" fmla="*/ 4087368 w 8229600"/>
              <a:gd name="connsiteY20" fmla="*/ 18288 h 18288"/>
              <a:gd name="connsiteX21" fmla="*/ 3401568 w 8229600"/>
              <a:gd name="connsiteY21" fmla="*/ 18288 h 18288"/>
              <a:gd name="connsiteX22" fmla="*/ 2798064 w 8229600"/>
              <a:gd name="connsiteY22" fmla="*/ 18288 h 18288"/>
              <a:gd name="connsiteX23" fmla="*/ 2276856 w 8229600"/>
              <a:gd name="connsiteY23" fmla="*/ 18288 h 18288"/>
              <a:gd name="connsiteX24" fmla="*/ 1426464 w 8229600"/>
              <a:gd name="connsiteY24" fmla="*/ 18288 h 18288"/>
              <a:gd name="connsiteX25" fmla="*/ 740664 w 8229600"/>
              <a:gd name="connsiteY25" fmla="*/ 18288 h 18288"/>
              <a:gd name="connsiteX26" fmla="*/ 0 w 8229600"/>
              <a:gd name="connsiteY26" fmla="*/ 18288 h 18288"/>
              <a:gd name="connsiteX27" fmla="*/ 0 w 8229600"/>
              <a:gd name="connsiteY2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229600" h="18288" fill="none" extrusionOk="0">
                <a:moveTo>
                  <a:pt x="0" y="0"/>
                </a:moveTo>
                <a:cubicBezTo>
                  <a:pt x="227594" y="-4267"/>
                  <a:pt x="329693" y="13251"/>
                  <a:pt x="521208" y="0"/>
                </a:cubicBezTo>
                <a:cubicBezTo>
                  <a:pt x="712723" y="-13251"/>
                  <a:pt x="1137373" y="-13618"/>
                  <a:pt x="1371600" y="0"/>
                </a:cubicBezTo>
                <a:cubicBezTo>
                  <a:pt x="1605827" y="13618"/>
                  <a:pt x="1975382" y="-27374"/>
                  <a:pt x="2221992" y="0"/>
                </a:cubicBezTo>
                <a:cubicBezTo>
                  <a:pt x="2468602" y="27374"/>
                  <a:pt x="2863316" y="-20517"/>
                  <a:pt x="3072384" y="0"/>
                </a:cubicBezTo>
                <a:cubicBezTo>
                  <a:pt x="3281452" y="20517"/>
                  <a:pt x="3331438" y="10793"/>
                  <a:pt x="3511296" y="0"/>
                </a:cubicBezTo>
                <a:cubicBezTo>
                  <a:pt x="3691154" y="-10793"/>
                  <a:pt x="3906405" y="-29737"/>
                  <a:pt x="4114800" y="0"/>
                </a:cubicBezTo>
                <a:cubicBezTo>
                  <a:pt x="4323195" y="29737"/>
                  <a:pt x="4428852" y="-2234"/>
                  <a:pt x="4553712" y="0"/>
                </a:cubicBezTo>
                <a:cubicBezTo>
                  <a:pt x="4678572" y="2234"/>
                  <a:pt x="5065629" y="29368"/>
                  <a:pt x="5239512" y="0"/>
                </a:cubicBezTo>
                <a:cubicBezTo>
                  <a:pt x="5413395" y="-29368"/>
                  <a:pt x="5703888" y="11839"/>
                  <a:pt x="5843016" y="0"/>
                </a:cubicBezTo>
                <a:cubicBezTo>
                  <a:pt x="5982144" y="-11839"/>
                  <a:pt x="6260765" y="24719"/>
                  <a:pt x="6611112" y="0"/>
                </a:cubicBezTo>
                <a:cubicBezTo>
                  <a:pt x="6961459" y="-24719"/>
                  <a:pt x="7228293" y="32959"/>
                  <a:pt x="7461504" y="0"/>
                </a:cubicBezTo>
                <a:cubicBezTo>
                  <a:pt x="7694715" y="-32959"/>
                  <a:pt x="7990029" y="-3422"/>
                  <a:pt x="8229600" y="0"/>
                </a:cubicBezTo>
                <a:cubicBezTo>
                  <a:pt x="8228940" y="5812"/>
                  <a:pt x="8229447" y="9773"/>
                  <a:pt x="8229600" y="18288"/>
                </a:cubicBezTo>
                <a:cubicBezTo>
                  <a:pt x="7940706" y="-9293"/>
                  <a:pt x="7792584" y="-16009"/>
                  <a:pt x="7461504" y="18288"/>
                </a:cubicBezTo>
                <a:cubicBezTo>
                  <a:pt x="7130424" y="52585"/>
                  <a:pt x="7080072" y="43845"/>
                  <a:pt x="6940296" y="18288"/>
                </a:cubicBezTo>
                <a:cubicBezTo>
                  <a:pt x="6800520" y="-7269"/>
                  <a:pt x="6672872" y="26671"/>
                  <a:pt x="6419088" y="18288"/>
                </a:cubicBezTo>
                <a:cubicBezTo>
                  <a:pt x="6165304" y="9905"/>
                  <a:pt x="5869721" y="4987"/>
                  <a:pt x="5650992" y="18288"/>
                </a:cubicBezTo>
                <a:cubicBezTo>
                  <a:pt x="5432263" y="31589"/>
                  <a:pt x="5308310" y="3023"/>
                  <a:pt x="5129784" y="18288"/>
                </a:cubicBezTo>
                <a:cubicBezTo>
                  <a:pt x="4951258" y="33553"/>
                  <a:pt x="4799696" y="15357"/>
                  <a:pt x="4690872" y="18288"/>
                </a:cubicBezTo>
                <a:cubicBezTo>
                  <a:pt x="4582048" y="21219"/>
                  <a:pt x="4311124" y="-7836"/>
                  <a:pt x="4087368" y="18288"/>
                </a:cubicBezTo>
                <a:cubicBezTo>
                  <a:pt x="3863612" y="44412"/>
                  <a:pt x="3730288" y="13374"/>
                  <a:pt x="3401568" y="18288"/>
                </a:cubicBezTo>
                <a:cubicBezTo>
                  <a:pt x="3072848" y="23202"/>
                  <a:pt x="3020684" y="32425"/>
                  <a:pt x="2798064" y="18288"/>
                </a:cubicBezTo>
                <a:cubicBezTo>
                  <a:pt x="2575444" y="4151"/>
                  <a:pt x="2440915" y="-7352"/>
                  <a:pt x="2276856" y="18288"/>
                </a:cubicBezTo>
                <a:cubicBezTo>
                  <a:pt x="2112797" y="43928"/>
                  <a:pt x="1726502" y="-9560"/>
                  <a:pt x="1426464" y="18288"/>
                </a:cubicBezTo>
                <a:cubicBezTo>
                  <a:pt x="1126426" y="46136"/>
                  <a:pt x="992925" y="21016"/>
                  <a:pt x="740664" y="18288"/>
                </a:cubicBezTo>
                <a:cubicBezTo>
                  <a:pt x="488403" y="15560"/>
                  <a:pt x="195650" y="-16061"/>
                  <a:pt x="0" y="18288"/>
                </a:cubicBezTo>
                <a:cubicBezTo>
                  <a:pt x="348" y="9455"/>
                  <a:pt x="654" y="3983"/>
                  <a:pt x="0" y="0"/>
                </a:cubicBezTo>
                <a:close/>
              </a:path>
              <a:path w="8229600" h="18288" stroke="0" extrusionOk="0">
                <a:moveTo>
                  <a:pt x="0" y="0"/>
                </a:moveTo>
                <a:cubicBezTo>
                  <a:pt x="259263" y="-9445"/>
                  <a:pt x="404731" y="4427"/>
                  <a:pt x="521208" y="0"/>
                </a:cubicBezTo>
                <a:cubicBezTo>
                  <a:pt x="637685" y="-4427"/>
                  <a:pt x="839187" y="564"/>
                  <a:pt x="960120" y="0"/>
                </a:cubicBezTo>
                <a:cubicBezTo>
                  <a:pt x="1081053" y="-564"/>
                  <a:pt x="1313469" y="-16481"/>
                  <a:pt x="1481328" y="0"/>
                </a:cubicBezTo>
                <a:cubicBezTo>
                  <a:pt x="1649187" y="16481"/>
                  <a:pt x="1885247" y="26161"/>
                  <a:pt x="2167128" y="0"/>
                </a:cubicBezTo>
                <a:cubicBezTo>
                  <a:pt x="2449009" y="-26161"/>
                  <a:pt x="2761875" y="-22202"/>
                  <a:pt x="2935224" y="0"/>
                </a:cubicBezTo>
                <a:cubicBezTo>
                  <a:pt x="3108573" y="22202"/>
                  <a:pt x="3540687" y="-2863"/>
                  <a:pt x="3785616" y="0"/>
                </a:cubicBezTo>
                <a:cubicBezTo>
                  <a:pt x="4030545" y="2863"/>
                  <a:pt x="4280774" y="-12442"/>
                  <a:pt x="4636008" y="0"/>
                </a:cubicBezTo>
                <a:cubicBezTo>
                  <a:pt x="4991242" y="12442"/>
                  <a:pt x="5025483" y="16914"/>
                  <a:pt x="5239512" y="0"/>
                </a:cubicBezTo>
                <a:cubicBezTo>
                  <a:pt x="5453541" y="-16914"/>
                  <a:pt x="5754008" y="16592"/>
                  <a:pt x="6007608" y="0"/>
                </a:cubicBezTo>
                <a:cubicBezTo>
                  <a:pt x="6261208" y="-16592"/>
                  <a:pt x="6407957" y="-11909"/>
                  <a:pt x="6693408" y="0"/>
                </a:cubicBezTo>
                <a:cubicBezTo>
                  <a:pt x="6978859" y="11909"/>
                  <a:pt x="7015437" y="-20890"/>
                  <a:pt x="7296912" y="0"/>
                </a:cubicBezTo>
                <a:cubicBezTo>
                  <a:pt x="7578387" y="20890"/>
                  <a:pt x="7859622" y="46406"/>
                  <a:pt x="8229600" y="0"/>
                </a:cubicBezTo>
                <a:cubicBezTo>
                  <a:pt x="8230508" y="6337"/>
                  <a:pt x="8228722" y="11778"/>
                  <a:pt x="8229600" y="18288"/>
                </a:cubicBezTo>
                <a:cubicBezTo>
                  <a:pt x="8075287" y="35054"/>
                  <a:pt x="7821366" y="21850"/>
                  <a:pt x="7626096" y="18288"/>
                </a:cubicBezTo>
                <a:cubicBezTo>
                  <a:pt x="7430826" y="14726"/>
                  <a:pt x="7320004" y="-9669"/>
                  <a:pt x="7022592" y="18288"/>
                </a:cubicBezTo>
                <a:cubicBezTo>
                  <a:pt x="6725180" y="46245"/>
                  <a:pt x="6348804" y="-14025"/>
                  <a:pt x="6172200" y="18288"/>
                </a:cubicBezTo>
                <a:cubicBezTo>
                  <a:pt x="5995596" y="50601"/>
                  <a:pt x="5788102" y="22890"/>
                  <a:pt x="5650992" y="18288"/>
                </a:cubicBezTo>
                <a:cubicBezTo>
                  <a:pt x="5513882" y="13686"/>
                  <a:pt x="5198399" y="29121"/>
                  <a:pt x="4882896" y="18288"/>
                </a:cubicBezTo>
                <a:cubicBezTo>
                  <a:pt x="4567393" y="7455"/>
                  <a:pt x="4557008" y="26965"/>
                  <a:pt x="4443984" y="18288"/>
                </a:cubicBezTo>
                <a:cubicBezTo>
                  <a:pt x="4330960" y="9611"/>
                  <a:pt x="4061674" y="28891"/>
                  <a:pt x="3758184" y="18288"/>
                </a:cubicBezTo>
                <a:cubicBezTo>
                  <a:pt x="3454694" y="7685"/>
                  <a:pt x="3380392" y="19119"/>
                  <a:pt x="3236976" y="18288"/>
                </a:cubicBezTo>
                <a:cubicBezTo>
                  <a:pt x="3093560" y="17457"/>
                  <a:pt x="2632116" y="37607"/>
                  <a:pt x="2386584" y="18288"/>
                </a:cubicBezTo>
                <a:cubicBezTo>
                  <a:pt x="2141052" y="-1031"/>
                  <a:pt x="2110884" y="28777"/>
                  <a:pt x="1947672" y="18288"/>
                </a:cubicBezTo>
                <a:cubicBezTo>
                  <a:pt x="1784460" y="7799"/>
                  <a:pt x="1535467" y="461"/>
                  <a:pt x="1261872" y="18288"/>
                </a:cubicBezTo>
                <a:cubicBezTo>
                  <a:pt x="988277" y="36115"/>
                  <a:pt x="1021096" y="10375"/>
                  <a:pt x="822960" y="18288"/>
                </a:cubicBezTo>
                <a:cubicBezTo>
                  <a:pt x="624824" y="26201"/>
                  <a:pt x="298309" y="1283"/>
                  <a:pt x="0" y="18288"/>
                </a:cubicBezTo>
                <a:cubicBezTo>
                  <a:pt x="-633" y="12278"/>
                  <a:pt x="-757" y="5867"/>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7" name="Content Placeholder 2">
            <a:extLst>
              <a:ext uri="{FF2B5EF4-FFF2-40B4-BE49-F238E27FC236}">
                <a16:creationId xmlns:a16="http://schemas.microsoft.com/office/drawing/2014/main" id="{B5CA9446-54D2-76EB-9FCA-C88AC3C23CA5}"/>
              </a:ext>
            </a:extLst>
          </p:cNvPr>
          <p:cNvSpPr txBox="1">
            <a:spLocks/>
          </p:cNvSpPr>
          <p:nvPr/>
        </p:nvSpPr>
        <p:spPr>
          <a:xfrm>
            <a:off x="389977" y="2465416"/>
            <a:ext cx="4083295" cy="2711040"/>
          </a:xfrm>
          <a:prstGeom prst="rect">
            <a:avLst/>
          </a:prstGeom>
        </p:spPr>
        <p:txBody>
          <a:bodyPr vert="horz" lIns="91440" tIns="45720" rIns="91440" bIns="45720" rtlCol="0" anchor="t">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indent="0">
              <a:lnSpc>
                <a:spcPct val="115000"/>
              </a:lnSpc>
              <a:spcAft>
                <a:spcPts val="800"/>
              </a:spcAft>
              <a:buNone/>
            </a:pPr>
            <a:r>
              <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這裡我們挑選前三個的變數來做為後續建立模型的主要變數。這些變數的</a:t>
            </a: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 P-</a:t>
            </a:r>
            <a:r>
              <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值均小於</a:t>
            </a: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 0.05</a:t>
            </a:r>
            <a:r>
              <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，表明它們對目標變數的影響顯著。</a:t>
            </a:r>
            <a:endParaRPr lang="zh-TW" altLang="zh-TW" sz="1800" kern="100" dirty="0">
              <a:effectLst/>
              <a:latin typeface="Aptos" panose="020B0004020202020204" pitchFamily="34" charset="0"/>
              <a:ea typeface="新細明體" panose="02020500000000000000" pitchFamily="18" charset="-120"/>
              <a:cs typeface="Times New Roman" panose="02020603050405020304" pitchFamily="18" charset="0"/>
            </a:endParaRPr>
          </a:p>
        </p:txBody>
      </p:sp>
      <p:pic>
        <p:nvPicPr>
          <p:cNvPr id="2" name="圖片 1" descr="一張含有 文字, 螢幕擷取畫面, 字型, 數字 的圖片&#10;&#10;自動產生的描述">
            <a:extLst>
              <a:ext uri="{FF2B5EF4-FFF2-40B4-BE49-F238E27FC236}">
                <a16:creationId xmlns:a16="http://schemas.microsoft.com/office/drawing/2014/main" id="{6AAB2B69-5B87-FE0A-8FD1-5E5618A7562D}"/>
              </a:ext>
            </a:extLst>
          </p:cNvPr>
          <p:cNvPicPr>
            <a:picLocks noChangeAspect="1"/>
          </p:cNvPicPr>
          <p:nvPr/>
        </p:nvPicPr>
        <p:blipFill>
          <a:blip r:embed="rId3"/>
          <a:stretch>
            <a:fillRect/>
          </a:stretch>
        </p:blipFill>
        <p:spPr>
          <a:xfrm>
            <a:off x="4670729" y="2518264"/>
            <a:ext cx="4312920" cy="2165350"/>
          </a:xfrm>
          <a:prstGeom prst="rect">
            <a:avLst/>
          </a:prstGeom>
          <a:ln>
            <a:solidFill>
              <a:schemeClr val="tx1"/>
            </a:solidFill>
          </a:ln>
        </p:spPr>
      </p:pic>
      <p:sp>
        <p:nvSpPr>
          <p:cNvPr id="3" name="投影片編號版面配置區 2">
            <a:extLst>
              <a:ext uri="{FF2B5EF4-FFF2-40B4-BE49-F238E27FC236}">
                <a16:creationId xmlns:a16="http://schemas.microsoft.com/office/drawing/2014/main" id="{AE4F7FA4-7B37-B069-B361-DA8B2571AFAB}"/>
              </a:ext>
            </a:extLst>
          </p:cNvPr>
          <p:cNvSpPr>
            <a:spLocks noGrp="1"/>
          </p:cNvSpPr>
          <p:nvPr>
            <p:ph type="sldNum" sz="quarter" idx="12"/>
          </p:nvPr>
        </p:nvSpPr>
        <p:spPr/>
        <p:txBody>
          <a:bodyPr/>
          <a:lstStyle/>
          <a:p>
            <a:fld id="{C1FF6DA9-008F-8B48-92A6-B652298478BF}" type="slidenum">
              <a:rPr lang="en-US" smtClean="0"/>
              <a:t>34</a:t>
            </a:fld>
            <a:endParaRPr lang="en-US"/>
          </a:p>
        </p:txBody>
      </p:sp>
    </p:spTree>
    <p:extLst>
      <p:ext uri="{BB962C8B-B14F-4D97-AF65-F5344CB8AC3E}">
        <p14:creationId xmlns:p14="http://schemas.microsoft.com/office/powerpoint/2010/main" val="25284498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2A3B138-440E-03DF-C0F6-94DDA8E9D474}"/>
            </a:ext>
          </a:extLst>
        </p:cNvPr>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B21A3FAF-BA19-AF08-C712-900749AD3A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5" name="Title 1">
            <a:extLst>
              <a:ext uri="{FF2B5EF4-FFF2-40B4-BE49-F238E27FC236}">
                <a16:creationId xmlns:a16="http://schemas.microsoft.com/office/drawing/2014/main" id="{530692B7-E3CB-25C1-ECC6-4FC4AF5C137D}"/>
              </a:ext>
            </a:extLst>
          </p:cNvPr>
          <p:cNvSpPr>
            <a:spLocks noGrp="1"/>
          </p:cNvSpPr>
          <p:nvPr>
            <p:ph type="title"/>
          </p:nvPr>
        </p:nvSpPr>
        <p:spPr>
          <a:xfrm>
            <a:off x="429369" y="238539"/>
            <a:ext cx="8263890" cy="1434415"/>
          </a:xfrm>
        </p:spPr>
        <p:txBody>
          <a:bodyPr anchor="b">
            <a:normAutofit/>
          </a:bodyPr>
          <a:lstStyle/>
          <a:p>
            <a:r>
              <a:rPr lang="zh-TW" altLang="en-US" sz="4700" dirty="0">
                <a:latin typeface="標楷體" panose="03000509000000000000" pitchFamily="65" charset="-120"/>
                <a:ea typeface="標楷體" panose="03000509000000000000" pitchFamily="65" charset="-120"/>
              </a:rPr>
              <a:t>羅吉斯回歸</a:t>
            </a:r>
          </a:p>
        </p:txBody>
      </p:sp>
      <p:sp>
        <p:nvSpPr>
          <p:cNvPr id="14" name="sketchy line">
            <a:extLst>
              <a:ext uri="{FF2B5EF4-FFF2-40B4-BE49-F238E27FC236}">
                <a16:creationId xmlns:a16="http://schemas.microsoft.com/office/drawing/2014/main" id="{015AF841-CF31-D32B-04F0-33D1BCC1FB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9369" y="1681544"/>
            <a:ext cx="8229600" cy="18288"/>
          </a:xfrm>
          <a:custGeom>
            <a:avLst/>
            <a:gdLst>
              <a:gd name="connsiteX0" fmla="*/ 0 w 8229600"/>
              <a:gd name="connsiteY0" fmla="*/ 0 h 18288"/>
              <a:gd name="connsiteX1" fmla="*/ 521208 w 8229600"/>
              <a:gd name="connsiteY1" fmla="*/ 0 h 18288"/>
              <a:gd name="connsiteX2" fmla="*/ 1371600 w 8229600"/>
              <a:gd name="connsiteY2" fmla="*/ 0 h 18288"/>
              <a:gd name="connsiteX3" fmla="*/ 2221992 w 8229600"/>
              <a:gd name="connsiteY3" fmla="*/ 0 h 18288"/>
              <a:gd name="connsiteX4" fmla="*/ 3072384 w 8229600"/>
              <a:gd name="connsiteY4" fmla="*/ 0 h 18288"/>
              <a:gd name="connsiteX5" fmla="*/ 3511296 w 8229600"/>
              <a:gd name="connsiteY5" fmla="*/ 0 h 18288"/>
              <a:gd name="connsiteX6" fmla="*/ 4114800 w 8229600"/>
              <a:gd name="connsiteY6" fmla="*/ 0 h 18288"/>
              <a:gd name="connsiteX7" fmla="*/ 4553712 w 8229600"/>
              <a:gd name="connsiteY7" fmla="*/ 0 h 18288"/>
              <a:gd name="connsiteX8" fmla="*/ 5239512 w 8229600"/>
              <a:gd name="connsiteY8" fmla="*/ 0 h 18288"/>
              <a:gd name="connsiteX9" fmla="*/ 5843016 w 8229600"/>
              <a:gd name="connsiteY9" fmla="*/ 0 h 18288"/>
              <a:gd name="connsiteX10" fmla="*/ 6611112 w 8229600"/>
              <a:gd name="connsiteY10" fmla="*/ 0 h 18288"/>
              <a:gd name="connsiteX11" fmla="*/ 7461504 w 8229600"/>
              <a:gd name="connsiteY11" fmla="*/ 0 h 18288"/>
              <a:gd name="connsiteX12" fmla="*/ 8229600 w 8229600"/>
              <a:gd name="connsiteY12" fmla="*/ 0 h 18288"/>
              <a:gd name="connsiteX13" fmla="*/ 8229600 w 8229600"/>
              <a:gd name="connsiteY13" fmla="*/ 18288 h 18288"/>
              <a:gd name="connsiteX14" fmla="*/ 7461504 w 8229600"/>
              <a:gd name="connsiteY14" fmla="*/ 18288 h 18288"/>
              <a:gd name="connsiteX15" fmla="*/ 6940296 w 8229600"/>
              <a:gd name="connsiteY15" fmla="*/ 18288 h 18288"/>
              <a:gd name="connsiteX16" fmla="*/ 6419088 w 8229600"/>
              <a:gd name="connsiteY16" fmla="*/ 18288 h 18288"/>
              <a:gd name="connsiteX17" fmla="*/ 5650992 w 8229600"/>
              <a:gd name="connsiteY17" fmla="*/ 18288 h 18288"/>
              <a:gd name="connsiteX18" fmla="*/ 5129784 w 8229600"/>
              <a:gd name="connsiteY18" fmla="*/ 18288 h 18288"/>
              <a:gd name="connsiteX19" fmla="*/ 4690872 w 8229600"/>
              <a:gd name="connsiteY19" fmla="*/ 18288 h 18288"/>
              <a:gd name="connsiteX20" fmla="*/ 4087368 w 8229600"/>
              <a:gd name="connsiteY20" fmla="*/ 18288 h 18288"/>
              <a:gd name="connsiteX21" fmla="*/ 3401568 w 8229600"/>
              <a:gd name="connsiteY21" fmla="*/ 18288 h 18288"/>
              <a:gd name="connsiteX22" fmla="*/ 2798064 w 8229600"/>
              <a:gd name="connsiteY22" fmla="*/ 18288 h 18288"/>
              <a:gd name="connsiteX23" fmla="*/ 2276856 w 8229600"/>
              <a:gd name="connsiteY23" fmla="*/ 18288 h 18288"/>
              <a:gd name="connsiteX24" fmla="*/ 1426464 w 8229600"/>
              <a:gd name="connsiteY24" fmla="*/ 18288 h 18288"/>
              <a:gd name="connsiteX25" fmla="*/ 740664 w 8229600"/>
              <a:gd name="connsiteY25" fmla="*/ 18288 h 18288"/>
              <a:gd name="connsiteX26" fmla="*/ 0 w 8229600"/>
              <a:gd name="connsiteY26" fmla="*/ 18288 h 18288"/>
              <a:gd name="connsiteX27" fmla="*/ 0 w 8229600"/>
              <a:gd name="connsiteY2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229600" h="18288" fill="none" extrusionOk="0">
                <a:moveTo>
                  <a:pt x="0" y="0"/>
                </a:moveTo>
                <a:cubicBezTo>
                  <a:pt x="227594" y="-4267"/>
                  <a:pt x="329693" y="13251"/>
                  <a:pt x="521208" y="0"/>
                </a:cubicBezTo>
                <a:cubicBezTo>
                  <a:pt x="712723" y="-13251"/>
                  <a:pt x="1137373" y="-13618"/>
                  <a:pt x="1371600" y="0"/>
                </a:cubicBezTo>
                <a:cubicBezTo>
                  <a:pt x="1605827" y="13618"/>
                  <a:pt x="1975382" y="-27374"/>
                  <a:pt x="2221992" y="0"/>
                </a:cubicBezTo>
                <a:cubicBezTo>
                  <a:pt x="2468602" y="27374"/>
                  <a:pt x="2863316" y="-20517"/>
                  <a:pt x="3072384" y="0"/>
                </a:cubicBezTo>
                <a:cubicBezTo>
                  <a:pt x="3281452" y="20517"/>
                  <a:pt x="3331438" y="10793"/>
                  <a:pt x="3511296" y="0"/>
                </a:cubicBezTo>
                <a:cubicBezTo>
                  <a:pt x="3691154" y="-10793"/>
                  <a:pt x="3906405" y="-29737"/>
                  <a:pt x="4114800" y="0"/>
                </a:cubicBezTo>
                <a:cubicBezTo>
                  <a:pt x="4323195" y="29737"/>
                  <a:pt x="4428852" y="-2234"/>
                  <a:pt x="4553712" y="0"/>
                </a:cubicBezTo>
                <a:cubicBezTo>
                  <a:pt x="4678572" y="2234"/>
                  <a:pt x="5065629" y="29368"/>
                  <a:pt x="5239512" y="0"/>
                </a:cubicBezTo>
                <a:cubicBezTo>
                  <a:pt x="5413395" y="-29368"/>
                  <a:pt x="5703888" y="11839"/>
                  <a:pt x="5843016" y="0"/>
                </a:cubicBezTo>
                <a:cubicBezTo>
                  <a:pt x="5982144" y="-11839"/>
                  <a:pt x="6260765" y="24719"/>
                  <a:pt x="6611112" y="0"/>
                </a:cubicBezTo>
                <a:cubicBezTo>
                  <a:pt x="6961459" y="-24719"/>
                  <a:pt x="7228293" y="32959"/>
                  <a:pt x="7461504" y="0"/>
                </a:cubicBezTo>
                <a:cubicBezTo>
                  <a:pt x="7694715" y="-32959"/>
                  <a:pt x="7990029" y="-3422"/>
                  <a:pt x="8229600" y="0"/>
                </a:cubicBezTo>
                <a:cubicBezTo>
                  <a:pt x="8228940" y="5812"/>
                  <a:pt x="8229447" y="9773"/>
                  <a:pt x="8229600" y="18288"/>
                </a:cubicBezTo>
                <a:cubicBezTo>
                  <a:pt x="7940706" y="-9293"/>
                  <a:pt x="7792584" y="-16009"/>
                  <a:pt x="7461504" y="18288"/>
                </a:cubicBezTo>
                <a:cubicBezTo>
                  <a:pt x="7130424" y="52585"/>
                  <a:pt x="7080072" y="43845"/>
                  <a:pt x="6940296" y="18288"/>
                </a:cubicBezTo>
                <a:cubicBezTo>
                  <a:pt x="6800520" y="-7269"/>
                  <a:pt x="6672872" y="26671"/>
                  <a:pt x="6419088" y="18288"/>
                </a:cubicBezTo>
                <a:cubicBezTo>
                  <a:pt x="6165304" y="9905"/>
                  <a:pt x="5869721" y="4987"/>
                  <a:pt x="5650992" y="18288"/>
                </a:cubicBezTo>
                <a:cubicBezTo>
                  <a:pt x="5432263" y="31589"/>
                  <a:pt x="5308310" y="3023"/>
                  <a:pt x="5129784" y="18288"/>
                </a:cubicBezTo>
                <a:cubicBezTo>
                  <a:pt x="4951258" y="33553"/>
                  <a:pt x="4799696" y="15357"/>
                  <a:pt x="4690872" y="18288"/>
                </a:cubicBezTo>
                <a:cubicBezTo>
                  <a:pt x="4582048" y="21219"/>
                  <a:pt x="4311124" y="-7836"/>
                  <a:pt x="4087368" y="18288"/>
                </a:cubicBezTo>
                <a:cubicBezTo>
                  <a:pt x="3863612" y="44412"/>
                  <a:pt x="3730288" y="13374"/>
                  <a:pt x="3401568" y="18288"/>
                </a:cubicBezTo>
                <a:cubicBezTo>
                  <a:pt x="3072848" y="23202"/>
                  <a:pt x="3020684" y="32425"/>
                  <a:pt x="2798064" y="18288"/>
                </a:cubicBezTo>
                <a:cubicBezTo>
                  <a:pt x="2575444" y="4151"/>
                  <a:pt x="2440915" y="-7352"/>
                  <a:pt x="2276856" y="18288"/>
                </a:cubicBezTo>
                <a:cubicBezTo>
                  <a:pt x="2112797" y="43928"/>
                  <a:pt x="1726502" y="-9560"/>
                  <a:pt x="1426464" y="18288"/>
                </a:cubicBezTo>
                <a:cubicBezTo>
                  <a:pt x="1126426" y="46136"/>
                  <a:pt x="992925" y="21016"/>
                  <a:pt x="740664" y="18288"/>
                </a:cubicBezTo>
                <a:cubicBezTo>
                  <a:pt x="488403" y="15560"/>
                  <a:pt x="195650" y="-16061"/>
                  <a:pt x="0" y="18288"/>
                </a:cubicBezTo>
                <a:cubicBezTo>
                  <a:pt x="348" y="9455"/>
                  <a:pt x="654" y="3983"/>
                  <a:pt x="0" y="0"/>
                </a:cubicBezTo>
                <a:close/>
              </a:path>
              <a:path w="8229600" h="18288" stroke="0" extrusionOk="0">
                <a:moveTo>
                  <a:pt x="0" y="0"/>
                </a:moveTo>
                <a:cubicBezTo>
                  <a:pt x="259263" y="-9445"/>
                  <a:pt x="404731" y="4427"/>
                  <a:pt x="521208" y="0"/>
                </a:cubicBezTo>
                <a:cubicBezTo>
                  <a:pt x="637685" y="-4427"/>
                  <a:pt x="839187" y="564"/>
                  <a:pt x="960120" y="0"/>
                </a:cubicBezTo>
                <a:cubicBezTo>
                  <a:pt x="1081053" y="-564"/>
                  <a:pt x="1313469" y="-16481"/>
                  <a:pt x="1481328" y="0"/>
                </a:cubicBezTo>
                <a:cubicBezTo>
                  <a:pt x="1649187" y="16481"/>
                  <a:pt x="1885247" y="26161"/>
                  <a:pt x="2167128" y="0"/>
                </a:cubicBezTo>
                <a:cubicBezTo>
                  <a:pt x="2449009" y="-26161"/>
                  <a:pt x="2761875" y="-22202"/>
                  <a:pt x="2935224" y="0"/>
                </a:cubicBezTo>
                <a:cubicBezTo>
                  <a:pt x="3108573" y="22202"/>
                  <a:pt x="3540687" y="-2863"/>
                  <a:pt x="3785616" y="0"/>
                </a:cubicBezTo>
                <a:cubicBezTo>
                  <a:pt x="4030545" y="2863"/>
                  <a:pt x="4280774" y="-12442"/>
                  <a:pt x="4636008" y="0"/>
                </a:cubicBezTo>
                <a:cubicBezTo>
                  <a:pt x="4991242" y="12442"/>
                  <a:pt x="5025483" y="16914"/>
                  <a:pt x="5239512" y="0"/>
                </a:cubicBezTo>
                <a:cubicBezTo>
                  <a:pt x="5453541" y="-16914"/>
                  <a:pt x="5754008" y="16592"/>
                  <a:pt x="6007608" y="0"/>
                </a:cubicBezTo>
                <a:cubicBezTo>
                  <a:pt x="6261208" y="-16592"/>
                  <a:pt x="6407957" y="-11909"/>
                  <a:pt x="6693408" y="0"/>
                </a:cubicBezTo>
                <a:cubicBezTo>
                  <a:pt x="6978859" y="11909"/>
                  <a:pt x="7015437" y="-20890"/>
                  <a:pt x="7296912" y="0"/>
                </a:cubicBezTo>
                <a:cubicBezTo>
                  <a:pt x="7578387" y="20890"/>
                  <a:pt x="7859622" y="46406"/>
                  <a:pt x="8229600" y="0"/>
                </a:cubicBezTo>
                <a:cubicBezTo>
                  <a:pt x="8230508" y="6337"/>
                  <a:pt x="8228722" y="11778"/>
                  <a:pt x="8229600" y="18288"/>
                </a:cubicBezTo>
                <a:cubicBezTo>
                  <a:pt x="8075287" y="35054"/>
                  <a:pt x="7821366" y="21850"/>
                  <a:pt x="7626096" y="18288"/>
                </a:cubicBezTo>
                <a:cubicBezTo>
                  <a:pt x="7430826" y="14726"/>
                  <a:pt x="7320004" y="-9669"/>
                  <a:pt x="7022592" y="18288"/>
                </a:cubicBezTo>
                <a:cubicBezTo>
                  <a:pt x="6725180" y="46245"/>
                  <a:pt x="6348804" y="-14025"/>
                  <a:pt x="6172200" y="18288"/>
                </a:cubicBezTo>
                <a:cubicBezTo>
                  <a:pt x="5995596" y="50601"/>
                  <a:pt x="5788102" y="22890"/>
                  <a:pt x="5650992" y="18288"/>
                </a:cubicBezTo>
                <a:cubicBezTo>
                  <a:pt x="5513882" y="13686"/>
                  <a:pt x="5198399" y="29121"/>
                  <a:pt x="4882896" y="18288"/>
                </a:cubicBezTo>
                <a:cubicBezTo>
                  <a:pt x="4567393" y="7455"/>
                  <a:pt x="4557008" y="26965"/>
                  <a:pt x="4443984" y="18288"/>
                </a:cubicBezTo>
                <a:cubicBezTo>
                  <a:pt x="4330960" y="9611"/>
                  <a:pt x="4061674" y="28891"/>
                  <a:pt x="3758184" y="18288"/>
                </a:cubicBezTo>
                <a:cubicBezTo>
                  <a:pt x="3454694" y="7685"/>
                  <a:pt x="3380392" y="19119"/>
                  <a:pt x="3236976" y="18288"/>
                </a:cubicBezTo>
                <a:cubicBezTo>
                  <a:pt x="3093560" y="17457"/>
                  <a:pt x="2632116" y="37607"/>
                  <a:pt x="2386584" y="18288"/>
                </a:cubicBezTo>
                <a:cubicBezTo>
                  <a:pt x="2141052" y="-1031"/>
                  <a:pt x="2110884" y="28777"/>
                  <a:pt x="1947672" y="18288"/>
                </a:cubicBezTo>
                <a:cubicBezTo>
                  <a:pt x="1784460" y="7799"/>
                  <a:pt x="1535467" y="461"/>
                  <a:pt x="1261872" y="18288"/>
                </a:cubicBezTo>
                <a:cubicBezTo>
                  <a:pt x="988277" y="36115"/>
                  <a:pt x="1021096" y="10375"/>
                  <a:pt x="822960" y="18288"/>
                </a:cubicBezTo>
                <a:cubicBezTo>
                  <a:pt x="624824" y="26201"/>
                  <a:pt x="298309" y="1283"/>
                  <a:pt x="0" y="18288"/>
                </a:cubicBezTo>
                <a:cubicBezTo>
                  <a:pt x="-633" y="12278"/>
                  <a:pt x="-757" y="5867"/>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E1E12AF2-8AEA-52F5-D764-98266614CAD1}"/>
                  </a:ext>
                </a:extLst>
              </p:cNvPr>
              <p:cNvSpPr txBox="1">
                <a:spLocks/>
              </p:cNvSpPr>
              <p:nvPr/>
            </p:nvSpPr>
            <p:spPr>
              <a:xfrm>
                <a:off x="73394" y="1800195"/>
                <a:ext cx="4298756" cy="5066395"/>
              </a:xfrm>
              <a:prstGeom prst="rect">
                <a:avLst/>
              </a:prstGeom>
            </p:spPr>
            <p:txBody>
              <a:bodyPr vert="horz" lIns="91440" tIns="45720" rIns="91440" bIns="45720" rtlCol="0" anchor="t">
                <a:normAutofit fontScale="92500" lnSpcReduction="20000"/>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457200" indent="-285750">
                  <a:lnSpc>
                    <a:spcPct val="150000"/>
                  </a:lnSpc>
                  <a:spcAft>
                    <a:spcPts val="800"/>
                  </a:spcAft>
                  <a:buFont typeface="Wingdings" panose="05000000000000000000" pitchFamily="2" charset="2"/>
                  <a:buChar char="ü"/>
                </a:pPr>
                <a:r>
                  <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此時的</a:t>
                </a: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AIC= 223.538</a:t>
                </a:r>
                <a:r>
                  <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a:t>
                </a: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SC= 226.918</a:t>
                </a:r>
                <a:r>
                  <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，表示模型適配性尚可，適合進行解釋和預測。</a:t>
                </a: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P </a:t>
                </a:r>
                <a:r>
                  <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值</a:t>
                </a: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 &lt; 0.0001</a:t>
                </a:r>
                <a:r>
                  <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，表明至少有部分解釋變數對目標變數有顯著影響</a:t>
                </a:r>
                <a:endParaRPr lang="en-US" altLang="zh-TW" sz="1800" kern="100" dirty="0">
                  <a:latin typeface="Times New Roman" panose="02020603050405020304" pitchFamily="18" charset="0"/>
                  <a:ea typeface="標楷體" panose="03000509000000000000" pitchFamily="65" charset="-120"/>
                  <a:cs typeface="Times New Roman" panose="02020603050405020304" pitchFamily="18" charset="0"/>
                </a:endParaRPr>
              </a:p>
              <a:p>
                <a:pPr marL="457200" indent="-285750">
                  <a:lnSpc>
                    <a:spcPct val="150000"/>
                  </a:lnSpc>
                  <a:spcAft>
                    <a:spcPts val="800"/>
                  </a:spcAft>
                  <a:buFont typeface="Wingdings" panose="05000000000000000000" pitchFamily="2" charset="2"/>
                  <a:buChar char="ü"/>
                </a:pPr>
                <a:r>
                  <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可以從中得到公式：</a:t>
                </a:r>
                <a:br>
                  <a:rPr lang="en-US" altLang="zh-TW" sz="1800" kern="0" dirty="0">
                    <a:solidFill>
                      <a:srgbClr val="000000"/>
                    </a:solidFill>
                    <a:effectLst/>
                    <a:latin typeface="Cambria Math" panose="02040503050406030204" pitchFamily="18" charset="0"/>
                    <a:ea typeface="標楷體" panose="03000509000000000000" pitchFamily="65" charset="-120"/>
                    <a:cs typeface="Times New Roman" panose="02020603050405020304" pitchFamily="18" charset="0"/>
                  </a:rPr>
                </a:br>
                <a:r>
                  <a:rPr lang="en-US" altLang="zh-TW" sz="1800" kern="0" dirty="0">
                    <a:solidFill>
                      <a:srgbClr val="000000"/>
                    </a:solidFill>
                    <a:effectLst/>
                    <a:latin typeface="Cambria Math" panose="02040503050406030204" pitchFamily="18" charset="0"/>
                    <a:ea typeface="標楷體" panose="03000509000000000000" pitchFamily="65" charset="-120"/>
                    <a:cs typeface="Times New Roman" panose="02020603050405020304" pitchFamily="18" charset="0"/>
                  </a:rPr>
                  <a:t>logit(p) = </a:t>
                </a:r>
                <a14:m>
                  <m:oMath xmlns:m="http://schemas.openxmlformats.org/officeDocument/2006/math">
                    <m:r>
                      <a:rPr lang="en-US" altLang="zh-TW" sz="1800" i="1" kern="0">
                        <a:solidFill>
                          <a:srgbClr val="000000"/>
                        </a:solidFill>
                        <a:effectLst/>
                        <a:latin typeface="Cambria Math" panose="02040503050406030204" pitchFamily="18" charset="0"/>
                        <a:ea typeface="標楷體" panose="03000509000000000000" pitchFamily="65" charset="-120"/>
                        <a:cs typeface="Times New Roman" panose="02020603050405020304" pitchFamily="18" charset="0"/>
                      </a:rPr>
                      <m:t>𝐼𝑛</m:t>
                    </m:r>
                    <m:d>
                      <m:dPr>
                        <m:ctrlPr>
                          <a:rPr lang="zh-TW" altLang="zh-TW" sz="1800" i="1" kern="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TW" sz="1800" i="1" kern="0">
                            <a:solidFill>
                              <a:srgbClr val="000000"/>
                            </a:solidFill>
                            <a:effectLst/>
                            <a:latin typeface="Cambria Math" panose="02040503050406030204" pitchFamily="18" charset="0"/>
                            <a:ea typeface="標楷體" panose="03000509000000000000" pitchFamily="65" charset="-120"/>
                            <a:cs typeface="Times New Roman" panose="02020603050405020304" pitchFamily="18" charset="0"/>
                          </a:rPr>
                          <m:t> </m:t>
                        </m:r>
                        <m:f>
                          <m:fPr>
                            <m:ctrlPr>
                              <a:rPr lang="zh-TW" altLang="zh-TW" sz="1800" i="1" kern="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TW" sz="1800" i="1" kern="0">
                                <a:solidFill>
                                  <a:srgbClr val="000000"/>
                                </a:solidFill>
                                <a:effectLst/>
                                <a:latin typeface="Cambria Math" panose="02040503050406030204" pitchFamily="18" charset="0"/>
                                <a:ea typeface="標楷體" panose="03000509000000000000" pitchFamily="65" charset="-120"/>
                                <a:cs typeface="Times New Roman" panose="02020603050405020304" pitchFamily="18" charset="0"/>
                              </a:rPr>
                              <m:t>𝑝</m:t>
                            </m:r>
                          </m:num>
                          <m:den>
                            <m:r>
                              <a:rPr lang="en-US" altLang="zh-TW" sz="1800" i="1" kern="0">
                                <a:solidFill>
                                  <a:srgbClr val="000000"/>
                                </a:solidFill>
                                <a:effectLst/>
                                <a:latin typeface="Cambria Math" panose="02040503050406030204" pitchFamily="18" charset="0"/>
                                <a:ea typeface="標楷體" panose="03000509000000000000" pitchFamily="65" charset="-120"/>
                                <a:cs typeface="Times New Roman" panose="02020603050405020304" pitchFamily="18" charset="0"/>
                              </a:rPr>
                              <m:t>1−</m:t>
                            </m:r>
                            <m:r>
                              <a:rPr lang="en-US" altLang="zh-TW" sz="1800" i="1" kern="0">
                                <a:solidFill>
                                  <a:srgbClr val="000000"/>
                                </a:solidFill>
                                <a:effectLst/>
                                <a:latin typeface="Cambria Math" panose="02040503050406030204" pitchFamily="18" charset="0"/>
                                <a:ea typeface="標楷體" panose="03000509000000000000" pitchFamily="65" charset="-120"/>
                                <a:cs typeface="Times New Roman" panose="02020603050405020304" pitchFamily="18" charset="0"/>
                              </a:rPr>
                              <m:t>𝑝</m:t>
                            </m:r>
                          </m:den>
                        </m:f>
                        <m:r>
                          <a:rPr lang="en-US" altLang="zh-TW" sz="1800" i="1" kern="0">
                            <a:solidFill>
                              <a:srgbClr val="000000"/>
                            </a:solidFill>
                            <a:effectLst/>
                            <a:latin typeface="Cambria Math" panose="02040503050406030204" pitchFamily="18" charset="0"/>
                            <a:ea typeface="標楷體" panose="03000509000000000000" pitchFamily="65" charset="-120"/>
                            <a:cs typeface="Times New Roman" panose="02020603050405020304" pitchFamily="18" charset="0"/>
                          </a:rPr>
                          <m:t> </m:t>
                        </m:r>
                      </m:e>
                    </m:d>
                    <m:r>
                      <a:rPr lang="en-US" altLang="zh-TW" sz="1800" kern="0">
                        <a:solidFill>
                          <a:srgbClr val="000000"/>
                        </a:solidFill>
                        <a:effectLst/>
                        <a:latin typeface="Cambria Math" panose="02040503050406030204" pitchFamily="18" charset="0"/>
                        <a:ea typeface="標楷體" panose="03000509000000000000" pitchFamily="65" charset="-120"/>
                        <a:cs typeface="Times New Roman" panose="02020603050405020304" pitchFamily="18" charset="0"/>
                      </a:rPr>
                      <m:t>=</m:t>
                    </m:r>
                    <m:r>
                      <a:rPr lang="en-US" altLang="zh-TW" sz="1800" i="1" kern="0">
                        <a:solidFill>
                          <a:srgbClr val="000000"/>
                        </a:solidFill>
                        <a:effectLst/>
                        <a:latin typeface="Cambria Math" panose="02040503050406030204" pitchFamily="18" charset="0"/>
                        <a:ea typeface="標楷體" panose="03000509000000000000" pitchFamily="65" charset="-120"/>
                        <a:cs typeface="Times New Roman" panose="02020603050405020304" pitchFamily="18" charset="0"/>
                      </a:rPr>
                      <m:t>−</m:t>
                    </m:r>
                    <m:r>
                      <a:rPr lang="en-US" altLang="zh-TW" sz="1800" kern="0">
                        <a:solidFill>
                          <a:srgbClr val="000000"/>
                        </a:solidFill>
                        <a:effectLst/>
                        <a:latin typeface="Cambria Math" panose="02040503050406030204" pitchFamily="18" charset="0"/>
                        <a:ea typeface="標楷體" panose="03000509000000000000" pitchFamily="65" charset="-120"/>
                        <a:cs typeface="Times New Roman" panose="02020603050405020304" pitchFamily="18" charset="0"/>
                      </a:rPr>
                      <m:t>1.8035</m:t>
                    </m:r>
                    <m:r>
                      <a:rPr lang="en-US" altLang="zh-TW" sz="1800" i="1" kern="0">
                        <a:solidFill>
                          <a:srgbClr val="000000"/>
                        </a:solidFill>
                        <a:effectLst/>
                        <a:latin typeface="Cambria Math" panose="02040503050406030204" pitchFamily="18" charset="0"/>
                        <a:ea typeface="標楷體" panose="03000509000000000000" pitchFamily="65" charset="-120"/>
                        <a:cs typeface="Times New Roman" panose="02020603050405020304" pitchFamily="18" charset="0"/>
                      </a:rPr>
                      <m:t>−</m:t>
                    </m:r>
                    <m:r>
                      <a:rPr lang="en-US" altLang="zh-TW" sz="1800" kern="0">
                        <a:solidFill>
                          <a:srgbClr val="000000"/>
                        </a:solidFill>
                        <a:effectLst/>
                        <a:latin typeface="Cambria Math" panose="02040503050406030204" pitchFamily="18" charset="0"/>
                        <a:ea typeface="標楷體" panose="03000509000000000000" pitchFamily="65" charset="-120"/>
                        <a:cs typeface="Times New Roman" panose="02020603050405020304" pitchFamily="18" charset="0"/>
                      </a:rPr>
                      <m:t>0.3314⋅</m:t>
                    </m:r>
                    <m:r>
                      <m:rPr>
                        <m:sty m:val="p"/>
                      </m:rPr>
                      <a:rPr lang="en-US" altLang="zh-TW" sz="1800" kern="0">
                        <a:solidFill>
                          <a:srgbClr val="000000"/>
                        </a:solidFill>
                        <a:effectLst/>
                        <a:latin typeface="Cambria Math" panose="02040503050406030204" pitchFamily="18" charset="0"/>
                        <a:ea typeface="標楷體" panose="03000509000000000000" pitchFamily="65" charset="-120"/>
                        <a:cs typeface="Times New Roman" panose="02020603050405020304" pitchFamily="18" charset="0"/>
                      </a:rPr>
                      <m:t>V</m:t>
                    </m:r>
                    <m:r>
                      <a:rPr lang="en-US" altLang="zh-TW" sz="1800" kern="0">
                        <a:solidFill>
                          <a:srgbClr val="000000"/>
                        </a:solidFill>
                        <a:effectLst/>
                        <a:latin typeface="Cambria Math" panose="02040503050406030204" pitchFamily="18" charset="0"/>
                        <a:ea typeface="標楷體" panose="03000509000000000000" pitchFamily="65" charset="-120"/>
                        <a:cs typeface="Times New Roman" panose="02020603050405020304" pitchFamily="18" charset="0"/>
                      </a:rPr>
                      <m:t>21+0.4605⋅</m:t>
                    </m:r>
                    <m:r>
                      <m:rPr>
                        <m:sty m:val="p"/>
                      </m:rPr>
                      <a:rPr lang="en-US" altLang="zh-TW" sz="1800" kern="0">
                        <a:solidFill>
                          <a:srgbClr val="000000"/>
                        </a:solidFill>
                        <a:effectLst/>
                        <a:latin typeface="Cambria Math" panose="02040503050406030204" pitchFamily="18" charset="0"/>
                        <a:ea typeface="標楷體" panose="03000509000000000000" pitchFamily="65" charset="-120"/>
                        <a:cs typeface="Times New Roman" panose="02020603050405020304" pitchFamily="18" charset="0"/>
                      </a:rPr>
                      <m:t>V</m:t>
                    </m:r>
                    <m:r>
                      <a:rPr lang="en-US" altLang="zh-TW" sz="1800" kern="0">
                        <a:solidFill>
                          <a:srgbClr val="000000"/>
                        </a:solidFill>
                        <a:effectLst/>
                        <a:latin typeface="Cambria Math" panose="02040503050406030204" pitchFamily="18" charset="0"/>
                        <a:ea typeface="標楷體" panose="03000509000000000000" pitchFamily="65" charset="-120"/>
                        <a:cs typeface="Times New Roman" panose="02020603050405020304" pitchFamily="18" charset="0"/>
                      </a:rPr>
                      <m:t>10</m:t>
                    </m:r>
                    <m:r>
                      <a:rPr lang="en-US" altLang="zh-TW" sz="1800" i="1" kern="0">
                        <a:solidFill>
                          <a:srgbClr val="000000"/>
                        </a:solidFill>
                        <a:effectLst/>
                        <a:latin typeface="Cambria Math" panose="02040503050406030204" pitchFamily="18" charset="0"/>
                        <a:ea typeface="標楷體" panose="03000509000000000000" pitchFamily="65" charset="-120"/>
                        <a:cs typeface="Times New Roman" panose="02020603050405020304" pitchFamily="18" charset="0"/>
                      </a:rPr>
                      <m:t>−</m:t>
                    </m:r>
                    <m:r>
                      <a:rPr lang="en-US" altLang="zh-TW" sz="1800" kern="0">
                        <a:solidFill>
                          <a:srgbClr val="000000"/>
                        </a:solidFill>
                        <a:effectLst/>
                        <a:latin typeface="Cambria Math" panose="02040503050406030204" pitchFamily="18" charset="0"/>
                        <a:ea typeface="標楷體" panose="03000509000000000000" pitchFamily="65" charset="-120"/>
                        <a:cs typeface="Times New Roman" panose="02020603050405020304" pitchFamily="18" charset="0"/>
                      </a:rPr>
                      <m:t>0.3932⋅</m:t>
                    </m:r>
                    <m:r>
                      <m:rPr>
                        <m:sty m:val="p"/>
                      </m:rPr>
                      <a:rPr lang="en-US" altLang="zh-TW" sz="1800" kern="0">
                        <a:solidFill>
                          <a:srgbClr val="000000"/>
                        </a:solidFill>
                        <a:effectLst/>
                        <a:latin typeface="Cambria Math" panose="02040503050406030204" pitchFamily="18" charset="0"/>
                        <a:ea typeface="標楷體" panose="03000509000000000000" pitchFamily="65" charset="-120"/>
                        <a:cs typeface="Times New Roman" panose="02020603050405020304" pitchFamily="18" charset="0"/>
                      </a:rPr>
                      <m:t>V</m:t>
                    </m:r>
                    <m:r>
                      <a:rPr lang="en-US" altLang="zh-TW" sz="1800" kern="0">
                        <a:solidFill>
                          <a:srgbClr val="000000"/>
                        </a:solidFill>
                        <a:effectLst/>
                        <a:latin typeface="Cambria Math" panose="02040503050406030204" pitchFamily="18" charset="0"/>
                        <a:ea typeface="標楷體" panose="03000509000000000000" pitchFamily="65" charset="-120"/>
                        <a:cs typeface="Times New Roman" panose="02020603050405020304" pitchFamily="18" charset="0"/>
                      </a:rPr>
                      <m:t>16</m:t>
                    </m:r>
                  </m:oMath>
                </a14:m>
                <a:endParaRPr lang="en-US" altLang="zh-TW" sz="1800" kern="100" dirty="0">
                  <a:latin typeface="Aptos" panose="020B0004020202020204" pitchFamily="34" charset="0"/>
                  <a:ea typeface="新細明體" panose="02020500000000000000" pitchFamily="18" charset="-120"/>
                  <a:cs typeface="Times New Roman" panose="02020603050405020304" pitchFamily="18" charset="0"/>
                </a:endParaRPr>
              </a:p>
              <a:p>
                <a:pPr marL="457200" indent="-285750">
                  <a:lnSpc>
                    <a:spcPct val="150000"/>
                  </a:lnSpc>
                  <a:spcAft>
                    <a:spcPts val="800"/>
                  </a:spcAft>
                  <a:buFont typeface="Wingdings" panose="05000000000000000000" pitchFamily="2" charset="2"/>
                  <a:buChar char="ü"/>
                </a:pPr>
                <a:r>
                  <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和諧百分比為</a:t>
                </a: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66.1%</a:t>
                </a:r>
                <a:r>
                  <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，表明模型在預測方面具有良好的能力。</a:t>
                </a: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c=0.670</a:t>
                </a:r>
                <a:r>
                  <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：表明模型具有一定的區分能力，接近於優秀模型的水準（</a:t>
                </a: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c≥0.7 </a:t>
                </a:r>
                <a:r>
                  <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通常視為較好的分類能力）。</a:t>
                </a:r>
                <a:endParaRPr lang="zh-TW" altLang="zh-TW" sz="1800" kern="100" dirty="0">
                  <a:effectLst/>
                  <a:latin typeface="Aptos" panose="020B0004020202020204" pitchFamily="34" charset="0"/>
                  <a:ea typeface="新細明體" panose="02020500000000000000" pitchFamily="18" charset="-120"/>
                  <a:cs typeface="Times New Roman" panose="02020603050405020304" pitchFamily="18" charset="0"/>
                </a:endParaRPr>
              </a:p>
            </p:txBody>
          </p:sp>
        </mc:Choice>
        <mc:Fallback xmlns="">
          <p:sp>
            <p:nvSpPr>
              <p:cNvPr id="7" name="Content Placeholder 2">
                <a:extLst>
                  <a:ext uri="{FF2B5EF4-FFF2-40B4-BE49-F238E27FC236}">
                    <a16:creationId xmlns:a16="http://schemas.microsoft.com/office/drawing/2014/main" id="{E1E12AF2-8AEA-52F5-D764-98266614CAD1}"/>
                  </a:ext>
                </a:extLst>
              </p:cNvPr>
              <p:cNvSpPr txBox="1">
                <a:spLocks noRot="1" noChangeAspect="1" noMove="1" noResize="1" noEditPoints="1" noAdjustHandles="1" noChangeArrowheads="1" noChangeShapeType="1" noTextEdit="1"/>
              </p:cNvSpPr>
              <p:nvPr/>
            </p:nvSpPr>
            <p:spPr>
              <a:xfrm>
                <a:off x="73394" y="1800195"/>
                <a:ext cx="4298756" cy="5066395"/>
              </a:xfrm>
              <a:prstGeom prst="rect">
                <a:avLst/>
              </a:prstGeom>
              <a:blipFill>
                <a:blip r:embed="rId3"/>
                <a:stretch>
                  <a:fillRect b="-963"/>
                </a:stretch>
              </a:blipFill>
            </p:spPr>
            <p:txBody>
              <a:bodyPr/>
              <a:lstStyle/>
              <a:p>
                <a:r>
                  <a:rPr lang="zh-TW" altLang="en-US">
                    <a:noFill/>
                  </a:rPr>
                  <a:t> </a:t>
                </a:r>
              </a:p>
            </p:txBody>
          </p:sp>
        </mc:Fallback>
      </mc:AlternateContent>
      <p:pic>
        <p:nvPicPr>
          <p:cNvPr id="6" name="圖片 5" descr="一張含有 文字, 螢幕擷取畫面, 字型, 數字 的圖片&#10;&#10;自動產生的描述">
            <a:extLst>
              <a:ext uri="{FF2B5EF4-FFF2-40B4-BE49-F238E27FC236}">
                <a16:creationId xmlns:a16="http://schemas.microsoft.com/office/drawing/2014/main" id="{97574AE4-735D-C074-E404-0D3C5F37B0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72149" y="2499391"/>
            <a:ext cx="2226310" cy="3248660"/>
          </a:xfrm>
          <a:prstGeom prst="rect">
            <a:avLst/>
          </a:prstGeom>
        </p:spPr>
      </p:pic>
      <p:pic>
        <p:nvPicPr>
          <p:cNvPr id="8" name="圖片 7" descr="一張含有 文字, 螢幕擷取畫面, 字型, 數字 的圖片&#10;&#10;自動產生的描述">
            <a:extLst>
              <a:ext uri="{FF2B5EF4-FFF2-40B4-BE49-F238E27FC236}">
                <a16:creationId xmlns:a16="http://schemas.microsoft.com/office/drawing/2014/main" id="{EF490019-21E2-7E82-420E-74F1C0298847}"/>
              </a:ext>
            </a:extLst>
          </p:cNvPr>
          <p:cNvPicPr>
            <a:picLocks noChangeAspect="1"/>
          </p:cNvPicPr>
          <p:nvPr/>
        </p:nvPicPr>
        <p:blipFill>
          <a:blip r:embed="rId5"/>
          <a:stretch>
            <a:fillRect/>
          </a:stretch>
        </p:blipFill>
        <p:spPr>
          <a:xfrm>
            <a:off x="6598460" y="2647251"/>
            <a:ext cx="2254250" cy="1414780"/>
          </a:xfrm>
          <a:prstGeom prst="rect">
            <a:avLst/>
          </a:prstGeom>
        </p:spPr>
      </p:pic>
      <p:pic>
        <p:nvPicPr>
          <p:cNvPr id="9" name="圖片 8" descr="一張含有 文字, 螢幕擷取畫面, 字型, 數字 的圖片&#10;&#10;自動產生的描述">
            <a:extLst>
              <a:ext uri="{FF2B5EF4-FFF2-40B4-BE49-F238E27FC236}">
                <a16:creationId xmlns:a16="http://schemas.microsoft.com/office/drawing/2014/main" id="{B129EC78-8214-D976-0997-B9D3B06238E0}"/>
              </a:ext>
            </a:extLst>
          </p:cNvPr>
          <p:cNvPicPr>
            <a:picLocks noChangeAspect="1"/>
          </p:cNvPicPr>
          <p:nvPr/>
        </p:nvPicPr>
        <p:blipFill>
          <a:blip r:embed="rId6"/>
          <a:stretch>
            <a:fillRect/>
          </a:stretch>
        </p:blipFill>
        <p:spPr>
          <a:xfrm>
            <a:off x="6598459" y="4166267"/>
            <a:ext cx="2327645" cy="1426012"/>
          </a:xfrm>
          <a:prstGeom prst="rect">
            <a:avLst/>
          </a:prstGeom>
        </p:spPr>
      </p:pic>
      <p:sp>
        <p:nvSpPr>
          <p:cNvPr id="10" name="矩形 9">
            <a:extLst>
              <a:ext uri="{FF2B5EF4-FFF2-40B4-BE49-F238E27FC236}">
                <a16:creationId xmlns:a16="http://schemas.microsoft.com/office/drawing/2014/main" id="{5659D82A-27C2-58DF-C3E5-421BE789C63F}"/>
              </a:ext>
            </a:extLst>
          </p:cNvPr>
          <p:cNvSpPr/>
          <p:nvPr/>
        </p:nvSpPr>
        <p:spPr>
          <a:xfrm>
            <a:off x="4364975" y="2366588"/>
            <a:ext cx="4632237" cy="3514266"/>
          </a:xfrm>
          <a:prstGeom prst="rec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 name="投影片編號版面配置區 1">
            <a:extLst>
              <a:ext uri="{FF2B5EF4-FFF2-40B4-BE49-F238E27FC236}">
                <a16:creationId xmlns:a16="http://schemas.microsoft.com/office/drawing/2014/main" id="{9DEE5574-45A3-2F19-DE32-7A78E8B195F0}"/>
              </a:ext>
            </a:extLst>
          </p:cNvPr>
          <p:cNvSpPr>
            <a:spLocks noGrp="1"/>
          </p:cNvSpPr>
          <p:nvPr>
            <p:ph type="sldNum" sz="quarter" idx="12"/>
          </p:nvPr>
        </p:nvSpPr>
        <p:spPr/>
        <p:txBody>
          <a:bodyPr/>
          <a:lstStyle/>
          <a:p>
            <a:fld id="{C1FF6DA9-008F-8B48-92A6-B652298478BF}" type="slidenum">
              <a:rPr lang="en-US" smtClean="0"/>
              <a:t>35</a:t>
            </a:fld>
            <a:endParaRPr lang="en-US"/>
          </a:p>
        </p:txBody>
      </p:sp>
    </p:spTree>
    <p:extLst>
      <p:ext uri="{BB962C8B-B14F-4D97-AF65-F5344CB8AC3E}">
        <p14:creationId xmlns:p14="http://schemas.microsoft.com/office/powerpoint/2010/main" val="81652707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1D1DAE2-AE68-AB40-0B22-7A8FDE8B416B}"/>
            </a:ext>
          </a:extLst>
        </p:cNvPr>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6FDF047F-B35A-FA7E-3715-9AFD58CD6B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5" name="Title 1">
            <a:extLst>
              <a:ext uri="{FF2B5EF4-FFF2-40B4-BE49-F238E27FC236}">
                <a16:creationId xmlns:a16="http://schemas.microsoft.com/office/drawing/2014/main" id="{102DCD52-F5B4-018C-DF06-3EDFF8367111}"/>
              </a:ext>
            </a:extLst>
          </p:cNvPr>
          <p:cNvSpPr>
            <a:spLocks noGrp="1"/>
          </p:cNvSpPr>
          <p:nvPr>
            <p:ph type="title"/>
          </p:nvPr>
        </p:nvSpPr>
        <p:spPr>
          <a:xfrm>
            <a:off x="429369" y="238539"/>
            <a:ext cx="8263890" cy="1434415"/>
          </a:xfrm>
        </p:spPr>
        <p:txBody>
          <a:bodyPr anchor="b">
            <a:normAutofit/>
          </a:bodyPr>
          <a:lstStyle/>
          <a:p>
            <a:r>
              <a:rPr lang="en-US" altLang="zh-TW" sz="4700" dirty="0">
                <a:latin typeface="標楷體" panose="03000509000000000000" pitchFamily="65" charset="-120"/>
                <a:ea typeface="標楷體" panose="03000509000000000000" pitchFamily="65" charset="-120"/>
              </a:rPr>
              <a:t>ROC</a:t>
            </a:r>
            <a:r>
              <a:rPr lang="zh-TW" altLang="en-US" sz="4700" dirty="0">
                <a:latin typeface="標楷體" panose="03000509000000000000" pitchFamily="65" charset="-120"/>
                <a:ea typeface="標楷體" panose="03000509000000000000" pitchFamily="65" charset="-120"/>
              </a:rPr>
              <a:t>曲線</a:t>
            </a:r>
          </a:p>
        </p:txBody>
      </p:sp>
      <p:sp>
        <p:nvSpPr>
          <p:cNvPr id="14" name="sketchy line">
            <a:extLst>
              <a:ext uri="{FF2B5EF4-FFF2-40B4-BE49-F238E27FC236}">
                <a16:creationId xmlns:a16="http://schemas.microsoft.com/office/drawing/2014/main" id="{9CEDD1B9-FD3D-0A63-63CA-664C504DE8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9369" y="1681544"/>
            <a:ext cx="8229600" cy="18288"/>
          </a:xfrm>
          <a:custGeom>
            <a:avLst/>
            <a:gdLst>
              <a:gd name="connsiteX0" fmla="*/ 0 w 8229600"/>
              <a:gd name="connsiteY0" fmla="*/ 0 h 18288"/>
              <a:gd name="connsiteX1" fmla="*/ 521208 w 8229600"/>
              <a:gd name="connsiteY1" fmla="*/ 0 h 18288"/>
              <a:gd name="connsiteX2" fmla="*/ 1371600 w 8229600"/>
              <a:gd name="connsiteY2" fmla="*/ 0 h 18288"/>
              <a:gd name="connsiteX3" fmla="*/ 2221992 w 8229600"/>
              <a:gd name="connsiteY3" fmla="*/ 0 h 18288"/>
              <a:gd name="connsiteX4" fmla="*/ 3072384 w 8229600"/>
              <a:gd name="connsiteY4" fmla="*/ 0 h 18288"/>
              <a:gd name="connsiteX5" fmla="*/ 3511296 w 8229600"/>
              <a:gd name="connsiteY5" fmla="*/ 0 h 18288"/>
              <a:gd name="connsiteX6" fmla="*/ 4114800 w 8229600"/>
              <a:gd name="connsiteY6" fmla="*/ 0 h 18288"/>
              <a:gd name="connsiteX7" fmla="*/ 4553712 w 8229600"/>
              <a:gd name="connsiteY7" fmla="*/ 0 h 18288"/>
              <a:gd name="connsiteX8" fmla="*/ 5239512 w 8229600"/>
              <a:gd name="connsiteY8" fmla="*/ 0 h 18288"/>
              <a:gd name="connsiteX9" fmla="*/ 5843016 w 8229600"/>
              <a:gd name="connsiteY9" fmla="*/ 0 h 18288"/>
              <a:gd name="connsiteX10" fmla="*/ 6611112 w 8229600"/>
              <a:gd name="connsiteY10" fmla="*/ 0 h 18288"/>
              <a:gd name="connsiteX11" fmla="*/ 7461504 w 8229600"/>
              <a:gd name="connsiteY11" fmla="*/ 0 h 18288"/>
              <a:gd name="connsiteX12" fmla="*/ 8229600 w 8229600"/>
              <a:gd name="connsiteY12" fmla="*/ 0 h 18288"/>
              <a:gd name="connsiteX13" fmla="*/ 8229600 w 8229600"/>
              <a:gd name="connsiteY13" fmla="*/ 18288 h 18288"/>
              <a:gd name="connsiteX14" fmla="*/ 7461504 w 8229600"/>
              <a:gd name="connsiteY14" fmla="*/ 18288 h 18288"/>
              <a:gd name="connsiteX15" fmla="*/ 6940296 w 8229600"/>
              <a:gd name="connsiteY15" fmla="*/ 18288 h 18288"/>
              <a:gd name="connsiteX16" fmla="*/ 6419088 w 8229600"/>
              <a:gd name="connsiteY16" fmla="*/ 18288 h 18288"/>
              <a:gd name="connsiteX17" fmla="*/ 5650992 w 8229600"/>
              <a:gd name="connsiteY17" fmla="*/ 18288 h 18288"/>
              <a:gd name="connsiteX18" fmla="*/ 5129784 w 8229600"/>
              <a:gd name="connsiteY18" fmla="*/ 18288 h 18288"/>
              <a:gd name="connsiteX19" fmla="*/ 4690872 w 8229600"/>
              <a:gd name="connsiteY19" fmla="*/ 18288 h 18288"/>
              <a:gd name="connsiteX20" fmla="*/ 4087368 w 8229600"/>
              <a:gd name="connsiteY20" fmla="*/ 18288 h 18288"/>
              <a:gd name="connsiteX21" fmla="*/ 3401568 w 8229600"/>
              <a:gd name="connsiteY21" fmla="*/ 18288 h 18288"/>
              <a:gd name="connsiteX22" fmla="*/ 2798064 w 8229600"/>
              <a:gd name="connsiteY22" fmla="*/ 18288 h 18288"/>
              <a:gd name="connsiteX23" fmla="*/ 2276856 w 8229600"/>
              <a:gd name="connsiteY23" fmla="*/ 18288 h 18288"/>
              <a:gd name="connsiteX24" fmla="*/ 1426464 w 8229600"/>
              <a:gd name="connsiteY24" fmla="*/ 18288 h 18288"/>
              <a:gd name="connsiteX25" fmla="*/ 740664 w 8229600"/>
              <a:gd name="connsiteY25" fmla="*/ 18288 h 18288"/>
              <a:gd name="connsiteX26" fmla="*/ 0 w 8229600"/>
              <a:gd name="connsiteY26" fmla="*/ 18288 h 18288"/>
              <a:gd name="connsiteX27" fmla="*/ 0 w 8229600"/>
              <a:gd name="connsiteY2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229600" h="18288" fill="none" extrusionOk="0">
                <a:moveTo>
                  <a:pt x="0" y="0"/>
                </a:moveTo>
                <a:cubicBezTo>
                  <a:pt x="227594" y="-4267"/>
                  <a:pt x="329693" y="13251"/>
                  <a:pt x="521208" y="0"/>
                </a:cubicBezTo>
                <a:cubicBezTo>
                  <a:pt x="712723" y="-13251"/>
                  <a:pt x="1137373" y="-13618"/>
                  <a:pt x="1371600" y="0"/>
                </a:cubicBezTo>
                <a:cubicBezTo>
                  <a:pt x="1605827" y="13618"/>
                  <a:pt x="1975382" y="-27374"/>
                  <a:pt x="2221992" y="0"/>
                </a:cubicBezTo>
                <a:cubicBezTo>
                  <a:pt x="2468602" y="27374"/>
                  <a:pt x="2863316" y="-20517"/>
                  <a:pt x="3072384" y="0"/>
                </a:cubicBezTo>
                <a:cubicBezTo>
                  <a:pt x="3281452" y="20517"/>
                  <a:pt x="3331438" y="10793"/>
                  <a:pt x="3511296" y="0"/>
                </a:cubicBezTo>
                <a:cubicBezTo>
                  <a:pt x="3691154" y="-10793"/>
                  <a:pt x="3906405" y="-29737"/>
                  <a:pt x="4114800" y="0"/>
                </a:cubicBezTo>
                <a:cubicBezTo>
                  <a:pt x="4323195" y="29737"/>
                  <a:pt x="4428852" y="-2234"/>
                  <a:pt x="4553712" y="0"/>
                </a:cubicBezTo>
                <a:cubicBezTo>
                  <a:pt x="4678572" y="2234"/>
                  <a:pt x="5065629" y="29368"/>
                  <a:pt x="5239512" y="0"/>
                </a:cubicBezTo>
                <a:cubicBezTo>
                  <a:pt x="5413395" y="-29368"/>
                  <a:pt x="5703888" y="11839"/>
                  <a:pt x="5843016" y="0"/>
                </a:cubicBezTo>
                <a:cubicBezTo>
                  <a:pt x="5982144" y="-11839"/>
                  <a:pt x="6260765" y="24719"/>
                  <a:pt x="6611112" y="0"/>
                </a:cubicBezTo>
                <a:cubicBezTo>
                  <a:pt x="6961459" y="-24719"/>
                  <a:pt x="7228293" y="32959"/>
                  <a:pt x="7461504" y="0"/>
                </a:cubicBezTo>
                <a:cubicBezTo>
                  <a:pt x="7694715" y="-32959"/>
                  <a:pt x="7990029" y="-3422"/>
                  <a:pt x="8229600" y="0"/>
                </a:cubicBezTo>
                <a:cubicBezTo>
                  <a:pt x="8228940" y="5812"/>
                  <a:pt x="8229447" y="9773"/>
                  <a:pt x="8229600" y="18288"/>
                </a:cubicBezTo>
                <a:cubicBezTo>
                  <a:pt x="7940706" y="-9293"/>
                  <a:pt x="7792584" y="-16009"/>
                  <a:pt x="7461504" y="18288"/>
                </a:cubicBezTo>
                <a:cubicBezTo>
                  <a:pt x="7130424" y="52585"/>
                  <a:pt x="7080072" y="43845"/>
                  <a:pt x="6940296" y="18288"/>
                </a:cubicBezTo>
                <a:cubicBezTo>
                  <a:pt x="6800520" y="-7269"/>
                  <a:pt x="6672872" y="26671"/>
                  <a:pt x="6419088" y="18288"/>
                </a:cubicBezTo>
                <a:cubicBezTo>
                  <a:pt x="6165304" y="9905"/>
                  <a:pt x="5869721" y="4987"/>
                  <a:pt x="5650992" y="18288"/>
                </a:cubicBezTo>
                <a:cubicBezTo>
                  <a:pt x="5432263" y="31589"/>
                  <a:pt x="5308310" y="3023"/>
                  <a:pt x="5129784" y="18288"/>
                </a:cubicBezTo>
                <a:cubicBezTo>
                  <a:pt x="4951258" y="33553"/>
                  <a:pt x="4799696" y="15357"/>
                  <a:pt x="4690872" y="18288"/>
                </a:cubicBezTo>
                <a:cubicBezTo>
                  <a:pt x="4582048" y="21219"/>
                  <a:pt x="4311124" y="-7836"/>
                  <a:pt x="4087368" y="18288"/>
                </a:cubicBezTo>
                <a:cubicBezTo>
                  <a:pt x="3863612" y="44412"/>
                  <a:pt x="3730288" y="13374"/>
                  <a:pt x="3401568" y="18288"/>
                </a:cubicBezTo>
                <a:cubicBezTo>
                  <a:pt x="3072848" y="23202"/>
                  <a:pt x="3020684" y="32425"/>
                  <a:pt x="2798064" y="18288"/>
                </a:cubicBezTo>
                <a:cubicBezTo>
                  <a:pt x="2575444" y="4151"/>
                  <a:pt x="2440915" y="-7352"/>
                  <a:pt x="2276856" y="18288"/>
                </a:cubicBezTo>
                <a:cubicBezTo>
                  <a:pt x="2112797" y="43928"/>
                  <a:pt x="1726502" y="-9560"/>
                  <a:pt x="1426464" y="18288"/>
                </a:cubicBezTo>
                <a:cubicBezTo>
                  <a:pt x="1126426" y="46136"/>
                  <a:pt x="992925" y="21016"/>
                  <a:pt x="740664" y="18288"/>
                </a:cubicBezTo>
                <a:cubicBezTo>
                  <a:pt x="488403" y="15560"/>
                  <a:pt x="195650" y="-16061"/>
                  <a:pt x="0" y="18288"/>
                </a:cubicBezTo>
                <a:cubicBezTo>
                  <a:pt x="348" y="9455"/>
                  <a:pt x="654" y="3983"/>
                  <a:pt x="0" y="0"/>
                </a:cubicBezTo>
                <a:close/>
              </a:path>
              <a:path w="8229600" h="18288" stroke="0" extrusionOk="0">
                <a:moveTo>
                  <a:pt x="0" y="0"/>
                </a:moveTo>
                <a:cubicBezTo>
                  <a:pt x="259263" y="-9445"/>
                  <a:pt x="404731" y="4427"/>
                  <a:pt x="521208" y="0"/>
                </a:cubicBezTo>
                <a:cubicBezTo>
                  <a:pt x="637685" y="-4427"/>
                  <a:pt x="839187" y="564"/>
                  <a:pt x="960120" y="0"/>
                </a:cubicBezTo>
                <a:cubicBezTo>
                  <a:pt x="1081053" y="-564"/>
                  <a:pt x="1313469" y="-16481"/>
                  <a:pt x="1481328" y="0"/>
                </a:cubicBezTo>
                <a:cubicBezTo>
                  <a:pt x="1649187" y="16481"/>
                  <a:pt x="1885247" y="26161"/>
                  <a:pt x="2167128" y="0"/>
                </a:cubicBezTo>
                <a:cubicBezTo>
                  <a:pt x="2449009" y="-26161"/>
                  <a:pt x="2761875" y="-22202"/>
                  <a:pt x="2935224" y="0"/>
                </a:cubicBezTo>
                <a:cubicBezTo>
                  <a:pt x="3108573" y="22202"/>
                  <a:pt x="3540687" y="-2863"/>
                  <a:pt x="3785616" y="0"/>
                </a:cubicBezTo>
                <a:cubicBezTo>
                  <a:pt x="4030545" y="2863"/>
                  <a:pt x="4280774" y="-12442"/>
                  <a:pt x="4636008" y="0"/>
                </a:cubicBezTo>
                <a:cubicBezTo>
                  <a:pt x="4991242" y="12442"/>
                  <a:pt x="5025483" y="16914"/>
                  <a:pt x="5239512" y="0"/>
                </a:cubicBezTo>
                <a:cubicBezTo>
                  <a:pt x="5453541" y="-16914"/>
                  <a:pt x="5754008" y="16592"/>
                  <a:pt x="6007608" y="0"/>
                </a:cubicBezTo>
                <a:cubicBezTo>
                  <a:pt x="6261208" y="-16592"/>
                  <a:pt x="6407957" y="-11909"/>
                  <a:pt x="6693408" y="0"/>
                </a:cubicBezTo>
                <a:cubicBezTo>
                  <a:pt x="6978859" y="11909"/>
                  <a:pt x="7015437" y="-20890"/>
                  <a:pt x="7296912" y="0"/>
                </a:cubicBezTo>
                <a:cubicBezTo>
                  <a:pt x="7578387" y="20890"/>
                  <a:pt x="7859622" y="46406"/>
                  <a:pt x="8229600" y="0"/>
                </a:cubicBezTo>
                <a:cubicBezTo>
                  <a:pt x="8230508" y="6337"/>
                  <a:pt x="8228722" y="11778"/>
                  <a:pt x="8229600" y="18288"/>
                </a:cubicBezTo>
                <a:cubicBezTo>
                  <a:pt x="8075287" y="35054"/>
                  <a:pt x="7821366" y="21850"/>
                  <a:pt x="7626096" y="18288"/>
                </a:cubicBezTo>
                <a:cubicBezTo>
                  <a:pt x="7430826" y="14726"/>
                  <a:pt x="7320004" y="-9669"/>
                  <a:pt x="7022592" y="18288"/>
                </a:cubicBezTo>
                <a:cubicBezTo>
                  <a:pt x="6725180" y="46245"/>
                  <a:pt x="6348804" y="-14025"/>
                  <a:pt x="6172200" y="18288"/>
                </a:cubicBezTo>
                <a:cubicBezTo>
                  <a:pt x="5995596" y="50601"/>
                  <a:pt x="5788102" y="22890"/>
                  <a:pt x="5650992" y="18288"/>
                </a:cubicBezTo>
                <a:cubicBezTo>
                  <a:pt x="5513882" y="13686"/>
                  <a:pt x="5198399" y="29121"/>
                  <a:pt x="4882896" y="18288"/>
                </a:cubicBezTo>
                <a:cubicBezTo>
                  <a:pt x="4567393" y="7455"/>
                  <a:pt x="4557008" y="26965"/>
                  <a:pt x="4443984" y="18288"/>
                </a:cubicBezTo>
                <a:cubicBezTo>
                  <a:pt x="4330960" y="9611"/>
                  <a:pt x="4061674" y="28891"/>
                  <a:pt x="3758184" y="18288"/>
                </a:cubicBezTo>
                <a:cubicBezTo>
                  <a:pt x="3454694" y="7685"/>
                  <a:pt x="3380392" y="19119"/>
                  <a:pt x="3236976" y="18288"/>
                </a:cubicBezTo>
                <a:cubicBezTo>
                  <a:pt x="3093560" y="17457"/>
                  <a:pt x="2632116" y="37607"/>
                  <a:pt x="2386584" y="18288"/>
                </a:cubicBezTo>
                <a:cubicBezTo>
                  <a:pt x="2141052" y="-1031"/>
                  <a:pt x="2110884" y="28777"/>
                  <a:pt x="1947672" y="18288"/>
                </a:cubicBezTo>
                <a:cubicBezTo>
                  <a:pt x="1784460" y="7799"/>
                  <a:pt x="1535467" y="461"/>
                  <a:pt x="1261872" y="18288"/>
                </a:cubicBezTo>
                <a:cubicBezTo>
                  <a:pt x="988277" y="36115"/>
                  <a:pt x="1021096" y="10375"/>
                  <a:pt x="822960" y="18288"/>
                </a:cubicBezTo>
                <a:cubicBezTo>
                  <a:pt x="624824" y="26201"/>
                  <a:pt x="298309" y="1283"/>
                  <a:pt x="0" y="18288"/>
                </a:cubicBezTo>
                <a:cubicBezTo>
                  <a:pt x="-633" y="12278"/>
                  <a:pt x="-757" y="5867"/>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7" name="Content Placeholder 2">
            <a:extLst>
              <a:ext uri="{FF2B5EF4-FFF2-40B4-BE49-F238E27FC236}">
                <a16:creationId xmlns:a16="http://schemas.microsoft.com/office/drawing/2014/main" id="{7CADBE75-F0F4-D7A4-6057-55F2C0020A9B}"/>
              </a:ext>
            </a:extLst>
          </p:cNvPr>
          <p:cNvSpPr txBox="1">
            <a:spLocks/>
          </p:cNvSpPr>
          <p:nvPr/>
        </p:nvSpPr>
        <p:spPr>
          <a:xfrm>
            <a:off x="405152" y="2192772"/>
            <a:ext cx="4364974" cy="2926305"/>
          </a:xfrm>
          <a:prstGeom prst="rect">
            <a:avLst/>
          </a:prstGeom>
        </p:spPr>
        <p:txBody>
          <a:bodyPr vert="horz" lIns="91440" tIns="45720" rIns="91440" bIns="45720" rtlCol="0" anchor="t">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lvl="0" indent="0">
              <a:lnSpc>
                <a:spcPct val="150000"/>
              </a:lnSpc>
              <a:spcAft>
                <a:spcPts val="800"/>
              </a:spcAft>
              <a:buNone/>
            </a:pPr>
            <a:r>
              <a:rPr lang="zh-TW" altLang="en-US" sz="1800" kern="10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判定模型性能的方法是 </a:t>
            </a:r>
            <a:r>
              <a:rPr lang="en-US" altLang="zh-TW" sz="1800" kern="10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ROC </a:t>
            </a:r>
            <a:r>
              <a:rPr lang="zh-TW" altLang="en-US" sz="1800" kern="10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曲線下的面積（</a:t>
            </a:r>
            <a:r>
              <a:rPr lang="en-US" altLang="zh-TW" sz="1800" kern="10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AUC</a:t>
            </a:r>
            <a:r>
              <a:rPr lang="zh-TW" altLang="en-US" sz="1800" kern="10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）。面積越大，表示模型的預測能力越好。從圖中可以看出，該模型的 </a:t>
            </a:r>
            <a:r>
              <a:rPr lang="en-US" altLang="zh-TW" sz="1800" kern="10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AUC </a:t>
            </a:r>
            <a:r>
              <a:rPr lang="zh-TW" altLang="en-US" sz="1800" kern="10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值為 </a:t>
            </a:r>
            <a:r>
              <a:rPr lang="en-US" altLang="zh-TW" sz="1800" kern="10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0.6697</a:t>
            </a:r>
            <a:r>
              <a:rPr lang="zh-TW" altLang="en-US" sz="1800" kern="100" dirty="0">
                <a:solidFill>
                  <a:prstClr val="black"/>
                </a:solidFill>
                <a:latin typeface="Times New Roman" panose="02020603050405020304" pitchFamily="18" charset="0"/>
                <a:ea typeface="標楷體" panose="03000509000000000000" pitchFamily="65" charset="-120"/>
                <a:cs typeface="Times New Roman" panose="02020603050405020304" pitchFamily="18" charset="0"/>
              </a:rPr>
              <a:t>，曲線下的面積較大，表明該模型具備良好的預測能力。</a:t>
            </a:r>
            <a:endParaRPr kumimoji="0" lang="zh-TW" altLang="zh-TW" sz="1800" b="0" i="0" u="none" strike="noStrike" kern="100" cap="none" spc="0" normalizeH="0" baseline="0" noProof="0" dirty="0">
              <a:ln>
                <a:noFill/>
              </a:ln>
              <a:solidFill>
                <a:prstClr val="black"/>
              </a:solidFill>
              <a:effectLst/>
              <a:uLnTx/>
              <a:uFillTx/>
              <a:latin typeface="Aptos" panose="020B0004020202020204" pitchFamily="34" charset="0"/>
              <a:ea typeface="新細明體" panose="02020500000000000000" pitchFamily="18" charset="-120"/>
              <a:cs typeface="Times New Roman" panose="02020603050405020304" pitchFamily="18" charset="0"/>
            </a:endParaRPr>
          </a:p>
        </p:txBody>
      </p:sp>
      <p:pic>
        <p:nvPicPr>
          <p:cNvPr id="2" name="圖片 1" descr="一張含有 行, 圖表, 繪圖, 文字 的圖片&#10;&#10;自動產生的描述">
            <a:extLst>
              <a:ext uri="{FF2B5EF4-FFF2-40B4-BE49-F238E27FC236}">
                <a16:creationId xmlns:a16="http://schemas.microsoft.com/office/drawing/2014/main" id="{AE92106C-8E4F-ED01-BDBB-F523ED337ACD}"/>
              </a:ext>
            </a:extLst>
          </p:cNvPr>
          <p:cNvPicPr>
            <a:picLocks noChangeAspect="1"/>
          </p:cNvPicPr>
          <p:nvPr/>
        </p:nvPicPr>
        <p:blipFill>
          <a:blip r:embed="rId3"/>
          <a:stretch>
            <a:fillRect/>
          </a:stretch>
        </p:blipFill>
        <p:spPr>
          <a:xfrm>
            <a:off x="5056554" y="2141727"/>
            <a:ext cx="3602415" cy="3543975"/>
          </a:xfrm>
          <a:prstGeom prst="rect">
            <a:avLst/>
          </a:prstGeom>
          <a:ln>
            <a:solidFill>
              <a:schemeClr val="tx1"/>
            </a:solidFill>
          </a:ln>
        </p:spPr>
      </p:pic>
      <p:sp>
        <p:nvSpPr>
          <p:cNvPr id="3" name="投影片編號版面配置區 2">
            <a:extLst>
              <a:ext uri="{FF2B5EF4-FFF2-40B4-BE49-F238E27FC236}">
                <a16:creationId xmlns:a16="http://schemas.microsoft.com/office/drawing/2014/main" id="{B8CF5401-EB88-34DA-D958-F97BC6EB38C5}"/>
              </a:ext>
            </a:extLst>
          </p:cNvPr>
          <p:cNvSpPr>
            <a:spLocks noGrp="1"/>
          </p:cNvSpPr>
          <p:nvPr>
            <p:ph type="sldNum" sz="quarter" idx="12"/>
          </p:nvPr>
        </p:nvSpPr>
        <p:spPr/>
        <p:txBody>
          <a:bodyPr/>
          <a:lstStyle/>
          <a:p>
            <a:fld id="{C1FF6DA9-008F-8B48-92A6-B652298478BF}" type="slidenum">
              <a:rPr lang="en-US" smtClean="0"/>
              <a:t>36</a:t>
            </a:fld>
            <a:endParaRPr lang="en-US"/>
          </a:p>
        </p:txBody>
      </p:sp>
    </p:spTree>
    <p:extLst>
      <p:ext uri="{BB962C8B-B14F-4D97-AF65-F5344CB8AC3E}">
        <p14:creationId xmlns:p14="http://schemas.microsoft.com/office/powerpoint/2010/main" val="276610968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BB1EF5-5397-B1D8-D305-1E06BB4CBF5F}"/>
            </a:ext>
          </a:extLst>
        </p:cNvPr>
        <p:cNvGrpSpPr/>
        <p:nvPr/>
      </p:nvGrpSpPr>
      <p:grpSpPr>
        <a:xfrm>
          <a:off x="0" y="0"/>
          <a:ext cx="0" cy="0"/>
          <a:chOff x="0" y="0"/>
          <a:chExt cx="0" cy="0"/>
        </a:xfrm>
      </p:grpSpPr>
      <p:sp>
        <p:nvSpPr>
          <p:cNvPr id="4" name="標題 3">
            <a:extLst>
              <a:ext uri="{FF2B5EF4-FFF2-40B4-BE49-F238E27FC236}">
                <a16:creationId xmlns:a16="http://schemas.microsoft.com/office/drawing/2014/main" id="{0EF9C449-FB32-5BA9-2F1C-B1110DE2EB2F}"/>
              </a:ext>
            </a:extLst>
          </p:cNvPr>
          <p:cNvSpPr>
            <a:spLocks noGrp="1"/>
          </p:cNvSpPr>
          <p:nvPr>
            <p:ph type="title"/>
          </p:nvPr>
        </p:nvSpPr>
        <p:spPr/>
        <p:txBody>
          <a:bodyPr>
            <a:normAutofit/>
          </a:bodyPr>
          <a:lstStyle/>
          <a:p>
            <a:r>
              <a:rPr lang="zh-TW" altLang="en-US" sz="8000" dirty="0">
                <a:latin typeface="標楷體" panose="03000509000000000000" pitchFamily="65" charset="-120"/>
                <a:ea typeface="標楷體" panose="03000509000000000000" pitchFamily="65" charset="-120"/>
              </a:rPr>
              <a:t>研究結果</a:t>
            </a:r>
            <a:br>
              <a:rPr lang="en-US" altLang="zh-TW" sz="8000" dirty="0">
                <a:latin typeface="標楷體" panose="03000509000000000000" pitchFamily="65" charset="-120"/>
                <a:ea typeface="標楷體" panose="03000509000000000000" pitchFamily="65" charset="-120"/>
              </a:rPr>
            </a:br>
            <a:r>
              <a:rPr lang="zh-TW" altLang="en-US" sz="6000" dirty="0">
                <a:latin typeface="標楷體" panose="03000509000000000000" pitchFamily="65" charset="-120"/>
                <a:ea typeface="標楷體" panose="03000509000000000000" pitchFamily="65" charset="-120"/>
              </a:rPr>
              <a:t>典型相關</a:t>
            </a:r>
            <a:endParaRPr lang="zh-TW" altLang="en-US" sz="8000" dirty="0">
              <a:latin typeface="標楷體" panose="03000509000000000000" pitchFamily="65" charset="-120"/>
              <a:ea typeface="標楷體" panose="03000509000000000000" pitchFamily="65" charset="-120"/>
            </a:endParaRPr>
          </a:p>
        </p:txBody>
      </p:sp>
      <p:sp>
        <p:nvSpPr>
          <p:cNvPr id="2" name="投影片編號版面配置區 1">
            <a:extLst>
              <a:ext uri="{FF2B5EF4-FFF2-40B4-BE49-F238E27FC236}">
                <a16:creationId xmlns:a16="http://schemas.microsoft.com/office/drawing/2014/main" id="{FD5CB9A7-0151-B183-D07D-BD165C6FC012}"/>
              </a:ext>
            </a:extLst>
          </p:cNvPr>
          <p:cNvSpPr>
            <a:spLocks noGrp="1"/>
          </p:cNvSpPr>
          <p:nvPr>
            <p:ph type="sldNum" sz="quarter" idx="12"/>
          </p:nvPr>
        </p:nvSpPr>
        <p:spPr/>
        <p:txBody>
          <a:bodyPr/>
          <a:lstStyle/>
          <a:p>
            <a:fld id="{C1FF6DA9-008F-8B48-92A6-B652298478BF}" type="slidenum">
              <a:rPr lang="en-US" smtClean="0"/>
              <a:t>37</a:t>
            </a:fld>
            <a:endParaRPr lang="en-US"/>
          </a:p>
        </p:txBody>
      </p:sp>
    </p:spTree>
    <p:extLst>
      <p:ext uri="{BB962C8B-B14F-4D97-AF65-F5344CB8AC3E}">
        <p14:creationId xmlns:p14="http://schemas.microsoft.com/office/powerpoint/2010/main" val="179310028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C620DAD-9178-F602-013A-9F8F65EC6BDC}"/>
            </a:ext>
          </a:extLst>
        </p:cNvPr>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17F662BF-F6CD-2BF9-10B0-1930EB23EB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5" name="Title 1">
            <a:extLst>
              <a:ext uri="{FF2B5EF4-FFF2-40B4-BE49-F238E27FC236}">
                <a16:creationId xmlns:a16="http://schemas.microsoft.com/office/drawing/2014/main" id="{12B6EE36-A779-0AC6-56A3-4584626FE88C}"/>
              </a:ext>
            </a:extLst>
          </p:cNvPr>
          <p:cNvSpPr>
            <a:spLocks noGrp="1"/>
          </p:cNvSpPr>
          <p:nvPr>
            <p:ph type="title"/>
          </p:nvPr>
        </p:nvSpPr>
        <p:spPr>
          <a:xfrm>
            <a:off x="429369" y="238539"/>
            <a:ext cx="8263890" cy="1434415"/>
          </a:xfrm>
        </p:spPr>
        <p:txBody>
          <a:bodyPr anchor="b">
            <a:normAutofit/>
          </a:bodyPr>
          <a:lstStyle/>
          <a:p>
            <a:r>
              <a:rPr lang="zh-TW" altLang="en-US" sz="4700" dirty="0">
                <a:latin typeface="標楷體" panose="03000509000000000000" pitchFamily="65" charset="-120"/>
                <a:ea typeface="標楷體" panose="03000509000000000000" pitchFamily="65" charset="-120"/>
              </a:rPr>
              <a:t>虛無假設</a:t>
            </a:r>
          </a:p>
        </p:txBody>
      </p:sp>
      <p:sp>
        <p:nvSpPr>
          <p:cNvPr id="14" name="sketchy line">
            <a:extLst>
              <a:ext uri="{FF2B5EF4-FFF2-40B4-BE49-F238E27FC236}">
                <a16:creationId xmlns:a16="http://schemas.microsoft.com/office/drawing/2014/main" id="{961A9863-1AD4-E0D0-B466-84682B908C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9369" y="1681544"/>
            <a:ext cx="8229600" cy="18288"/>
          </a:xfrm>
          <a:custGeom>
            <a:avLst/>
            <a:gdLst>
              <a:gd name="connsiteX0" fmla="*/ 0 w 8229600"/>
              <a:gd name="connsiteY0" fmla="*/ 0 h 18288"/>
              <a:gd name="connsiteX1" fmla="*/ 521208 w 8229600"/>
              <a:gd name="connsiteY1" fmla="*/ 0 h 18288"/>
              <a:gd name="connsiteX2" fmla="*/ 1371600 w 8229600"/>
              <a:gd name="connsiteY2" fmla="*/ 0 h 18288"/>
              <a:gd name="connsiteX3" fmla="*/ 2221992 w 8229600"/>
              <a:gd name="connsiteY3" fmla="*/ 0 h 18288"/>
              <a:gd name="connsiteX4" fmla="*/ 3072384 w 8229600"/>
              <a:gd name="connsiteY4" fmla="*/ 0 h 18288"/>
              <a:gd name="connsiteX5" fmla="*/ 3511296 w 8229600"/>
              <a:gd name="connsiteY5" fmla="*/ 0 h 18288"/>
              <a:gd name="connsiteX6" fmla="*/ 4114800 w 8229600"/>
              <a:gd name="connsiteY6" fmla="*/ 0 h 18288"/>
              <a:gd name="connsiteX7" fmla="*/ 4553712 w 8229600"/>
              <a:gd name="connsiteY7" fmla="*/ 0 h 18288"/>
              <a:gd name="connsiteX8" fmla="*/ 5239512 w 8229600"/>
              <a:gd name="connsiteY8" fmla="*/ 0 h 18288"/>
              <a:gd name="connsiteX9" fmla="*/ 5843016 w 8229600"/>
              <a:gd name="connsiteY9" fmla="*/ 0 h 18288"/>
              <a:gd name="connsiteX10" fmla="*/ 6611112 w 8229600"/>
              <a:gd name="connsiteY10" fmla="*/ 0 h 18288"/>
              <a:gd name="connsiteX11" fmla="*/ 7461504 w 8229600"/>
              <a:gd name="connsiteY11" fmla="*/ 0 h 18288"/>
              <a:gd name="connsiteX12" fmla="*/ 8229600 w 8229600"/>
              <a:gd name="connsiteY12" fmla="*/ 0 h 18288"/>
              <a:gd name="connsiteX13" fmla="*/ 8229600 w 8229600"/>
              <a:gd name="connsiteY13" fmla="*/ 18288 h 18288"/>
              <a:gd name="connsiteX14" fmla="*/ 7461504 w 8229600"/>
              <a:gd name="connsiteY14" fmla="*/ 18288 h 18288"/>
              <a:gd name="connsiteX15" fmla="*/ 6940296 w 8229600"/>
              <a:gd name="connsiteY15" fmla="*/ 18288 h 18288"/>
              <a:gd name="connsiteX16" fmla="*/ 6419088 w 8229600"/>
              <a:gd name="connsiteY16" fmla="*/ 18288 h 18288"/>
              <a:gd name="connsiteX17" fmla="*/ 5650992 w 8229600"/>
              <a:gd name="connsiteY17" fmla="*/ 18288 h 18288"/>
              <a:gd name="connsiteX18" fmla="*/ 5129784 w 8229600"/>
              <a:gd name="connsiteY18" fmla="*/ 18288 h 18288"/>
              <a:gd name="connsiteX19" fmla="*/ 4690872 w 8229600"/>
              <a:gd name="connsiteY19" fmla="*/ 18288 h 18288"/>
              <a:gd name="connsiteX20" fmla="*/ 4087368 w 8229600"/>
              <a:gd name="connsiteY20" fmla="*/ 18288 h 18288"/>
              <a:gd name="connsiteX21" fmla="*/ 3401568 w 8229600"/>
              <a:gd name="connsiteY21" fmla="*/ 18288 h 18288"/>
              <a:gd name="connsiteX22" fmla="*/ 2798064 w 8229600"/>
              <a:gd name="connsiteY22" fmla="*/ 18288 h 18288"/>
              <a:gd name="connsiteX23" fmla="*/ 2276856 w 8229600"/>
              <a:gd name="connsiteY23" fmla="*/ 18288 h 18288"/>
              <a:gd name="connsiteX24" fmla="*/ 1426464 w 8229600"/>
              <a:gd name="connsiteY24" fmla="*/ 18288 h 18288"/>
              <a:gd name="connsiteX25" fmla="*/ 740664 w 8229600"/>
              <a:gd name="connsiteY25" fmla="*/ 18288 h 18288"/>
              <a:gd name="connsiteX26" fmla="*/ 0 w 8229600"/>
              <a:gd name="connsiteY26" fmla="*/ 18288 h 18288"/>
              <a:gd name="connsiteX27" fmla="*/ 0 w 8229600"/>
              <a:gd name="connsiteY2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229600" h="18288" fill="none" extrusionOk="0">
                <a:moveTo>
                  <a:pt x="0" y="0"/>
                </a:moveTo>
                <a:cubicBezTo>
                  <a:pt x="227594" y="-4267"/>
                  <a:pt x="329693" y="13251"/>
                  <a:pt x="521208" y="0"/>
                </a:cubicBezTo>
                <a:cubicBezTo>
                  <a:pt x="712723" y="-13251"/>
                  <a:pt x="1137373" y="-13618"/>
                  <a:pt x="1371600" y="0"/>
                </a:cubicBezTo>
                <a:cubicBezTo>
                  <a:pt x="1605827" y="13618"/>
                  <a:pt x="1975382" y="-27374"/>
                  <a:pt x="2221992" y="0"/>
                </a:cubicBezTo>
                <a:cubicBezTo>
                  <a:pt x="2468602" y="27374"/>
                  <a:pt x="2863316" y="-20517"/>
                  <a:pt x="3072384" y="0"/>
                </a:cubicBezTo>
                <a:cubicBezTo>
                  <a:pt x="3281452" y="20517"/>
                  <a:pt x="3331438" y="10793"/>
                  <a:pt x="3511296" y="0"/>
                </a:cubicBezTo>
                <a:cubicBezTo>
                  <a:pt x="3691154" y="-10793"/>
                  <a:pt x="3906405" y="-29737"/>
                  <a:pt x="4114800" y="0"/>
                </a:cubicBezTo>
                <a:cubicBezTo>
                  <a:pt x="4323195" y="29737"/>
                  <a:pt x="4428852" y="-2234"/>
                  <a:pt x="4553712" y="0"/>
                </a:cubicBezTo>
                <a:cubicBezTo>
                  <a:pt x="4678572" y="2234"/>
                  <a:pt x="5065629" y="29368"/>
                  <a:pt x="5239512" y="0"/>
                </a:cubicBezTo>
                <a:cubicBezTo>
                  <a:pt x="5413395" y="-29368"/>
                  <a:pt x="5703888" y="11839"/>
                  <a:pt x="5843016" y="0"/>
                </a:cubicBezTo>
                <a:cubicBezTo>
                  <a:pt x="5982144" y="-11839"/>
                  <a:pt x="6260765" y="24719"/>
                  <a:pt x="6611112" y="0"/>
                </a:cubicBezTo>
                <a:cubicBezTo>
                  <a:pt x="6961459" y="-24719"/>
                  <a:pt x="7228293" y="32959"/>
                  <a:pt x="7461504" y="0"/>
                </a:cubicBezTo>
                <a:cubicBezTo>
                  <a:pt x="7694715" y="-32959"/>
                  <a:pt x="7990029" y="-3422"/>
                  <a:pt x="8229600" y="0"/>
                </a:cubicBezTo>
                <a:cubicBezTo>
                  <a:pt x="8228940" y="5812"/>
                  <a:pt x="8229447" y="9773"/>
                  <a:pt x="8229600" y="18288"/>
                </a:cubicBezTo>
                <a:cubicBezTo>
                  <a:pt x="7940706" y="-9293"/>
                  <a:pt x="7792584" y="-16009"/>
                  <a:pt x="7461504" y="18288"/>
                </a:cubicBezTo>
                <a:cubicBezTo>
                  <a:pt x="7130424" y="52585"/>
                  <a:pt x="7080072" y="43845"/>
                  <a:pt x="6940296" y="18288"/>
                </a:cubicBezTo>
                <a:cubicBezTo>
                  <a:pt x="6800520" y="-7269"/>
                  <a:pt x="6672872" y="26671"/>
                  <a:pt x="6419088" y="18288"/>
                </a:cubicBezTo>
                <a:cubicBezTo>
                  <a:pt x="6165304" y="9905"/>
                  <a:pt x="5869721" y="4987"/>
                  <a:pt x="5650992" y="18288"/>
                </a:cubicBezTo>
                <a:cubicBezTo>
                  <a:pt x="5432263" y="31589"/>
                  <a:pt x="5308310" y="3023"/>
                  <a:pt x="5129784" y="18288"/>
                </a:cubicBezTo>
                <a:cubicBezTo>
                  <a:pt x="4951258" y="33553"/>
                  <a:pt x="4799696" y="15357"/>
                  <a:pt x="4690872" y="18288"/>
                </a:cubicBezTo>
                <a:cubicBezTo>
                  <a:pt x="4582048" y="21219"/>
                  <a:pt x="4311124" y="-7836"/>
                  <a:pt x="4087368" y="18288"/>
                </a:cubicBezTo>
                <a:cubicBezTo>
                  <a:pt x="3863612" y="44412"/>
                  <a:pt x="3730288" y="13374"/>
                  <a:pt x="3401568" y="18288"/>
                </a:cubicBezTo>
                <a:cubicBezTo>
                  <a:pt x="3072848" y="23202"/>
                  <a:pt x="3020684" y="32425"/>
                  <a:pt x="2798064" y="18288"/>
                </a:cubicBezTo>
                <a:cubicBezTo>
                  <a:pt x="2575444" y="4151"/>
                  <a:pt x="2440915" y="-7352"/>
                  <a:pt x="2276856" y="18288"/>
                </a:cubicBezTo>
                <a:cubicBezTo>
                  <a:pt x="2112797" y="43928"/>
                  <a:pt x="1726502" y="-9560"/>
                  <a:pt x="1426464" y="18288"/>
                </a:cubicBezTo>
                <a:cubicBezTo>
                  <a:pt x="1126426" y="46136"/>
                  <a:pt x="992925" y="21016"/>
                  <a:pt x="740664" y="18288"/>
                </a:cubicBezTo>
                <a:cubicBezTo>
                  <a:pt x="488403" y="15560"/>
                  <a:pt x="195650" y="-16061"/>
                  <a:pt x="0" y="18288"/>
                </a:cubicBezTo>
                <a:cubicBezTo>
                  <a:pt x="348" y="9455"/>
                  <a:pt x="654" y="3983"/>
                  <a:pt x="0" y="0"/>
                </a:cubicBezTo>
                <a:close/>
              </a:path>
              <a:path w="8229600" h="18288" stroke="0" extrusionOk="0">
                <a:moveTo>
                  <a:pt x="0" y="0"/>
                </a:moveTo>
                <a:cubicBezTo>
                  <a:pt x="259263" y="-9445"/>
                  <a:pt x="404731" y="4427"/>
                  <a:pt x="521208" y="0"/>
                </a:cubicBezTo>
                <a:cubicBezTo>
                  <a:pt x="637685" y="-4427"/>
                  <a:pt x="839187" y="564"/>
                  <a:pt x="960120" y="0"/>
                </a:cubicBezTo>
                <a:cubicBezTo>
                  <a:pt x="1081053" y="-564"/>
                  <a:pt x="1313469" y="-16481"/>
                  <a:pt x="1481328" y="0"/>
                </a:cubicBezTo>
                <a:cubicBezTo>
                  <a:pt x="1649187" y="16481"/>
                  <a:pt x="1885247" y="26161"/>
                  <a:pt x="2167128" y="0"/>
                </a:cubicBezTo>
                <a:cubicBezTo>
                  <a:pt x="2449009" y="-26161"/>
                  <a:pt x="2761875" y="-22202"/>
                  <a:pt x="2935224" y="0"/>
                </a:cubicBezTo>
                <a:cubicBezTo>
                  <a:pt x="3108573" y="22202"/>
                  <a:pt x="3540687" y="-2863"/>
                  <a:pt x="3785616" y="0"/>
                </a:cubicBezTo>
                <a:cubicBezTo>
                  <a:pt x="4030545" y="2863"/>
                  <a:pt x="4280774" y="-12442"/>
                  <a:pt x="4636008" y="0"/>
                </a:cubicBezTo>
                <a:cubicBezTo>
                  <a:pt x="4991242" y="12442"/>
                  <a:pt x="5025483" y="16914"/>
                  <a:pt x="5239512" y="0"/>
                </a:cubicBezTo>
                <a:cubicBezTo>
                  <a:pt x="5453541" y="-16914"/>
                  <a:pt x="5754008" y="16592"/>
                  <a:pt x="6007608" y="0"/>
                </a:cubicBezTo>
                <a:cubicBezTo>
                  <a:pt x="6261208" y="-16592"/>
                  <a:pt x="6407957" y="-11909"/>
                  <a:pt x="6693408" y="0"/>
                </a:cubicBezTo>
                <a:cubicBezTo>
                  <a:pt x="6978859" y="11909"/>
                  <a:pt x="7015437" y="-20890"/>
                  <a:pt x="7296912" y="0"/>
                </a:cubicBezTo>
                <a:cubicBezTo>
                  <a:pt x="7578387" y="20890"/>
                  <a:pt x="7859622" y="46406"/>
                  <a:pt x="8229600" y="0"/>
                </a:cubicBezTo>
                <a:cubicBezTo>
                  <a:pt x="8230508" y="6337"/>
                  <a:pt x="8228722" y="11778"/>
                  <a:pt x="8229600" y="18288"/>
                </a:cubicBezTo>
                <a:cubicBezTo>
                  <a:pt x="8075287" y="35054"/>
                  <a:pt x="7821366" y="21850"/>
                  <a:pt x="7626096" y="18288"/>
                </a:cubicBezTo>
                <a:cubicBezTo>
                  <a:pt x="7430826" y="14726"/>
                  <a:pt x="7320004" y="-9669"/>
                  <a:pt x="7022592" y="18288"/>
                </a:cubicBezTo>
                <a:cubicBezTo>
                  <a:pt x="6725180" y="46245"/>
                  <a:pt x="6348804" y="-14025"/>
                  <a:pt x="6172200" y="18288"/>
                </a:cubicBezTo>
                <a:cubicBezTo>
                  <a:pt x="5995596" y="50601"/>
                  <a:pt x="5788102" y="22890"/>
                  <a:pt x="5650992" y="18288"/>
                </a:cubicBezTo>
                <a:cubicBezTo>
                  <a:pt x="5513882" y="13686"/>
                  <a:pt x="5198399" y="29121"/>
                  <a:pt x="4882896" y="18288"/>
                </a:cubicBezTo>
                <a:cubicBezTo>
                  <a:pt x="4567393" y="7455"/>
                  <a:pt x="4557008" y="26965"/>
                  <a:pt x="4443984" y="18288"/>
                </a:cubicBezTo>
                <a:cubicBezTo>
                  <a:pt x="4330960" y="9611"/>
                  <a:pt x="4061674" y="28891"/>
                  <a:pt x="3758184" y="18288"/>
                </a:cubicBezTo>
                <a:cubicBezTo>
                  <a:pt x="3454694" y="7685"/>
                  <a:pt x="3380392" y="19119"/>
                  <a:pt x="3236976" y="18288"/>
                </a:cubicBezTo>
                <a:cubicBezTo>
                  <a:pt x="3093560" y="17457"/>
                  <a:pt x="2632116" y="37607"/>
                  <a:pt x="2386584" y="18288"/>
                </a:cubicBezTo>
                <a:cubicBezTo>
                  <a:pt x="2141052" y="-1031"/>
                  <a:pt x="2110884" y="28777"/>
                  <a:pt x="1947672" y="18288"/>
                </a:cubicBezTo>
                <a:cubicBezTo>
                  <a:pt x="1784460" y="7799"/>
                  <a:pt x="1535467" y="461"/>
                  <a:pt x="1261872" y="18288"/>
                </a:cubicBezTo>
                <a:cubicBezTo>
                  <a:pt x="988277" y="36115"/>
                  <a:pt x="1021096" y="10375"/>
                  <a:pt x="822960" y="18288"/>
                </a:cubicBezTo>
                <a:cubicBezTo>
                  <a:pt x="624824" y="26201"/>
                  <a:pt x="298309" y="1283"/>
                  <a:pt x="0" y="18288"/>
                </a:cubicBezTo>
                <a:cubicBezTo>
                  <a:pt x="-633" y="12278"/>
                  <a:pt x="-757" y="5867"/>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27C4B788-EE58-92D1-2DDB-C9FB4136AFF9}"/>
                  </a:ext>
                </a:extLst>
              </p:cNvPr>
              <p:cNvSpPr txBox="1">
                <a:spLocks/>
              </p:cNvSpPr>
              <p:nvPr/>
            </p:nvSpPr>
            <p:spPr>
              <a:xfrm>
                <a:off x="405151" y="1911493"/>
                <a:ext cx="8229599" cy="2926305"/>
              </a:xfrm>
              <a:prstGeom prst="rect">
                <a:avLst/>
              </a:prstGeom>
            </p:spPr>
            <p:txBody>
              <a:bodyPr vert="horz" lIns="91440" tIns="45720" rIns="91440" bIns="45720" rtlCol="0" anchor="t">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457200" indent="-285750">
                  <a:lnSpc>
                    <a:spcPct val="115000"/>
                  </a:lnSpc>
                  <a:spcAft>
                    <a:spcPts val="800"/>
                  </a:spcAft>
                  <a:buFont typeface="Wingdings" panose="05000000000000000000" pitchFamily="2" charset="2"/>
                  <a:buChar char="ü"/>
                </a:pPr>
                <a:r>
                  <a:rPr lang="zh-TW" altLang="en-US" sz="1800" kern="100" dirty="0">
                    <a:effectLst/>
                    <a:latin typeface="Times New Roman" panose="02020603050405020304" pitchFamily="18" charset="0"/>
                    <a:ea typeface="標楷體" panose="03000509000000000000" pitchFamily="65" charset="-120"/>
                    <a:cs typeface="Times New Roman" panose="02020603050405020304" pitchFamily="18" charset="0"/>
                  </a:rPr>
                  <a:t>以</a:t>
                </a:r>
                <a:r>
                  <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網路使用習慣量表</a:t>
                </a: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 ( V8-V17 ) </a:t>
                </a:r>
                <a:r>
                  <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和心理健康危險因子</a:t>
                </a: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 V28-V30 )</a:t>
                </a:r>
                <a:r>
                  <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是否有顯著相關建立虛無假設：</a:t>
                </a:r>
                <a:endParaRPr lang="zh-TW" altLang="zh-TW" sz="1800" kern="100" dirty="0">
                  <a:effectLst/>
                  <a:latin typeface="Aptos" panose="020B0004020202020204" pitchFamily="34" charset="0"/>
                  <a:ea typeface="新細明體" panose="02020500000000000000" pitchFamily="18" charset="-120"/>
                  <a:cs typeface="Times New Roman" panose="02020603050405020304" pitchFamily="18" charset="0"/>
                </a:endParaRPr>
              </a:p>
              <a:p>
                <a:pPr marL="133350" indent="0">
                  <a:lnSpc>
                    <a:spcPct val="150000"/>
                  </a:lnSpc>
                  <a:spcAft>
                    <a:spcPts val="800"/>
                  </a:spcAft>
                  <a:buNone/>
                </a:pPr>
                <a14:m>
                  <m:oMathPara xmlns:m="http://schemas.openxmlformats.org/officeDocument/2006/math">
                    <m:oMathParaPr>
                      <m:jc m:val="centerGroup"/>
                    </m:oMathParaPr>
                    <m:oMath xmlns:m="http://schemas.openxmlformats.org/officeDocument/2006/math">
                      <m:sSub>
                        <m:sSubPr>
                          <m:ctrlPr>
                            <a:rPr lang="zh-TW" altLang="zh-TW" sz="1800" i="1" kern="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ltLang="zh-TW" sz="1800" kern="0">
                              <a:solidFill>
                                <a:srgbClr val="000000"/>
                              </a:solidFill>
                              <a:effectLst/>
                              <a:latin typeface="Cambria Math" panose="02040503050406030204" pitchFamily="18" charset="0"/>
                              <a:ea typeface="標楷體" panose="03000509000000000000" pitchFamily="65" charset="-120"/>
                              <a:cs typeface="Times New Roman" panose="02020603050405020304" pitchFamily="18" charset="0"/>
                            </a:rPr>
                            <m:t>H</m:t>
                          </m:r>
                        </m:e>
                        <m:sub>
                          <m:r>
                            <a:rPr lang="en-US" altLang="zh-TW" sz="1800" kern="0">
                              <a:solidFill>
                                <a:srgbClr val="000000"/>
                              </a:solidFill>
                              <a:effectLst/>
                              <a:latin typeface="Cambria Math" panose="02040503050406030204" pitchFamily="18" charset="0"/>
                              <a:ea typeface="標楷體" panose="03000509000000000000" pitchFamily="65" charset="-120"/>
                              <a:cs typeface="Times New Roman" panose="02020603050405020304" pitchFamily="18" charset="0"/>
                            </a:rPr>
                            <m:t>0</m:t>
                          </m:r>
                        </m:sub>
                      </m:sSub>
                      <m:r>
                        <a:rPr lang="zh-TW" altLang="zh-TW" sz="1800" kern="0">
                          <a:solidFill>
                            <a:srgbClr val="000000"/>
                          </a:solidFill>
                          <a:effectLst/>
                          <a:latin typeface="Cambria Math" panose="02040503050406030204" pitchFamily="18" charset="0"/>
                          <a:ea typeface="標楷體" panose="03000509000000000000" pitchFamily="65" charset="-120"/>
                          <a:cs typeface="Times New Roman" panose="02020603050405020304" pitchFamily="18" charset="0"/>
                        </a:rPr>
                        <m:t>：所有的典型相關係數均為</m:t>
                      </m:r>
                      <m:r>
                        <a:rPr lang="en-US" altLang="zh-TW" sz="1800" i="1" kern="0">
                          <a:solidFill>
                            <a:srgbClr val="000000"/>
                          </a:solidFill>
                          <a:effectLst/>
                          <a:latin typeface="Cambria Math" panose="02040503050406030204" pitchFamily="18" charset="0"/>
                          <a:ea typeface="標楷體" panose="03000509000000000000" pitchFamily="65" charset="-120"/>
                          <a:cs typeface="Times New Roman" panose="02020603050405020304" pitchFamily="18" charset="0"/>
                        </a:rPr>
                        <m:t> </m:t>
                      </m:r>
                      <m:r>
                        <a:rPr lang="en-US" altLang="zh-TW" sz="1800" kern="0">
                          <a:solidFill>
                            <a:srgbClr val="000000"/>
                          </a:solidFill>
                          <a:effectLst/>
                          <a:latin typeface="Cambria Math" panose="02040503050406030204" pitchFamily="18" charset="0"/>
                          <a:ea typeface="標楷體" panose="03000509000000000000" pitchFamily="65" charset="-120"/>
                          <a:cs typeface="Times New Roman" panose="02020603050405020304" pitchFamily="18" charset="0"/>
                        </a:rPr>
                        <m:t>0</m:t>
                      </m:r>
                      <m:r>
                        <a:rPr lang="zh-TW" altLang="zh-TW" sz="1800" kern="0">
                          <a:solidFill>
                            <a:srgbClr val="000000"/>
                          </a:solidFill>
                          <a:effectLst/>
                          <a:latin typeface="Cambria Math" panose="02040503050406030204" pitchFamily="18" charset="0"/>
                          <a:ea typeface="標楷體" panose="03000509000000000000" pitchFamily="65" charset="-120"/>
                          <a:cs typeface="Times New Roman" panose="02020603050405020304" pitchFamily="18" charset="0"/>
                        </a:rPr>
                        <m:t>，即兩組變數之間無相關性。</m:t>
                      </m:r>
                    </m:oMath>
                  </m:oMathPara>
                </a14:m>
                <a:endParaRPr lang="zh-TW" altLang="zh-TW" sz="1800" kern="100" dirty="0">
                  <a:effectLst/>
                  <a:latin typeface="Aptos" panose="020B0004020202020204" pitchFamily="34" charset="0"/>
                  <a:ea typeface="新細明體" panose="02020500000000000000" pitchFamily="18" charset="-120"/>
                  <a:cs typeface="Times New Roman" panose="02020603050405020304" pitchFamily="18" charset="0"/>
                </a:endParaRPr>
              </a:p>
              <a:p>
                <a:pPr marL="133350" indent="0">
                  <a:lnSpc>
                    <a:spcPct val="150000"/>
                  </a:lnSpc>
                  <a:spcAft>
                    <a:spcPts val="800"/>
                  </a:spcAft>
                  <a:buNone/>
                </a:pPr>
                <a14:m>
                  <m:oMathPara xmlns:m="http://schemas.openxmlformats.org/officeDocument/2006/math">
                    <m:oMathParaPr>
                      <m:jc m:val="centerGroup"/>
                    </m:oMathParaPr>
                    <m:oMath xmlns:m="http://schemas.openxmlformats.org/officeDocument/2006/math">
                      <m:sSub>
                        <m:sSubPr>
                          <m:ctrlPr>
                            <a:rPr lang="zh-TW" altLang="zh-TW" sz="1800" i="1" kern="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m:rPr>
                              <m:sty m:val="p"/>
                            </m:rPr>
                            <a:rPr lang="en-US" altLang="zh-TW" sz="1800" kern="0">
                              <a:solidFill>
                                <a:srgbClr val="000000"/>
                              </a:solidFill>
                              <a:effectLst/>
                              <a:latin typeface="Cambria Math" panose="02040503050406030204" pitchFamily="18" charset="0"/>
                              <a:ea typeface="標楷體" panose="03000509000000000000" pitchFamily="65" charset="-120"/>
                              <a:cs typeface="Times New Roman" panose="02020603050405020304" pitchFamily="18" charset="0"/>
                            </a:rPr>
                            <m:t>H</m:t>
                          </m:r>
                        </m:e>
                        <m:sub>
                          <m:r>
                            <a:rPr lang="en-US" altLang="zh-TW" sz="1800" kern="0">
                              <a:solidFill>
                                <a:srgbClr val="000000"/>
                              </a:solidFill>
                              <a:effectLst/>
                              <a:latin typeface="Cambria Math" panose="02040503050406030204" pitchFamily="18" charset="0"/>
                              <a:ea typeface="標楷體" panose="03000509000000000000" pitchFamily="65" charset="-120"/>
                              <a:cs typeface="Times New Roman" panose="02020603050405020304" pitchFamily="18" charset="0"/>
                            </a:rPr>
                            <m:t>1</m:t>
                          </m:r>
                        </m:sub>
                      </m:sSub>
                      <m:r>
                        <a:rPr lang="zh-TW" altLang="zh-TW" sz="1800" kern="0">
                          <a:solidFill>
                            <a:srgbClr val="000000"/>
                          </a:solidFill>
                          <a:effectLst/>
                          <a:latin typeface="Cambria Math" panose="02040503050406030204" pitchFamily="18" charset="0"/>
                          <a:ea typeface="標楷體" panose="03000509000000000000" pitchFamily="65" charset="-120"/>
                          <a:cs typeface="Times New Roman" panose="02020603050405020304" pitchFamily="18" charset="0"/>
                        </a:rPr>
                        <m:t>：至少有一對典型相關係數不為</m:t>
                      </m:r>
                      <m:r>
                        <a:rPr lang="en-US" altLang="zh-TW" sz="1800" i="1" kern="0">
                          <a:solidFill>
                            <a:srgbClr val="000000"/>
                          </a:solidFill>
                          <a:effectLst/>
                          <a:latin typeface="Cambria Math" panose="02040503050406030204" pitchFamily="18" charset="0"/>
                          <a:ea typeface="標楷體" panose="03000509000000000000" pitchFamily="65" charset="-120"/>
                          <a:cs typeface="Times New Roman" panose="02020603050405020304" pitchFamily="18" charset="0"/>
                        </a:rPr>
                        <m:t> </m:t>
                      </m:r>
                      <m:r>
                        <a:rPr lang="en-US" altLang="zh-TW" sz="1800" kern="0">
                          <a:solidFill>
                            <a:srgbClr val="000000"/>
                          </a:solidFill>
                          <a:effectLst/>
                          <a:latin typeface="Cambria Math" panose="02040503050406030204" pitchFamily="18" charset="0"/>
                          <a:ea typeface="標楷體" panose="03000509000000000000" pitchFamily="65" charset="-120"/>
                          <a:cs typeface="Times New Roman" panose="02020603050405020304" pitchFamily="18" charset="0"/>
                        </a:rPr>
                        <m:t>0</m:t>
                      </m:r>
                      <m:r>
                        <a:rPr lang="zh-TW" altLang="zh-TW" sz="1800" kern="0">
                          <a:solidFill>
                            <a:srgbClr val="000000"/>
                          </a:solidFill>
                          <a:effectLst/>
                          <a:latin typeface="Cambria Math" panose="02040503050406030204" pitchFamily="18" charset="0"/>
                          <a:ea typeface="標楷體" panose="03000509000000000000" pitchFamily="65" charset="-120"/>
                          <a:cs typeface="Times New Roman" panose="02020603050405020304" pitchFamily="18" charset="0"/>
                        </a:rPr>
                        <m:t>，即兩組變數之間存在相關性。</m:t>
                      </m:r>
                    </m:oMath>
                  </m:oMathPara>
                </a14:m>
                <a:endParaRPr lang="en-US" altLang="zh-TW" sz="1800" kern="0" dirty="0">
                  <a:solidFill>
                    <a:srgbClr val="000000"/>
                  </a:solidFill>
                  <a:effectLst/>
                  <a:latin typeface="Aptos" panose="020B0004020202020204" pitchFamily="34" charset="0"/>
                  <a:ea typeface="標楷體" panose="03000509000000000000" pitchFamily="65" charset="-120"/>
                  <a:cs typeface="Times New Roman" panose="02020603050405020304" pitchFamily="18" charset="0"/>
                </a:endParaRPr>
              </a:p>
              <a:p>
                <a:pPr marL="419100" indent="-285750">
                  <a:lnSpc>
                    <a:spcPct val="150000"/>
                  </a:lnSpc>
                  <a:spcAft>
                    <a:spcPts val="800"/>
                  </a:spcAft>
                  <a:buFont typeface="Wingdings" panose="05000000000000000000" pitchFamily="2" charset="2"/>
                  <a:buChar char="ü"/>
                </a:pPr>
                <a:r>
                  <a:rPr lang="zh-TW" altLang="en-US" sz="1800" kern="100" dirty="0">
                    <a:latin typeface="Times New Roman" panose="02020603050405020304" pitchFamily="18" charset="0"/>
                    <a:ea typeface="標楷體" panose="03000509000000000000" pitchFamily="65" charset="-120"/>
                    <a:cs typeface="Times New Roman" panose="02020603050405020304" pitchFamily="18" charset="0"/>
                  </a:rPr>
                  <a:t>圖示顯示 𝑃</a:t>
                </a:r>
                <a:r>
                  <a:rPr lang="en-US" altLang="zh-TW" sz="1800" kern="100" dirty="0">
                    <a:latin typeface="Times New Roman" panose="02020603050405020304" pitchFamily="18" charset="0"/>
                    <a:ea typeface="標楷體" panose="03000509000000000000" pitchFamily="65" charset="-120"/>
                    <a:cs typeface="Times New Roman" panose="02020603050405020304" pitchFamily="18" charset="0"/>
                  </a:rPr>
                  <a:t>&lt;0.0001</a:t>
                </a:r>
                <a:r>
                  <a:rPr lang="zh-TW" altLang="en-US" sz="1800" kern="100" dirty="0">
                    <a:latin typeface="Times New Roman" panose="02020603050405020304" pitchFamily="18" charset="0"/>
                    <a:ea typeface="標楷體" panose="03000509000000000000" pitchFamily="65" charset="-120"/>
                    <a:cs typeface="Times New Roman" panose="02020603050405020304" pitchFamily="18" charset="0"/>
                  </a:rPr>
                  <a:t>，拒絕虛無假設，證明兩組變數存在相關性，且第一對主導整體相關性。</a:t>
                </a:r>
                <a:endParaRPr lang="zh-TW" altLang="zh-TW" sz="1800" kern="100" dirty="0">
                  <a:latin typeface="Times New Roman" panose="02020603050405020304" pitchFamily="18" charset="0"/>
                  <a:ea typeface="標楷體" panose="03000509000000000000" pitchFamily="65" charset="-120"/>
                  <a:cs typeface="Times New Roman" panose="02020603050405020304" pitchFamily="18" charset="0"/>
                </a:endParaRPr>
              </a:p>
            </p:txBody>
          </p:sp>
        </mc:Choice>
        <mc:Fallback xmlns="">
          <p:sp>
            <p:nvSpPr>
              <p:cNvPr id="7" name="Content Placeholder 2">
                <a:extLst>
                  <a:ext uri="{FF2B5EF4-FFF2-40B4-BE49-F238E27FC236}">
                    <a16:creationId xmlns:a16="http://schemas.microsoft.com/office/drawing/2014/main" id="{27C4B788-EE58-92D1-2DDB-C9FB4136AFF9}"/>
                  </a:ext>
                </a:extLst>
              </p:cNvPr>
              <p:cNvSpPr txBox="1">
                <a:spLocks noRot="1" noChangeAspect="1" noMove="1" noResize="1" noEditPoints="1" noAdjustHandles="1" noChangeArrowheads="1" noChangeShapeType="1" noTextEdit="1"/>
              </p:cNvSpPr>
              <p:nvPr/>
            </p:nvSpPr>
            <p:spPr>
              <a:xfrm>
                <a:off x="405151" y="1911493"/>
                <a:ext cx="8229599" cy="2926305"/>
              </a:xfrm>
              <a:prstGeom prst="rect">
                <a:avLst/>
              </a:prstGeom>
              <a:blipFill>
                <a:blip r:embed="rId3"/>
                <a:stretch>
                  <a:fillRect t="-625" r="-370"/>
                </a:stretch>
              </a:blipFill>
            </p:spPr>
            <p:txBody>
              <a:bodyPr/>
              <a:lstStyle/>
              <a:p>
                <a:r>
                  <a:rPr lang="zh-TW" altLang="en-US">
                    <a:noFill/>
                  </a:rPr>
                  <a:t> </a:t>
                </a:r>
              </a:p>
            </p:txBody>
          </p:sp>
        </mc:Fallback>
      </mc:AlternateContent>
      <p:pic>
        <p:nvPicPr>
          <p:cNvPr id="3" name="圖片 2" descr="一張含有 文字, 螢幕擷取畫面, 數字, 字型 的圖片&#10;&#10;自動產生的描述">
            <a:extLst>
              <a:ext uri="{FF2B5EF4-FFF2-40B4-BE49-F238E27FC236}">
                <a16:creationId xmlns:a16="http://schemas.microsoft.com/office/drawing/2014/main" id="{5B759DE3-B9EE-6BB9-B9EA-29E41ADF4F96}"/>
              </a:ext>
            </a:extLst>
          </p:cNvPr>
          <p:cNvPicPr>
            <a:picLocks noChangeAspect="1"/>
          </p:cNvPicPr>
          <p:nvPr/>
        </p:nvPicPr>
        <p:blipFill>
          <a:blip r:embed="rId4"/>
          <a:stretch>
            <a:fillRect/>
          </a:stretch>
        </p:blipFill>
        <p:spPr>
          <a:xfrm>
            <a:off x="2629157" y="4331998"/>
            <a:ext cx="4172717" cy="2417293"/>
          </a:xfrm>
          <a:prstGeom prst="rect">
            <a:avLst/>
          </a:prstGeom>
          <a:ln>
            <a:solidFill>
              <a:schemeClr val="tx1"/>
            </a:solidFill>
          </a:ln>
        </p:spPr>
      </p:pic>
      <p:sp>
        <p:nvSpPr>
          <p:cNvPr id="2" name="投影片編號版面配置區 1">
            <a:extLst>
              <a:ext uri="{FF2B5EF4-FFF2-40B4-BE49-F238E27FC236}">
                <a16:creationId xmlns:a16="http://schemas.microsoft.com/office/drawing/2014/main" id="{A80FA9F8-356B-2C87-B5BF-BF851EDD2055}"/>
              </a:ext>
            </a:extLst>
          </p:cNvPr>
          <p:cNvSpPr>
            <a:spLocks noGrp="1"/>
          </p:cNvSpPr>
          <p:nvPr>
            <p:ph type="sldNum" sz="quarter" idx="12"/>
          </p:nvPr>
        </p:nvSpPr>
        <p:spPr/>
        <p:txBody>
          <a:bodyPr/>
          <a:lstStyle/>
          <a:p>
            <a:fld id="{C1FF6DA9-008F-8B48-92A6-B652298478BF}" type="slidenum">
              <a:rPr lang="en-US" smtClean="0"/>
              <a:t>38</a:t>
            </a:fld>
            <a:endParaRPr lang="en-US"/>
          </a:p>
        </p:txBody>
      </p:sp>
    </p:spTree>
    <p:extLst>
      <p:ext uri="{BB962C8B-B14F-4D97-AF65-F5344CB8AC3E}">
        <p14:creationId xmlns:p14="http://schemas.microsoft.com/office/powerpoint/2010/main" val="22580160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ACD86F3B-190B-8F85-A284-628E385F2B3B}"/>
            </a:ext>
          </a:extLst>
        </p:cNvPr>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33500936-072D-D6CE-7E0C-8637C56C51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5" name="Title 1">
            <a:extLst>
              <a:ext uri="{FF2B5EF4-FFF2-40B4-BE49-F238E27FC236}">
                <a16:creationId xmlns:a16="http://schemas.microsoft.com/office/drawing/2014/main" id="{C738A5FE-C751-638F-DD92-A5103C00F038}"/>
              </a:ext>
            </a:extLst>
          </p:cNvPr>
          <p:cNvSpPr>
            <a:spLocks noGrp="1"/>
          </p:cNvSpPr>
          <p:nvPr>
            <p:ph type="title"/>
          </p:nvPr>
        </p:nvSpPr>
        <p:spPr>
          <a:xfrm>
            <a:off x="429369" y="238539"/>
            <a:ext cx="8263890" cy="1434415"/>
          </a:xfrm>
        </p:spPr>
        <p:txBody>
          <a:bodyPr anchor="b">
            <a:normAutofit/>
          </a:bodyPr>
          <a:lstStyle/>
          <a:p>
            <a:r>
              <a:rPr lang="zh-TW" altLang="en-US" sz="4700" dirty="0">
                <a:latin typeface="標楷體" panose="03000509000000000000" pitchFamily="65" charset="-120"/>
                <a:ea typeface="標楷體" panose="03000509000000000000" pitchFamily="65" charset="-120"/>
              </a:rPr>
              <a:t>第一對典型主要組成變數</a:t>
            </a:r>
          </a:p>
        </p:txBody>
      </p:sp>
      <p:sp>
        <p:nvSpPr>
          <p:cNvPr id="14" name="sketchy line">
            <a:extLst>
              <a:ext uri="{FF2B5EF4-FFF2-40B4-BE49-F238E27FC236}">
                <a16:creationId xmlns:a16="http://schemas.microsoft.com/office/drawing/2014/main" id="{E41C10DD-842F-4F4F-D934-56C7D12958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9369" y="1681544"/>
            <a:ext cx="8229600" cy="18288"/>
          </a:xfrm>
          <a:custGeom>
            <a:avLst/>
            <a:gdLst>
              <a:gd name="connsiteX0" fmla="*/ 0 w 8229600"/>
              <a:gd name="connsiteY0" fmla="*/ 0 h 18288"/>
              <a:gd name="connsiteX1" fmla="*/ 521208 w 8229600"/>
              <a:gd name="connsiteY1" fmla="*/ 0 h 18288"/>
              <a:gd name="connsiteX2" fmla="*/ 1371600 w 8229600"/>
              <a:gd name="connsiteY2" fmla="*/ 0 h 18288"/>
              <a:gd name="connsiteX3" fmla="*/ 2221992 w 8229600"/>
              <a:gd name="connsiteY3" fmla="*/ 0 h 18288"/>
              <a:gd name="connsiteX4" fmla="*/ 3072384 w 8229600"/>
              <a:gd name="connsiteY4" fmla="*/ 0 h 18288"/>
              <a:gd name="connsiteX5" fmla="*/ 3511296 w 8229600"/>
              <a:gd name="connsiteY5" fmla="*/ 0 h 18288"/>
              <a:gd name="connsiteX6" fmla="*/ 4114800 w 8229600"/>
              <a:gd name="connsiteY6" fmla="*/ 0 h 18288"/>
              <a:gd name="connsiteX7" fmla="*/ 4553712 w 8229600"/>
              <a:gd name="connsiteY7" fmla="*/ 0 h 18288"/>
              <a:gd name="connsiteX8" fmla="*/ 5239512 w 8229600"/>
              <a:gd name="connsiteY8" fmla="*/ 0 h 18288"/>
              <a:gd name="connsiteX9" fmla="*/ 5843016 w 8229600"/>
              <a:gd name="connsiteY9" fmla="*/ 0 h 18288"/>
              <a:gd name="connsiteX10" fmla="*/ 6611112 w 8229600"/>
              <a:gd name="connsiteY10" fmla="*/ 0 h 18288"/>
              <a:gd name="connsiteX11" fmla="*/ 7461504 w 8229600"/>
              <a:gd name="connsiteY11" fmla="*/ 0 h 18288"/>
              <a:gd name="connsiteX12" fmla="*/ 8229600 w 8229600"/>
              <a:gd name="connsiteY12" fmla="*/ 0 h 18288"/>
              <a:gd name="connsiteX13" fmla="*/ 8229600 w 8229600"/>
              <a:gd name="connsiteY13" fmla="*/ 18288 h 18288"/>
              <a:gd name="connsiteX14" fmla="*/ 7461504 w 8229600"/>
              <a:gd name="connsiteY14" fmla="*/ 18288 h 18288"/>
              <a:gd name="connsiteX15" fmla="*/ 6940296 w 8229600"/>
              <a:gd name="connsiteY15" fmla="*/ 18288 h 18288"/>
              <a:gd name="connsiteX16" fmla="*/ 6419088 w 8229600"/>
              <a:gd name="connsiteY16" fmla="*/ 18288 h 18288"/>
              <a:gd name="connsiteX17" fmla="*/ 5650992 w 8229600"/>
              <a:gd name="connsiteY17" fmla="*/ 18288 h 18288"/>
              <a:gd name="connsiteX18" fmla="*/ 5129784 w 8229600"/>
              <a:gd name="connsiteY18" fmla="*/ 18288 h 18288"/>
              <a:gd name="connsiteX19" fmla="*/ 4690872 w 8229600"/>
              <a:gd name="connsiteY19" fmla="*/ 18288 h 18288"/>
              <a:gd name="connsiteX20" fmla="*/ 4087368 w 8229600"/>
              <a:gd name="connsiteY20" fmla="*/ 18288 h 18288"/>
              <a:gd name="connsiteX21" fmla="*/ 3401568 w 8229600"/>
              <a:gd name="connsiteY21" fmla="*/ 18288 h 18288"/>
              <a:gd name="connsiteX22" fmla="*/ 2798064 w 8229600"/>
              <a:gd name="connsiteY22" fmla="*/ 18288 h 18288"/>
              <a:gd name="connsiteX23" fmla="*/ 2276856 w 8229600"/>
              <a:gd name="connsiteY23" fmla="*/ 18288 h 18288"/>
              <a:gd name="connsiteX24" fmla="*/ 1426464 w 8229600"/>
              <a:gd name="connsiteY24" fmla="*/ 18288 h 18288"/>
              <a:gd name="connsiteX25" fmla="*/ 740664 w 8229600"/>
              <a:gd name="connsiteY25" fmla="*/ 18288 h 18288"/>
              <a:gd name="connsiteX26" fmla="*/ 0 w 8229600"/>
              <a:gd name="connsiteY26" fmla="*/ 18288 h 18288"/>
              <a:gd name="connsiteX27" fmla="*/ 0 w 8229600"/>
              <a:gd name="connsiteY2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229600" h="18288" fill="none" extrusionOk="0">
                <a:moveTo>
                  <a:pt x="0" y="0"/>
                </a:moveTo>
                <a:cubicBezTo>
                  <a:pt x="227594" y="-4267"/>
                  <a:pt x="329693" y="13251"/>
                  <a:pt x="521208" y="0"/>
                </a:cubicBezTo>
                <a:cubicBezTo>
                  <a:pt x="712723" y="-13251"/>
                  <a:pt x="1137373" y="-13618"/>
                  <a:pt x="1371600" y="0"/>
                </a:cubicBezTo>
                <a:cubicBezTo>
                  <a:pt x="1605827" y="13618"/>
                  <a:pt x="1975382" y="-27374"/>
                  <a:pt x="2221992" y="0"/>
                </a:cubicBezTo>
                <a:cubicBezTo>
                  <a:pt x="2468602" y="27374"/>
                  <a:pt x="2863316" y="-20517"/>
                  <a:pt x="3072384" y="0"/>
                </a:cubicBezTo>
                <a:cubicBezTo>
                  <a:pt x="3281452" y="20517"/>
                  <a:pt x="3331438" y="10793"/>
                  <a:pt x="3511296" y="0"/>
                </a:cubicBezTo>
                <a:cubicBezTo>
                  <a:pt x="3691154" y="-10793"/>
                  <a:pt x="3906405" y="-29737"/>
                  <a:pt x="4114800" y="0"/>
                </a:cubicBezTo>
                <a:cubicBezTo>
                  <a:pt x="4323195" y="29737"/>
                  <a:pt x="4428852" y="-2234"/>
                  <a:pt x="4553712" y="0"/>
                </a:cubicBezTo>
                <a:cubicBezTo>
                  <a:pt x="4678572" y="2234"/>
                  <a:pt x="5065629" y="29368"/>
                  <a:pt x="5239512" y="0"/>
                </a:cubicBezTo>
                <a:cubicBezTo>
                  <a:pt x="5413395" y="-29368"/>
                  <a:pt x="5703888" y="11839"/>
                  <a:pt x="5843016" y="0"/>
                </a:cubicBezTo>
                <a:cubicBezTo>
                  <a:pt x="5982144" y="-11839"/>
                  <a:pt x="6260765" y="24719"/>
                  <a:pt x="6611112" y="0"/>
                </a:cubicBezTo>
                <a:cubicBezTo>
                  <a:pt x="6961459" y="-24719"/>
                  <a:pt x="7228293" y="32959"/>
                  <a:pt x="7461504" y="0"/>
                </a:cubicBezTo>
                <a:cubicBezTo>
                  <a:pt x="7694715" y="-32959"/>
                  <a:pt x="7990029" y="-3422"/>
                  <a:pt x="8229600" y="0"/>
                </a:cubicBezTo>
                <a:cubicBezTo>
                  <a:pt x="8228940" y="5812"/>
                  <a:pt x="8229447" y="9773"/>
                  <a:pt x="8229600" y="18288"/>
                </a:cubicBezTo>
                <a:cubicBezTo>
                  <a:pt x="7940706" y="-9293"/>
                  <a:pt x="7792584" y="-16009"/>
                  <a:pt x="7461504" y="18288"/>
                </a:cubicBezTo>
                <a:cubicBezTo>
                  <a:pt x="7130424" y="52585"/>
                  <a:pt x="7080072" y="43845"/>
                  <a:pt x="6940296" y="18288"/>
                </a:cubicBezTo>
                <a:cubicBezTo>
                  <a:pt x="6800520" y="-7269"/>
                  <a:pt x="6672872" y="26671"/>
                  <a:pt x="6419088" y="18288"/>
                </a:cubicBezTo>
                <a:cubicBezTo>
                  <a:pt x="6165304" y="9905"/>
                  <a:pt x="5869721" y="4987"/>
                  <a:pt x="5650992" y="18288"/>
                </a:cubicBezTo>
                <a:cubicBezTo>
                  <a:pt x="5432263" y="31589"/>
                  <a:pt x="5308310" y="3023"/>
                  <a:pt x="5129784" y="18288"/>
                </a:cubicBezTo>
                <a:cubicBezTo>
                  <a:pt x="4951258" y="33553"/>
                  <a:pt x="4799696" y="15357"/>
                  <a:pt x="4690872" y="18288"/>
                </a:cubicBezTo>
                <a:cubicBezTo>
                  <a:pt x="4582048" y="21219"/>
                  <a:pt x="4311124" y="-7836"/>
                  <a:pt x="4087368" y="18288"/>
                </a:cubicBezTo>
                <a:cubicBezTo>
                  <a:pt x="3863612" y="44412"/>
                  <a:pt x="3730288" y="13374"/>
                  <a:pt x="3401568" y="18288"/>
                </a:cubicBezTo>
                <a:cubicBezTo>
                  <a:pt x="3072848" y="23202"/>
                  <a:pt x="3020684" y="32425"/>
                  <a:pt x="2798064" y="18288"/>
                </a:cubicBezTo>
                <a:cubicBezTo>
                  <a:pt x="2575444" y="4151"/>
                  <a:pt x="2440915" y="-7352"/>
                  <a:pt x="2276856" y="18288"/>
                </a:cubicBezTo>
                <a:cubicBezTo>
                  <a:pt x="2112797" y="43928"/>
                  <a:pt x="1726502" y="-9560"/>
                  <a:pt x="1426464" y="18288"/>
                </a:cubicBezTo>
                <a:cubicBezTo>
                  <a:pt x="1126426" y="46136"/>
                  <a:pt x="992925" y="21016"/>
                  <a:pt x="740664" y="18288"/>
                </a:cubicBezTo>
                <a:cubicBezTo>
                  <a:pt x="488403" y="15560"/>
                  <a:pt x="195650" y="-16061"/>
                  <a:pt x="0" y="18288"/>
                </a:cubicBezTo>
                <a:cubicBezTo>
                  <a:pt x="348" y="9455"/>
                  <a:pt x="654" y="3983"/>
                  <a:pt x="0" y="0"/>
                </a:cubicBezTo>
                <a:close/>
              </a:path>
              <a:path w="8229600" h="18288" stroke="0" extrusionOk="0">
                <a:moveTo>
                  <a:pt x="0" y="0"/>
                </a:moveTo>
                <a:cubicBezTo>
                  <a:pt x="259263" y="-9445"/>
                  <a:pt x="404731" y="4427"/>
                  <a:pt x="521208" y="0"/>
                </a:cubicBezTo>
                <a:cubicBezTo>
                  <a:pt x="637685" y="-4427"/>
                  <a:pt x="839187" y="564"/>
                  <a:pt x="960120" y="0"/>
                </a:cubicBezTo>
                <a:cubicBezTo>
                  <a:pt x="1081053" y="-564"/>
                  <a:pt x="1313469" y="-16481"/>
                  <a:pt x="1481328" y="0"/>
                </a:cubicBezTo>
                <a:cubicBezTo>
                  <a:pt x="1649187" y="16481"/>
                  <a:pt x="1885247" y="26161"/>
                  <a:pt x="2167128" y="0"/>
                </a:cubicBezTo>
                <a:cubicBezTo>
                  <a:pt x="2449009" y="-26161"/>
                  <a:pt x="2761875" y="-22202"/>
                  <a:pt x="2935224" y="0"/>
                </a:cubicBezTo>
                <a:cubicBezTo>
                  <a:pt x="3108573" y="22202"/>
                  <a:pt x="3540687" y="-2863"/>
                  <a:pt x="3785616" y="0"/>
                </a:cubicBezTo>
                <a:cubicBezTo>
                  <a:pt x="4030545" y="2863"/>
                  <a:pt x="4280774" y="-12442"/>
                  <a:pt x="4636008" y="0"/>
                </a:cubicBezTo>
                <a:cubicBezTo>
                  <a:pt x="4991242" y="12442"/>
                  <a:pt x="5025483" y="16914"/>
                  <a:pt x="5239512" y="0"/>
                </a:cubicBezTo>
                <a:cubicBezTo>
                  <a:pt x="5453541" y="-16914"/>
                  <a:pt x="5754008" y="16592"/>
                  <a:pt x="6007608" y="0"/>
                </a:cubicBezTo>
                <a:cubicBezTo>
                  <a:pt x="6261208" y="-16592"/>
                  <a:pt x="6407957" y="-11909"/>
                  <a:pt x="6693408" y="0"/>
                </a:cubicBezTo>
                <a:cubicBezTo>
                  <a:pt x="6978859" y="11909"/>
                  <a:pt x="7015437" y="-20890"/>
                  <a:pt x="7296912" y="0"/>
                </a:cubicBezTo>
                <a:cubicBezTo>
                  <a:pt x="7578387" y="20890"/>
                  <a:pt x="7859622" y="46406"/>
                  <a:pt x="8229600" y="0"/>
                </a:cubicBezTo>
                <a:cubicBezTo>
                  <a:pt x="8230508" y="6337"/>
                  <a:pt x="8228722" y="11778"/>
                  <a:pt x="8229600" y="18288"/>
                </a:cubicBezTo>
                <a:cubicBezTo>
                  <a:pt x="8075287" y="35054"/>
                  <a:pt x="7821366" y="21850"/>
                  <a:pt x="7626096" y="18288"/>
                </a:cubicBezTo>
                <a:cubicBezTo>
                  <a:pt x="7430826" y="14726"/>
                  <a:pt x="7320004" y="-9669"/>
                  <a:pt x="7022592" y="18288"/>
                </a:cubicBezTo>
                <a:cubicBezTo>
                  <a:pt x="6725180" y="46245"/>
                  <a:pt x="6348804" y="-14025"/>
                  <a:pt x="6172200" y="18288"/>
                </a:cubicBezTo>
                <a:cubicBezTo>
                  <a:pt x="5995596" y="50601"/>
                  <a:pt x="5788102" y="22890"/>
                  <a:pt x="5650992" y="18288"/>
                </a:cubicBezTo>
                <a:cubicBezTo>
                  <a:pt x="5513882" y="13686"/>
                  <a:pt x="5198399" y="29121"/>
                  <a:pt x="4882896" y="18288"/>
                </a:cubicBezTo>
                <a:cubicBezTo>
                  <a:pt x="4567393" y="7455"/>
                  <a:pt x="4557008" y="26965"/>
                  <a:pt x="4443984" y="18288"/>
                </a:cubicBezTo>
                <a:cubicBezTo>
                  <a:pt x="4330960" y="9611"/>
                  <a:pt x="4061674" y="28891"/>
                  <a:pt x="3758184" y="18288"/>
                </a:cubicBezTo>
                <a:cubicBezTo>
                  <a:pt x="3454694" y="7685"/>
                  <a:pt x="3380392" y="19119"/>
                  <a:pt x="3236976" y="18288"/>
                </a:cubicBezTo>
                <a:cubicBezTo>
                  <a:pt x="3093560" y="17457"/>
                  <a:pt x="2632116" y="37607"/>
                  <a:pt x="2386584" y="18288"/>
                </a:cubicBezTo>
                <a:cubicBezTo>
                  <a:pt x="2141052" y="-1031"/>
                  <a:pt x="2110884" y="28777"/>
                  <a:pt x="1947672" y="18288"/>
                </a:cubicBezTo>
                <a:cubicBezTo>
                  <a:pt x="1784460" y="7799"/>
                  <a:pt x="1535467" y="461"/>
                  <a:pt x="1261872" y="18288"/>
                </a:cubicBezTo>
                <a:cubicBezTo>
                  <a:pt x="988277" y="36115"/>
                  <a:pt x="1021096" y="10375"/>
                  <a:pt x="822960" y="18288"/>
                </a:cubicBezTo>
                <a:cubicBezTo>
                  <a:pt x="624824" y="26201"/>
                  <a:pt x="298309" y="1283"/>
                  <a:pt x="0" y="18288"/>
                </a:cubicBezTo>
                <a:cubicBezTo>
                  <a:pt x="-633" y="12278"/>
                  <a:pt x="-757" y="5867"/>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7" name="Content Placeholder 2">
            <a:extLst>
              <a:ext uri="{FF2B5EF4-FFF2-40B4-BE49-F238E27FC236}">
                <a16:creationId xmlns:a16="http://schemas.microsoft.com/office/drawing/2014/main" id="{7F79420F-1F5E-F674-9BB3-072A675D5A53}"/>
              </a:ext>
            </a:extLst>
          </p:cNvPr>
          <p:cNvSpPr txBox="1">
            <a:spLocks/>
          </p:cNvSpPr>
          <p:nvPr/>
        </p:nvSpPr>
        <p:spPr>
          <a:xfrm>
            <a:off x="405152" y="2192772"/>
            <a:ext cx="4831156" cy="4352699"/>
          </a:xfrm>
          <a:prstGeom prst="rect">
            <a:avLst/>
          </a:prstGeom>
        </p:spPr>
        <p:txBody>
          <a:bodyPr vert="horz" lIns="91440" tIns="45720" rIns="91440" bIns="45720" rtlCol="0" anchor="t">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457200" indent="-285750">
              <a:lnSpc>
                <a:spcPct val="115000"/>
              </a:lnSpc>
              <a:spcAft>
                <a:spcPts val="800"/>
              </a:spcAft>
              <a:buFont typeface="Wingdings" panose="05000000000000000000" pitchFamily="2" charset="2"/>
              <a:buChar char="ü"/>
            </a:pP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X </a:t>
            </a:r>
            <a:r>
              <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（網路使用習慣量表中最重要的指標）組：</a:t>
            </a: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 V8</a:t>
            </a:r>
            <a:r>
              <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（想上網而無法上網的時候，您就會感到坐立不安）。</a:t>
            </a:r>
            <a:endPar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p>
            <a:pPr marL="457200" indent="-285750">
              <a:lnSpc>
                <a:spcPct val="115000"/>
              </a:lnSpc>
              <a:spcAft>
                <a:spcPts val="800"/>
              </a:spcAft>
              <a:buFont typeface="Wingdings" panose="05000000000000000000" pitchFamily="2" charset="2"/>
              <a:buChar char="ü"/>
            </a:pP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Y</a:t>
            </a:r>
            <a:r>
              <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（心理健康危險因子中最重要的指標）</a:t>
            </a:r>
            <a:r>
              <a:rPr lang="zh-TW" altLang="zh-TW" sz="1800" kern="100" dirty="0">
                <a:effectLst/>
                <a:latin typeface="Aptos" panose="020B0004020202020204" pitchFamily="34" charset="0"/>
                <a:ea typeface="Times New Roman" panose="02020603050405020304" pitchFamily="18" charset="0"/>
                <a:cs typeface="Times New Roman" panose="02020603050405020304" pitchFamily="18" charset="0"/>
              </a:rPr>
              <a:t> </a:t>
            </a:r>
            <a:r>
              <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組：</a:t>
            </a:r>
            <a:r>
              <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V28</a:t>
            </a:r>
            <a:r>
              <a:rPr lang="zh-TW"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rPr>
              <a:t>（您做事時集中精神有困難）。</a:t>
            </a:r>
            <a:endParaRPr lang="en-US" altLang="zh-TW" sz="1800" kern="100" dirty="0">
              <a:effectLst/>
              <a:latin typeface="Times New Roman" panose="02020603050405020304" pitchFamily="18" charset="0"/>
              <a:ea typeface="標楷體" panose="03000509000000000000" pitchFamily="65" charset="-120"/>
              <a:cs typeface="Times New Roman" panose="02020603050405020304" pitchFamily="18" charset="0"/>
            </a:endParaRPr>
          </a:p>
          <a:p>
            <a:pPr marL="457200" indent="-285750">
              <a:lnSpc>
                <a:spcPct val="115000"/>
              </a:lnSpc>
              <a:spcAft>
                <a:spcPts val="800"/>
              </a:spcAft>
              <a:buFont typeface="Wingdings" panose="05000000000000000000" pitchFamily="2" charset="2"/>
              <a:buChar char="ü"/>
            </a:pPr>
            <a:r>
              <a:rPr lang="zh-TW" altLang="en-US" sz="1800" kern="100" dirty="0">
                <a:latin typeface="Times New Roman" panose="02020603050405020304" pitchFamily="18" charset="0"/>
                <a:ea typeface="標楷體" panose="03000509000000000000" pitchFamily="65" charset="-120"/>
                <a:cs typeface="Times New Roman" panose="02020603050405020304" pitchFamily="18" charset="0"/>
              </a:rPr>
              <a:t>長期的網路依賴可能會影響心理健康，導致專注力降低或其他心理問題。</a:t>
            </a:r>
            <a:endParaRPr lang="en-US" altLang="zh-TW" sz="1800" kern="100" dirty="0">
              <a:latin typeface="Times New Roman" panose="02020603050405020304" pitchFamily="18" charset="0"/>
              <a:ea typeface="標楷體" panose="03000509000000000000" pitchFamily="65" charset="-120"/>
              <a:cs typeface="Times New Roman" panose="02020603050405020304" pitchFamily="18" charset="0"/>
            </a:endParaRPr>
          </a:p>
          <a:p>
            <a:pPr marL="457200" indent="-285750">
              <a:lnSpc>
                <a:spcPct val="115000"/>
              </a:lnSpc>
              <a:spcAft>
                <a:spcPts val="800"/>
              </a:spcAft>
              <a:buFont typeface="Wingdings" panose="05000000000000000000" pitchFamily="2" charset="2"/>
              <a:buChar char="ü"/>
            </a:pPr>
            <a:r>
              <a:rPr lang="zh-TW" altLang="en-US" sz="1800" kern="100" dirty="0">
                <a:latin typeface="Times New Roman" panose="02020603050405020304" pitchFamily="18" charset="0"/>
                <a:ea typeface="標楷體" panose="03000509000000000000" pitchFamily="65" charset="-120"/>
                <a:cs typeface="Times New Roman" panose="02020603050405020304" pitchFamily="18" charset="0"/>
              </a:rPr>
              <a:t>行為模式可能表現為過度依賴網路的個體，心理健康風險會更高。</a:t>
            </a:r>
            <a:endParaRPr lang="zh-TW" altLang="zh-TW" sz="1800" kern="100" dirty="0">
              <a:effectLst/>
              <a:latin typeface="Aptos" panose="020B0004020202020204" pitchFamily="34" charset="0"/>
              <a:ea typeface="新細明體" panose="02020500000000000000" pitchFamily="18" charset="-120"/>
              <a:cs typeface="Times New Roman" panose="02020603050405020304" pitchFamily="18" charset="0"/>
            </a:endParaRPr>
          </a:p>
        </p:txBody>
      </p:sp>
      <p:pic>
        <p:nvPicPr>
          <p:cNvPr id="4" name="圖片 3" descr="一張含有 文字, 數字, 字型, 螢幕擷取畫面 的圖片&#10;&#10;自動產生的描述">
            <a:extLst>
              <a:ext uri="{FF2B5EF4-FFF2-40B4-BE49-F238E27FC236}">
                <a16:creationId xmlns:a16="http://schemas.microsoft.com/office/drawing/2014/main" id="{BD7E93BF-160D-0706-42B8-55F6938D29BF}"/>
              </a:ext>
            </a:extLst>
          </p:cNvPr>
          <p:cNvPicPr>
            <a:picLocks noChangeAspect="1"/>
          </p:cNvPicPr>
          <p:nvPr/>
        </p:nvPicPr>
        <p:blipFill>
          <a:blip r:embed="rId3"/>
          <a:stretch>
            <a:fillRect/>
          </a:stretch>
        </p:blipFill>
        <p:spPr>
          <a:xfrm>
            <a:off x="5384800" y="1929781"/>
            <a:ext cx="2766169" cy="4352699"/>
          </a:xfrm>
          <a:prstGeom prst="rect">
            <a:avLst/>
          </a:prstGeom>
          <a:ln>
            <a:solidFill>
              <a:schemeClr val="tx1"/>
            </a:solidFill>
          </a:ln>
        </p:spPr>
      </p:pic>
      <p:sp>
        <p:nvSpPr>
          <p:cNvPr id="2" name="投影片編號版面配置區 1">
            <a:extLst>
              <a:ext uri="{FF2B5EF4-FFF2-40B4-BE49-F238E27FC236}">
                <a16:creationId xmlns:a16="http://schemas.microsoft.com/office/drawing/2014/main" id="{61B5A76B-4D9C-5F57-1542-966D89BA6596}"/>
              </a:ext>
            </a:extLst>
          </p:cNvPr>
          <p:cNvSpPr>
            <a:spLocks noGrp="1"/>
          </p:cNvSpPr>
          <p:nvPr>
            <p:ph type="sldNum" sz="quarter" idx="12"/>
          </p:nvPr>
        </p:nvSpPr>
        <p:spPr/>
        <p:txBody>
          <a:bodyPr/>
          <a:lstStyle/>
          <a:p>
            <a:fld id="{C1FF6DA9-008F-8B48-92A6-B652298478BF}" type="slidenum">
              <a:rPr lang="en-US" smtClean="0"/>
              <a:t>39</a:t>
            </a:fld>
            <a:endParaRPr lang="en-US"/>
          </a:p>
        </p:txBody>
      </p:sp>
    </p:spTree>
    <p:extLst>
      <p:ext uri="{BB962C8B-B14F-4D97-AF65-F5344CB8AC3E}">
        <p14:creationId xmlns:p14="http://schemas.microsoft.com/office/powerpoint/2010/main" val="1561090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D71F9B6-C766-93AA-807A-77CBC0BDFB44}"/>
            </a:ext>
          </a:extLst>
        </p:cNvPr>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8F827B34-37E8-5B2C-138B-54B3050C81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5" name="Title 1">
            <a:extLst>
              <a:ext uri="{FF2B5EF4-FFF2-40B4-BE49-F238E27FC236}">
                <a16:creationId xmlns:a16="http://schemas.microsoft.com/office/drawing/2014/main" id="{BD682425-8752-FFA5-46EB-461845E0009F}"/>
              </a:ext>
            </a:extLst>
          </p:cNvPr>
          <p:cNvSpPr>
            <a:spLocks noGrp="1"/>
          </p:cNvSpPr>
          <p:nvPr>
            <p:ph type="title"/>
          </p:nvPr>
        </p:nvSpPr>
        <p:spPr>
          <a:xfrm>
            <a:off x="429369" y="238539"/>
            <a:ext cx="8263890" cy="1434415"/>
          </a:xfrm>
        </p:spPr>
        <p:txBody>
          <a:bodyPr anchor="b">
            <a:normAutofit/>
          </a:bodyPr>
          <a:lstStyle/>
          <a:p>
            <a:r>
              <a:rPr lang="zh-TW" altLang="en-US" sz="4700" dirty="0">
                <a:latin typeface="標楷體" panose="03000509000000000000" pitchFamily="65" charset="-120"/>
                <a:ea typeface="標楷體" panose="03000509000000000000" pitchFamily="65" charset="-120"/>
              </a:rPr>
              <a:t>研究目的</a:t>
            </a:r>
          </a:p>
        </p:txBody>
      </p:sp>
      <p:sp>
        <p:nvSpPr>
          <p:cNvPr id="14" name="sketchy line">
            <a:extLst>
              <a:ext uri="{FF2B5EF4-FFF2-40B4-BE49-F238E27FC236}">
                <a16:creationId xmlns:a16="http://schemas.microsoft.com/office/drawing/2014/main" id="{DEADA3C3-3933-DF01-59C5-34BE63845F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9369" y="1681544"/>
            <a:ext cx="8229600" cy="18288"/>
          </a:xfrm>
          <a:custGeom>
            <a:avLst/>
            <a:gdLst>
              <a:gd name="connsiteX0" fmla="*/ 0 w 8229600"/>
              <a:gd name="connsiteY0" fmla="*/ 0 h 18288"/>
              <a:gd name="connsiteX1" fmla="*/ 521208 w 8229600"/>
              <a:gd name="connsiteY1" fmla="*/ 0 h 18288"/>
              <a:gd name="connsiteX2" fmla="*/ 1371600 w 8229600"/>
              <a:gd name="connsiteY2" fmla="*/ 0 h 18288"/>
              <a:gd name="connsiteX3" fmla="*/ 2221992 w 8229600"/>
              <a:gd name="connsiteY3" fmla="*/ 0 h 18288"/>
              <a:gd name="connsiteX4" fmla="*/ 3072384 w 8229600"/>
              <a:gd name="connsiteY4" fmla="*/ 0 h 18288"/>
              <a:gd name="connsiteX5" fmla="*/ 3511296 w 8229600"/>
              <a:gd name="connsiteY5" fmla="*/ 0 h 18288"/>
              <a:gd name="connsiteX6" fmla="*/ 4114800 w 8229600"/>
              <a:gd name="connsiteY6" fmla="*/ 0 h 18288"/>
              <a:gd name="connsiteX7" fmla="*/ 4553712 w 8229600"/>
              <a:gd name="connsiteY7" fmla="*/ 0 h 18288"/>
              <a:gd name="connsiteX8" fmla="*/ 5239512 w 8229600"/>
              <a:gd name="connsiteY8" fmla="*/ 0 h 18288"/>
              <a:gd name="connsiteX9" fmla="*/ 5843016 w 8229600"/>
              <a:gd name="connsiteY9" fmla="*/ 0 h 18288"/>
              <a:gd name="connsiteX10" fmla="*/ 6611112 w 8229600"/>
              <a:gd name="connsiteY10" fmla="*/ 0 h 18288"/>
              <a:gd name="connsiteX11" fmla="*/ 7461504 w 8229600"/>
              <a:gd name="connsiteY11" fmla="*/ 0 h 18288"/>
              <a:gd name="connsiteX12" fmla="*/ 8229600 w 8229600"/>
              <a:gd name="connsiteY12" fmla="*/ 0 h 18288"/>
              <a:gd name="connsiteX13" fmla="*/ 8229600 w 8229600"/>
              <a:gd name="connsiteY13" fmla="*/ 18288 h 18288"/>
              <a:gd name="connsiteX14" fmla="*/ 7461504 w 8229600"/>
              <a:gd name="connsiteY14" fmla="*/ 18288 h 18288"/>
              <a:gd name="connsiteX15" fmla="*/ 6940296 w 8229600"/>
              <a:gd name="connsiteY15" fmla="*/ 18288 h 18288"/>
              <a:gd name="connsiteX16" fmla="*/ 6419088 w 8229600"/>
              <a:gd name="connsiteY16" fmla="*/ 18288 h 18288"/>
              <a:gd name="connsiteX17" fmla="*/ 5650992 w 8229600"/>
              <a:gd name="connsiteY17" fmla="*/ 18288 h 18288"/>
              <a:gd name="connsiteX18" fmla="*/ 5129784 w 8229600"/>
              <a:gd name="connsiteY18" fmla="*/ 18288 h 18288"/>
              <a:gd name="connsiteX19" fmla="*/ 4690872 w 8229600"/>
              <a:gd name="connsiteY19" fmla="*/ 18288 h 18288"/>
              <a:gd name="connsiteX20" fmla="*/ 4087368 w 8229600"/>
              <a:gd name="connsiteY20" fmla="*/ 18288 h 18288"/>
              <a:gd name="connsiteX21" fmla="*/ 3401568 w 8229600"/>
              <a:gd name="connsiteY21" fmla="*/ 18288 h 18288"/>
              <a:gd name="connsiteX22" fmla="*/ 2798064 w 8229600"/>
              <a:gd name="connsiteY22" fmla="*/ 18288 h 18288"/>
              <a:gd name="connsiteX23" fmla="*/ 2276856 w 8229600"/>
              <a:gd name="connsiteY23" fmla="*/ 18288 h 18288"/>
              <a:gd name="connsiteX24" fmla="*/ 1426464 w 8229600"/>
              <a:gd name="connsiteY24" fmla="*/ 18288 h 18288"/>
              <a:gd name="connsiteX25" fmla="*/ 740664 w 8229600"/>
              <a:gd name="connsiteY25" fmla="*/ 18288 h 18288"/>
              <a:gd name="connsiteX26" fmla="*/ 0 w 8229600"/>
              <a:gd name="connsiteY26" fmla="*/ 18288 h 18288"/>
              <a:gd name="connsiteX27" fmla="*/ 0 w 8229600"/>
              <a:gd name="connsiteY2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229600" h="18288" fill="none" extrusionOk="0">
                <a:moveTo>
                  <a:pt x="0" y="0"/>
                </a:moveTo>
                <a:cubicBezTo>
                  <a:pt x="227594" y="-4267"/>
                  <a:pt x="329693" y="13251"/>
                  <a:pt x="521208" y="0"/>
                </a:cubicBezTo>
                <a:cubicBezTo>
                  <a:pt x="712723" y="-13251"/>
                  <a:pt x="1137373" y="-13618"/>
                  <a:pt x="1371600" y="0"/>
                </a:cubicBezTo>
                <a:cubicBezTo>
                  <a:pt x="1605827" y="13618"/>
                  <a:pt x="1975382" y="-27374"/>
                  <a:pt x="2221992" y="0"/>
                </a:cubicBezTo>
                <a:cubicBezTo>
                  <a:pt x="2468602" y="27374"/>
                  <a:pt x="2863316" y="-20517"/>
                  <a:pt x="3072384" y="0"/>
                </a:cubicBezTo>
                <a:cubicBezTo>
                  <a:pt x="3281452" y="20517"/>
                  <a:pt x="3331438" y="10793"/>
                  <a:pt x="3511296" y="0"/>
                </a:cubicBezTo>
                <a:cubicBezTo>
                  <a:pt x="3691154" y="-10793"/>
                  <a:pt x="3906405" y="-29737"/>
                  <a:pt x="4114800" y="0"/>
                </a:cubicBezTo>
                <a:cubicBezTo>
                  <a:pt x="4323195" y="29737"/>
                  <a:pt x="4428852" y="-2234"/>
                  <a:pt x="4553712" y="0"/>
                </a:cubicBezTo>
                <a:cubicBezTo>
                  <a:pt x="4678572" y="2234"/>
                  <a:pt x="5065629" y="29368"/>
                  <a:pt x="5239512" y="0"/>
                </a:cubicBezTo>
                <a:cubicBezTo>
                  <a:pt x="5413395" y="-29368"/>
                  <a:pt x="5703888" y="11839"/>
                  <a:pt x="5843016" y="0"/>
                </a:cubicBezTo>
                <a:cubicBezTo>
                  <a:pt x="5982144" y="-11839"/>
                  <a:pt x="6260765" y="24719"/>
                  <a:pt x="6611112" y="0"/>
                </a:cubicBezTo>
                <a:cubicBezTo>
                  <a:pt x="6961459" y="-24719"/>
                  <a:pt x="7228293" y="32959"/>
                  <a:pt x="7461504" y="0"/>
                </a:cubicBezTo>
                <a:cubicBezTo>
                  <a:pt x="7694715" y="-32959"/>
                  <a:pt x="7990029" y="-3422"/>
                  <a:pt x="8229600" y="0"/>
                </a:cubicBezTo>
                <a:cubicBezTo>
                  <a:pt x="8228940" y="5812"/>
                  <a:pt x="8229447" y="9773"/>
                  <a:pt x="8229600" y="18288"/>
                </a:cubicBezTo>
                <a:cubicBezTo>
                  <a:pt x="7940706" y="-9293"/>
                  <a:pt x="7792584" y="-16009"/>
                  <a:pt x="7461504" y="18288"/>
                </a:cubicBezTo>
                <a:cubicBezTo>
                  <a:pt x="7130424" y="52585"/>
                  <a:pt x="7080072" y="43845"/>
                  <a:pt x="6940296" y="18288"/>
                </a:cubicBezTo>
                <a:cubicBezTo>
                  <a:pt x="6800520" y="-7269"/>
                  <a:pt x="6672872" y="26671"/>
                  <a:pt x="6419088" y="18288"/>
                </a:cubicBezTo>
                <a:cubicBezTo>
                  <a:pt x="6165304" y="9905"/>
                  <a:pt x="5869721" y="4987"/>
                  <a:pt x="5650992" y="18288"/>
                </a:cubicBezTo>
                <a:cubicBezTo>
                  <a:pt x="5432263" y="31589"/>
                  <a:pt x="5308310" y="3023"/>
                  <a:pt x="5129784" y="18288"/>
                </a:cubicBezTo>
                <a:cubicBezTo>
                  <a:pt x="4951258" y="33553"/>
                  <a:pt x="4799696" y="15357"/>
                  <a:pt x="4690872" y="18288"/>
                </a:cubicBezTo>
                <a:cubicBezTo>
                  <a:pt x="4582048" y="21219"/>
                  <a:pt x="4311124" y="-7836"/>
                  <a:pt x="4087368" y="18288"/>
                </a:cubicBezTo>
                <a:cubicBezTo>
                  <a:pt x="3863612" y="44412"/>
                  <a:pt x="3730288" y="13374"/>
                  <a:pt x="3401568" y="18288"/>
                </a:cubicBezTo>
                <a:cubicBezTo>
                  <a:pt x="3072848" y="23202"/>
                  <a:pt x="3020684" y="32425"/>
                  <a:pt x="2798064" y="18288"/>
                </a:cubicBezTo>
                <a:cubicBezTo>
                  <a:pt x="2575444" y="4151"/>
                  <a:pt x="2440915" y="-7352"/>
                  <a:pt x="2276856" y="18288"/>
                </a:cubicBezTo>
                <a:cubicBezTo>
                  <a:pt x="2112797" y="43928"/>
                  <a:pt x="1726502" y="-9560"/>
                  <a:pt x="1426464" y="18288"/>
                </a:cubicBezTo>
                <a:cubicBezTo>
                  <a:pt x="1126426" y="46136"/>
                  <a:pt x="992925" y="21016"/>
                  <a:pt x="740664" y="18288"/>
                </a:cubicBezTo>
                <a:cubicBezTo>
                  <a:pt x="488403" y="15560"/>
                  <a:pt x="195650" y="-16061"/>
                  <a:pt x="0" y="18288"/>
                </a:cubicBezTo>
                <a:cubicBezTo>
                  <a:pt x="348" y="9455"/>
                  <a:pt x="654" y="3983"/>
                  <a:pt x="0" y="0"/>
                </a:cubicBezTo>
                <a:close/>
              </a:path>
              <a:path w="8229600" h="18288" stroke="0" extrusionOk="0">
                <a:moveTo>
                  <a:pt x="0" y="0"/>
                </a:moveTo>
                <a:cubicBezTo>
                  <a:pt x="259263" y="-9445"/>
                  <a:pt x="404731" y="4427"/>
                  <a:pt x="521208" y="0"/>
                </a:cubicBezTo>
                <a:cubicBezTo>
                  <a:pt x="637685" y="-4427"/>
                  <a:pt x="839187" y="564"/>
                  <a:pt x="960120" y="0"/>
                </a:cubicBezTo>
                <a:cubicBezTo>
                  <a:pt x="1081053" y="-564"/>
                  <a:pt x="1313469" y="-16481"/>
                  <a:pt x="1481328" y="0"/>
                </a:cubicBezTo>
                <a:cubicBezTo>
                  <a:pt x="1649187" y="16481"/>
                  <a:pt x="1885247" y="26161"/>
                  <a:pt x="2167128" y="0"/>
                </a:cubicBezTo>
                <a:cubicBezTo>
                  <a:pt x="2449009" y="-26161"/>
                  <a:pt x="2761875" y="-22202"/>
                  <a:pt x="2935224" y="0"/>
                </a:cubicBezTo>
                <a:cubicBezTo>
                  <a:pt x="3108573" y="22202"/>
                  <a:pt x="3540687" y="-2863"/>
                  <a:pt x="3785616" y="0"/>
                </a:cubicBezTo>
                <a:cubicBezTo>
                  <a:pt x="4030545" y="2863"/>
                  <a:pt x="4280774" y="-12442"/>
                  <a:pt x="4636008" y="0"/>
                </a:cubicBezTo>
                <a:cubicBezTo>
                  <a:pt x="4991242" y="12442"/>
                  <a:pt x="5025483" y="16914"/>
                  <a:pt x="5239512" y="0"/>
                </a:cubicBezTo>
                <a:cubicBezTo>
                  <a:pt x="5453541" y="-16914"/>
                  <a:pt x="5754008" y="16592"/>
                  <a:pt x="6007608" y="0"/>
                </a:cubicBezTo>
                <a:cubicBezTo>
                  <a:pt x="6261208" y="-16592"/>
                  <a:pt x="6407957" y="-11909"/>
                  <a:pt x="6693408" y="0"/>
                </a:cubicBezTo>
                <a:cubicBezTo>
                  <a:pt x="6978859" y="11909"/>
                  <a:pt x="7015437" y="-20890"/>
                  <a:pt x="7296912" y="0"/>
                </a:cubicBezTo>
                <a:cubicBezTo>
                  <a:pt x="7578387" y="20890"/>
                  <a:pt x="7859622" y="46406"/>
                  <a:pt x="8229600" y="0"/>
                </a:cubicBezTo>
                <a:cubicBezTo>
                  <a:pt x="8230508" y="6337"/>
                  <a:pt x="8228722" y="11778"/>
                  <a:pt x="8229600" y="18288"/>
                </a:cubicBezTo>
                <a:cubicBezTo>
                  <a:pt x="8075287" y="35054"/>
                  <a:pt x="7821366" y="21850"/>
                  <a:pt x="7626096" y="18288"/>
                </a:cubicBezTo>
                <a:cubicBezTo>
                  <a:pt x="7430826" y="14726"/>
                  <a:pt x="7320004" y="-9669"/>
                  <a:pt x="7022592" y="18288"/>
                </a:cubicBezTo>
                <a:cubicBezTo>
                  <a:pt x="6725180" y="46245"/>
                  <a:pt x="6348804" y="-14025"/>
                  <a:pt x="6172200" y="18288"/>
                </a:cubicBezTo>
                <a:cubicBezTo>
                  <a:pt x="5995596" y="50601"/>
                  <a:pt x="5788102" y="22890"/>
                  <a:pt x="5650992" y="18288"/>
                </a:cubicBezTo>
                <a:cubicBezTo>
                  <a:pt x="5513882" y="13686"/>
                  <a:pt x="5198399" y="29121"/>
                  <a:pt x="4882896" y="18288"/>
                </a:cubicBezTo>
                <a:cubicBezTo>
                  <a:pt x="4567393" y="7455"/>
                  <a:pt x="4557008" y="26965"/>
                  <a:pt x="4443984" y="18288"/>
                </a:cubicBezTo>
                <a:cubicBezTo>
                  <a:pt x="4330960" y="9611"/>
                  <a:pt x="4061674" y="28891"/>
                  <a:pt x="3758184" y="18288"/>
                </a:cubicBezTo>
                <a:cubicBezTo>
                  <a:pt x="3454694" y="7685"/>
                  <a:pt x="3380392" y="19119"/>
                  <a:pt x="3236976" y="18288"/>
                </a:cubicBezTo>
                <a:cubicBezTo>
                  <a:pt x="3093560" y="17457"/>
                  <a:pt x="2632116" y="37607"/>
                  <a:pt x="2386584" y="18288"/>
                </a:cubicBezTo>
                <a:cubicBezTo>
                  <a:pt x="2141052" y="-1031"/>
                  <a:pt x="2110884" y="28777"/>
                  <a:pt x="1947672" y="18288"/>
                </a:cubicBezTo>
                <a:cubicBezTo>
                  <a:pt x="1784460" y="7799"/>
                  <a:pt x="1535467" y="461"/>
                  <a:pt x="1261872" y="18288"/>
                </a:cubicBezTo>
                <a:cubicBezTo>
                  <a:pt x="988277" y="36115"/>
                  <a:pt x="1021096" y="10375"/>
                  <a:pt x="822960" y="18288"/>
                </a:cubicBezTo>
                <a:cubicBezTo>
                  <a:pt x="624824" y="26201"/>
                  <a:pt x="298309" y="1283"/>
                  <a:pt x="0" y="18288"/>
                </a:cubicBezTo>
                <a:cubicBezTo>
                  <a:pt x="-633" y="12278"/>
                  <a:pt x="-757" y="5867"/>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Content Placeholder 2">
            <a:extLst>
              <a:ext uri="{FF2B5EF4-FFF2-40B4-BE49-F238E27FC236}">
                <a16:creationId xmlns:a16="http://schemas.microsoft.com/office/drawing/2014/main" id="{53145B71-BA37-0037-06E0-BA39C8AD3B0F}"/>
              </a:ext>
            </a:extLst>
          </p:cNvPr>
          <p:cNvSpPr>
            <a:spLocks noGrp="1"/>
          </p:cNvSpPr>
          <p:nvPr>
            <p:ph idx="1"/>
          </p:nvPr>
        </p:nvSpPr>
        <p:spPr>
          <a:xfrm>
            <a:off x="429368" y="2071316"/>
            <a:ext cx="8047882" cy="4119172"/>
          </a:xfrm>
        </p:spPr>
        <p:txBody>
          <a:bodyPr anchor="t">
            <a:normAutofit/>
          </a:bodyPr>
          <a:lstStyle/>
          <a:p>
            <a:pPr marL="457200" indent="-457200">
              <a:buFont typeface="+mj-lt"/>
              <a:buAutoNum type="arabicPeriod"/>
            </a:pPr>
            <a:r>
              <a:rPr lang="zh-TW" altLang="en-US" sz="2400" dirty="0">
                <a:latin typeface="標楷體" panose="03000509000000000000" pitchFamily="65" charset="-120"/>
                <a:ea typeface="標楷體" panose="03000509000000000000" pitchFamily="65" charset="-120"/>
              </a:rPr>
              <a:t>使用敘述性統計方法描述樣本的基本特徵與上網行為模式。</a:t>
            </a:r>
            <a:endParaRPr lang="en-US" altLang="zh-TW" sz="2400" dirty="0">
              <a:latin typeface="標楷體" panose="03000509000000000000" pitchFamily="65" charset="-120"/>
              <a:ea typeface="標楷體" panose="03000509000000000000" pitchFamily="65" charset="-120"/>
            </a:endParaRPr>
          </a:p>
          <a:p>
            <a:pPr marL="457200" indent="-457200">
              <a:buFont typeface="+mj-lt"/>
              <a:buAutoNum type="arabicPeriod"/>
            </a:pPr>
            <a:r>
              <a:rPr lang="zh-TW" altLang="en-US" sz="2400" dirty="0">
                <a:latin typeface="標楷體" panose="03000509000000000000" pitchFamily="65" charset="-120"/>
                <a:ea typeface="標楷體" panose="03000509000000000000" pitchFamily="65" charset="-120"/>
              </a:rPr>
              <a:t>運用主成分分析篩選出與網路使用習慣相關的關鍵變數。</a:t>
            </a:r>
            <a:endParaRPr lang="en-US" altLang="zh-TW" sz="2400" dirty="0">
              <a:latin typeface="標楷體" panose="03000509000000000000" pitchFamily="65" charset="-120"/>
              <a:ea typeface="標楷體" panose="03000509000000000000" pitchFamily="65" charset="-120"/>
            </a:endParaRPr>
          </a:p>
          <a:p>
            <a:pPr marL="457200" indent="-457200">
              <a:buFont typeface="+mj-lt"/>
              <a:buAutoNum type="arabicPeriod"/>
            </a:pPr>
            <a:r>
              <a:rPr lang="zh-TW" altLang="en-US" sz="2400" dirty="0">
                <a:latin typeface="標楷體" panose="03000509000000000000" pitchFamily="65" charset="-120"/>
                <a:ea typeface="標楷體" panose="03000509000000000000" pitchFamily="65" charset="-120"/>
              </a:rPr>
              <a:t>建立羅吉斯回歸模型，通過變數挑選推導出解釋網路沉迷傾向的公式。</a:t>
            </a:r>
            <a:endParaRPr lang="en-US" altLang="zh-TW" sz="2400" dirty="0">
              <a:latin typeface="標楷體" panose="03000509000000000000" pitchFamily="65" charset="-120"/>
              <a:ea typeface="標楷體" panose="03000509000000000000" pitchFamily="65" charset="-120"/>
            </a:endParaRPr>
          </a:p>
          <a:p>
            <a:pPr marL="457200" indent="-457200">
              <a:buFont typeface="+mj-lt"/>
              <a:buAutoNum type="arabicPeriod"/>
            </a:pPr>
            <a:r>
              <a:rPr lang="zh-TW" altLang="en-US" sz="2400" dirty="0">
                <a:latin typeface="標楷體" panose="03000509000000000000" pitchFamily="65" charset="-120"/>
                <a:ea typeface="標楷體" panose="03000509000000000000" pitchFamily="65" charset="-120"/>
              </a:rPr>
              <a:t>探討網路使用習慣量表與心理健康危險因子之間的顯著相關性。</a:t>
            </a:r>
          </a:p>
        </p:txBody>
      </p:sp>
      <p:sp>
        <p:nvSpPr>
          <p:cNvPr id="3" name="AutoShape 2" descr="A conceptual illustration depicting the impact of internet usage on daily life and mental health. The image shows a person surrounded by glowing icons for communication, shopping, entertainment, and education, all linked by digital lines. In contrast, another side shows a darker atmosphere with chains symbolizing overdependence and anxiety. The style is modern and vibrant with a clear emphasis on technology.">
            <a:extLst>
              <a:ext uri="{FF2B5EF4-FFF2-40B4-BE49-F238E27FC236}">
                <a16:creationId xmlns:a16="http://schemas.microsoft.com/office/drawing/2014/main" id="{7D25AAE1-C77E-D4DE-1E2F-B05984D19F1D}"/>
              </a:ext>
            </a:extLst>
          </p:cNvPr>
          <p:cNvSpPr>
            <a:spLocks noChangeAspect="1" noChangeArrowheads="1"/>
          </p:cNvSpPr>
          <p:nvPr/>
        </p:nvSpPr>
        <p:spPr bwMode="auto">
          <a:xfrm>
            <a:off x="4419600" y="3276600"/>
            <a:ext cx="1600200" cy="16002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ptos" panose="02110004020202020204"/>
              <a:ea typeface="新細明體" panose="02020500000000000000" pitchFamily="18" charset="-120"/>
              <a:cs typeface="+mn-cs"/>
            </a:endParaRPr>
          </a:p>
        </p:txBody>
      </p:sp>
      <p:sp>
        <p:nvSpPr>
          <p:cNvPr id="4" name="投影片編號版面配置區 3">
            <a:extLst>
              <a:ext uri="{FF2B5EF4-FFF2-40B4-BE49-F238E27FC236}">
                <a16:creationId xmlns:a16="http://schemas.microsoft.com/office/drawing/2014/main" id="{CD95935F-2812-FCC3-BBD4-63B571C3C562}"/>
              </a:ext>
            </a:extLst>
          </p:cNvPr>
          <p:cNvSpPr>
            <a:spLocks noGrp="1"/>
          </p:cNvSpPr>
          <p:nvPr>
            <p:ph type="sldNum" sz="quarter" idx="12"/>
          </p:nvPr>
        </p:nvSpPr>
        <p:spPr/>
        <p:txBody>
          <a:bodyPr/>
          <a:lstStyle/>
          <a:p>
            <a:fld id="{C1FF6DA9-008F-8B48-92A6-B652298478BF}" type="slidenum">
              <a:rPr lang="en-US" smtClean="0"/>
              <a:t>4</a:t>
            </a:fld>
            <a:endParaRPr lang="en-US"/>
          </a:p>
        </p:txBody>
      </p:sp>
    </p:spTree>
    <p:extLst>
      <p:ext uri="{BB962C8B-B14F-4D97-AF65-F5344CB8AC3E}">
        <p14:creationId xmlns:p14="http://schemas.microsoft.com/office/powerpoint/2010/main" val="240407529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112F3D-2E6F-4C23-34B3-B2644CFE770A}"/>
            </a:ext>
          </a:extLst>
        </p:cNvPr>
        <p:cNvGrpSpPr/>
        <p:nvPr/>
      </p:nvGrpSpPr>
      <p:grpSpPr>
        <a:xfrm>
          <a:off x="0" y="0"/>
          <a:ext cx="0" cy="0"/>
          <a:chOff x="0" y="0"/>
          <a:chExt cx="0" cy="0"/>
        </a:xfrm>
      </p:grpSpPr>
      <p:sp>
        <p:nvSpPr>
          <p:cNvPr id="4" name="標題 3">
            <a:extLst>
              <a:ext uri="{FF2B5EF4-FFF2-40B4-BE49-F238E27FC236}">
                <a16:creationId xmlns:a16="http://schemas.microsoft.com/office/drawing/2014/main" id="{FA511019-BE9D-AFD2-3A70-4A711D5A758C}"/>
              </a:ext>
            </a:extLst>
          </p:cNvPr>
          <p:cNvSpPr>
            <a:spLocks noGrp="1"/>
          </p:cNvSpPr>
          <p:nvPr>
            <p:ph type="title"/>
          </p:nvPr>
        </p:nvSpPr>
        <p:spPr/>
        <p:txBody>
          <a:bodyPr>
            <a:normAutofit/>
          </a:bodyPr>
          <a:lstStyle/>
          <a:p>
            <a:r>
              <a:rPr lang="zh-TW" altLang="en-US" sz="8000" dirty="0">
                <a:latin typeface="標楷體" panose="03000509000000000000" pitchFamily="65" charset="-120"/>
                <a:ea typeface="標楷體" panose="03000509000000000000" pitchFamily="65" charset="-120"/>
              </a:rPr>
              <a:t>研究結果</a:t>
            </a:r>
            <a:br>
              <a:rPr lang="en-US" altLang="zh-TW" sz="8000" dirty="0">
                <a:latin typeface="標楷體" panose="03000509000000000000" pitchFamily="65" charset="-120"/>
                <a:ea typeface="標楷體" panose="03000509000000000000" pitchFamily="65" charset="-120"/>
              </a:rPr>
            </a:br>
            <a:r>
              <a:rPr lang="zh-TW" altLang="en-US" sz="6000" dirty="0">
                <a:latin typeface="標楷體" panose="03000509000000000000" pitchFamily="65" charset="-120"/>
                <a:ea typeface="標楷體" panose="03000509000000000000" pitchFamily="65" charset="-120"/>
              </a:rPr>
              <a:t>結論</a:t>
            </a:r>
            <a:endParaRPr lang="zh-TW" altLang="en-US" sz="8000" dirty="0">
              <a:latin typeface="標楷體" panose="03000509000000000000" pitchFamily="65" charset="-120"/>
              <a:ea typeface="標楷體" panose="03000509000000000000" pitchFamily="65" charset="-120"/>
            </a:endParaRPr>
          </a:p>
        </p:txBody>
      </p:sp>
      <p:sp>
        <p:nvSpPr>
          <p:cNvPr id="2" name="投影片編號版面配置區 1">
            <a:extLst>
              <a:ext uri="{FF2B5EF4-FFF2-40B4-BE49-F238E27FC236}">
                <a16:creationId xmlns:a16="http://schemas.microsoft.com/office/drawing/2014/main" id="{1E9B4A15-76A3-7931-8351-A77D7F07C229}"/>
              </a:ext>
            </a:extLst>
          </p:cNvPr>
          <p:cNvSpPr>
            <a:spLocks noGrp="1"/>
          </p:cNvSpPr>
          <p:nvPr>
            <p:ph type="sldNum" sz="quarter" idx="12"/>
          </p:nvPr>
        </p:nvSpPr>
        <p:spPr/>
        <p:txBody>
          <a:bodyPr/>
          <a:lstStyle/>
          <a:p>
            <a:fld id="{C1FF6DA9-008F-8B48-92A6-B652298478BF}" type="slidenum">
              <a:rPr lang="en-US" smtClean="0"/>
              <a:t>40</a:t>
            </a:fld>
            <a:endParaRPr lang="en-US"/>
          </a:p>
        </p:txBody>
      </p:sp>
    </p:spTree>
    <p:extLst>
      <p:ext uri="{BB962C8B-B14F-4D97-AF65-F5344CB8AC3E}">
        <p14:creationId xmlns:p14="http://schemas.microsoft.com/office/powerpoint/2010/main" val="366345909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7062406B-9719-D3F0-1DFB-EDF27861DFF5}"/>
            </a:ext>
          </a:extLst>
        </p:cNvPr>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88B25CAC-50CE-6B71-E24A-55CA832BD5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5" name="Title 1">
            <a:extLst>
              <a:ext uri="{FF2B5EF4-FFF2-40B4-BE49-F238E27FC236}">
                <a16:creationId xmlns:a16="http://schemas.microsoft.com/office/drawing/2014/main" id="{C1CD5528-CCAC-2B1F-71A2-1D5020843327}"/>
              </a:ext>
            </a:extLst>
          </p:cNvPr>
          <p:cNvSpPr>
            <a:spLocks noGrp="1"/>
          </p:cNvSpPr>
          <p:nvPr>
            <p:ph type="title"/>
          </p:nvPr>
        </p:nvSpPr>
        <p:spPr>
          <a:xfrm>
            <a:off x="429369" y="238539"/>
            <a:ext cx="8263890" cy="1434415"/>
          </a:xfrm>
        </p:spPr>
        <p:txBody>
          <a:bodyPr anchor="b">
            <a:normAutofit/>
          </a:bodyPr>
          <a:lstStyle/>
          <a:p>
            <a:r>
              <a:rPr lang="zh-TW" altLang="en-US" sz="4700" dirty="0">
                <a:latin typeface="標楷體" panose="03000509000000000000" pitchFamily="65" charset="-120"/>
                <a:ea typeface="標楷體" panose="03000509000000000000" pitchFamily="65" charset="-120"/>
              </a:rPr>
              <a:t>結論</a:t>
            </a:r>
          </a:p>
        </p:txBody>
      </p:sp>
      <p:sp>
        <p:nvSpPr>
          <p:cNvPr id="14" name="sketchy line">
            <a:extLst>
              <a:ext uri="{FF2B5EF4-FFF2-40B4-BE49-F238E27FC236}">
                <a16:creationId xmlns:a16="http://schemas.microsoft.com/office/drawing/2014/main" id="{E780469C-7E51-0BF2-990C-AE0E6F7CB1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9369" y="1681544"/>
            <a:ext cx="8229600" cy="18288"/>
          </a:xfrm>
          <a:custGeom>
            <a:avLst/>
            <a:gdLst>
              <a:gd name="connsiteX0" fmla="*/ 0 w 8229600"/>
              <a:gd name="connsiteY0" fmla="*/ 0 h 18288"/>
              <a:gd name="connsiteX1" fmla="*/ 521208 w 8229600"/>
              <a:gd name="connsiteY1" fmla="*/ 0 h 18288"/>
              <a:gd name="connsiteX2" fmla="*/ 1371600 w 8229600"/>
              <a:gd name="connsiteY2" fmla="*/ 0 h 18288"/>
              <a:gd name="connsiteX3" fmla="*/ 2221992 w 8229600"/>
              <a:gd name="connsiteY3" fmla="*/ 0 h 18288"/>
              <a:gd name="connsiteX4" fmla="*/ 3072384 w 8229600"/>
              <a:gd name="connsiteY4" fmla="*/ 0 h 18288"/>
              <a:gd name="connsiteX5" fmla="*/ 3511296 w 8229600"/>
              <a:gd name="connsiteY5" fmla="*/ 0 h 18288"/>
              <a:gd name="connsiteX6" fmla="*/ 4114800 w 8229600"/>
              <a:gd name="connsiteY6" fmla="*/ 0 h 18288"/>
              <a:gd name="connsiteX7" fmla="*/ 4553712 w 8229600"/>
              <a:gd name="connsiteY7" fmla="*/ 0 h 18288"/>
              <a:gd name="connsiteX8" fmla="*/ 5239512 w 8229600"/>
              <a:gd name="connsiteY8" fmla="*/ 0 h 18288"/>
              <a:gd name="connsiteX9" fmla="*/ 5843016 w 8229600"/>
              <a:gd name="connsiteY9" fmla="*/ 0 h 18288"/>
              <a:gd name="connsiteX10" fmla="*/ 6611112 w 8229600"/>
              <a:gd name="connsiteY10" fmla="*/ 0 h 18288"/>
              <a:gd name="connsiteX11" fmla="*/ 7461504 w 8229600"/>
              <a:gd name="connsiteY11" fmla="*/ 0 h 18288"/>
              <a:gd name="connsiteX12" fmla="*/ 8229600 w 8229600"/>
              <a:gd name="connsiteY12" fmla="*/ 0 h 18288"/>
              <a:gd name="connsiteX13" fmla="*/ 8229600 w 8229600"/>
              <a:gd name="connsiteY13" fmla="*/ 18288 h 18288"/>
              <a:gd name="connsiteX14" fmla="*/ 7461504 w 8229600"/>
              <a:gd name="connsiteY14" fmla="*/ 18288 h 18288"/>
              <a:gd name="connsiteX15" fmla="*/ 6940296 w 8229600"/>
              <a:gd name="connsiteY15" fmla="*/ 18288 h 18288"/>
              <a:gd name="connsiteX16" fmla="*/ 6419088 w 8229600"/>
              <a:gd name="connsiteY16" fmla="*/ 18288 h 18288"/>
              <a:gd name="connsiteX17" fmla="*/ 5650992 w 8229600"/>
              <a:gd name="connsiteY17" fmla="*/ 18288 h 18288"/>
              <a:gd name="connsiteX18" fmla="*/ 5129784 w 8229600"/>
              <a:gd name="connsiteY18" fmla="*/ 18288 h 18288"/>
              <a:gd name="connsiteX19" fmla="*/ 4690872 w 8229600"/>
              <a:gd name="connsiteY19" fmla="*/ 18288 h 18288"/>
              <a:gd name="connsiteX20" fmla="*/ 4087368 w 8229600"/>
              <a:gd name="connsiteY20" fmla="*/ 18288 h 18288"/>
              <a:gd name="connsiteX21" fmla="*/ 3401568 w 8229600"/>
              <a:gd name="connsiteY21" fmla="*/ 18288 h 18288"/>
              <a:gd name="connsiteX22" fmla="*/ 2798064 w 8229600"/>
              <a:gd name="connsiteY22" fmla="*/ 18288 h 18288"/>
              <a:gd name="connsiteX23" fmla="*/ 2276856 w 8229600"/>
              <a:gd name="connsiteY23" fmla="*/ 18288 h 18288"/>
              <a:gd name="connsiteX24" fmla="*/ 1426464 w 8229600"/>
              <a:gd name="connsiteY24" fmla="*/ 18288 h 18288"/>
              <a:gd name="connsiteX25" fmla="*/ 740664 w 8229600"/>
              <a:gd name="connsiteY25" fmla="*/ 18288 h 18288"/>
              <a:gd name="connsiteX26" fmla="*/ 0 w 8229600"/>
              <a:gd name="connsiteY26" fmla="*/ 18288 h 18288"/>
              <a:gd name="connsiteX27" fmla="*/ 0 w 8229600"/>
              <a:gd name="connsiteY2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229600" h="18288" fill="none" extrusionOk="0">
                <a:moveTo>
                  <a:pt x="0" y="0"/>
                </a:moveTo>
                <a:cubicBezTo>
                  <a:pt x="227594" y="-4267"/>
                  <a:pt x="329693" y="13251"/>
                  <a:pt x="521208" y="0"/>
                </a:cubicBezTo>
                <a:cubicBezTo>
                  <a:pt x="712723" y="-13251"/>
                  <a:pt x="1137373" y="-13618"/>
                  <a:pt x="1371600" y="0"/>
                </a:cubicBezTo>
                <a:cubicBezTo>
                  <a:pt x="1605827" y="13618"/>
                  <a:pt x="1975382" y="-27374"/>
                  <a:pt x="2221992" y="0"/>
                </a:cubicBezTo>
                <a:cubicBezTo>
                  <a:pt x="2468602" y="27374"/>
                  <a:pt x="2863316" y="-20517"/>
                  <a:pt x="3072384" y="0"/>
                </a:cubicBezTo>
                <a:cubicBezTo>
                  <a:pt x="3281452" y="20517"/>
                  <a:pt x="3331438" y="10793"/>
                  <a:pt x="3511296" y="0"/>
                </a:cubicBezTo>
                <a:cubicBezTo>
                  <a:pt x="3691154" y="-10793"/>
                  <a:pt x="3906405" y="-29737"/>
                  <a:pt x="4114800" y="0"/>
                </a:cubicBezTo>
                <a:cubicBezTo>
                  <a:pt x="4323195" y="29737"/>
                  <a:pt x="4428852" y="-2234"/>
                  <a:pt x="4553712" y="0"/>
                </a:cubicBezTo>
                <a:cubicBezTo>
                  <a:pt x="4678572" y="2234"/>
                  <a:pt x="5065629" y="29368"/>
                  <a:pt x="5239512" y="0"/>
                </a:cubicBezTo>
                <a:cubicBezTo>
                  <a:pt x="5413395" y="-29368"/>
                  <a:pt x="5703888" y="11839"/>
                  <a:pt x="5843016" y="0"/>
                </a:cubicBezTo>
                <a:cubicBezTo>
                  <a:pt x="5982144" y="-11839"/>
                  <a:pt x="6260765" y="24719"/>
                  <a:pt x="6611112" y="0"/>
                </a:cubicBezTo>
                <a:cubicBezTo>
                  <a:pt x="6961459" y="-24719"/>
                  <a:pt x="7228293" y="32959"/>
                  <a:pt x="7461504" y="0"/>
                </a:cubicBezTo>
                <a:cubicBezTo>
                  <a:pt x="7694715" y="-32959"/>
                  <a:pt x="7990029" y="-3422"/>
                  <a:pt x="8229600" y="0"/>
                </a:cubicBezTo>
                <a:cubicBezTo>
                  <a:pt x="8228940" y="5812"/>
                  <a:pt x="8229447" y="9773"/>
                  <a:pt x="8229600" y="18288"/>
                </a:cubicBezTo>
                <a:cubicBezTo>
                  <a:pt x="7940706" y="-9293"/>
                  <a:pt x="7792584" y="-16009"/>
                  <a:pt x="7461504" y="18288"/>
                </a:cubicBezTo>
                <a:cubicBezTo>
                  <a:pt x="7130424" y="52585"/>
                  <a:pt x="7080072" y="43845"/>
                  <a:pt x="6940296" y="18288"/>
                </a:cubicBezTo>
                <a:cubicBezTo>
                  <a:pt x="6800520" y="-7269"/>
                  <a:pt x="6672872" y="26671"/>
                  <a:pt x="6419088" y="18288"/>
                </a:cubicBezTo>
                <a:cubicBezTo>
                  <a:pt x="6165304" y="9905"/>
                  <a:pt x="5869721" y="4987"/>
                  <a:pt x="5650992" y="18288"/>
                </a:cubicBezTo>
                <a:cubicBezTo>
                  <a:pt x="5432263" y="31589"/>
                  <a:pt x="5308310" y="3023"/>
                  <a:pt x="5129784" y="18288"/>
                </a:cubicBezTo>
                <a:cubicBezTo>
                  <a:pt x="4951258" y="33553"/>
                  <a:pt x="4799696" y="15357"/>
                  <a:pt x="4690872" y="18288"/>
                </a:cubicBezTo>
                <a:cubicBezTo>
                  <a:pt x="4582048" y="21219"/>
                  <a:pt x="4311124" y="-7836"/>
                  <a:pt x="4087368" y="18288"/>
                </a:cubicBezTo>
                <a:cubicBezTo>
                  <a:pt x="3863612" y="44412"/>
                  <a:pt x="3730288" y="13374"/>
                  <a:pt x="3401568" y="18288"/>
                </a:cubicBezTo>
                <a:cubicBezTo>
                  <a:pt x="3072848" y="23202"/>
                  <a:pt x="3020684" y="32425"/>
                  <a:pt x="2798064" y="18288"/>
                </a:cubicBezTo>
                <a:cubicBezTo>
                  <a:pt x="2575444" y="4151"/>
                  <a:pt x="2440915" y="-7352"/>
                  <a:pt x="2276856" y="18288"/>
                </a:cubicBezTo>
                <a:cubicBezTo>
                  <a:pt x="2112797" y="43928"/>
                  <a:pt x="1726502" y="-9560"/>
                  <a:pt x="1426464" y="18288"/>
                </a:cubicBezTo>
                <a:cubicBezTo>
                  <a:pt x="1126426" y="46136"/>
                  <a:pt x="992925" y="21016"/>
                  <a:pt x="740664" y="18288"/>
                </a:cubicBezTo>
                <a:cubicBezTo>
                  <a:pt x="488403" y="15560"/>
                  <a:pt x="195650" y="-16061"/>
                  <a:pt x="0" y="18288"/>
                </a:cubicBezTo>
                <a:cubicBezTo>
                  <a:pt x="348" y="9455"/>
                  <a:pt x="654" y="3983"/>
                  <a:pt x="0" y="0"/>
                </a:cubicBezTo>
                <a:close/>
              </a:path>
              <a:path w="8229600" h="18288" stroke="0" extrusionOk="0">
                <a:moveTo>
                  <a:pt x="0" y="0"/>
                </a:moveTo>
                <a:cubicBezTo>
                  <a:pt x="259263" y="-9445"/>
                  <a:pt x="404731" y="4427"/>
                  <a:pt x="521208" y="0"/>
                </a:cubicBezTo>
                <a:cubicBezTo>
                  <a:pt x="637685" y="-4427"/>
                  <a:pt x="839187" y="564"/>
                  <a:pt x="960120" y="0"/>
                </a:cubicBezTo>
                <a:cubicBezTo>
                  <a:pt x="1081053" y="-564"/>
                  <a:pt x="1313469" y="-16481"/>
                  <a:pt x="1481328" y="0"/>
                </a:cubicBezTo>
                <a:cubicBezTo>
                  <a:pt x="1649187" y="16481"/>
                  <a:pt x="1885247" y="26161"/>
                  <a:pt x="2167128" y="0"/>
                </a:cubicBezTo>
                <a:cubicBezTo>
                  <a:pt x="2449009" y="-26161"/>
                  <a:pt x="2761875" y="-22202"/>
                  <a:pt x="2935224" y="0"/>
                </a:cubicBezTo>
                <a:cubicBezTo>
                  <a:pt x="3108573" y="22202"/>
                  <a:pt x="3540687" y="-2863"/>
                  <a:pt x="3785616" y="0"/>
                </a:cubicBezTo>
                <a:cubicBezTo>
                  <a:pt x="4030545" y="2863"/>
                  <a:pt x="4280774" y="-12442"/>
                  <a:pt x="4636008" y="0"/>
                </a:cubicBezTo>
                <a:cubicBezTo>
                  <a:pt x="4991242" y="12442"/>
                  <a:pt x="5025483" y="16914"/>
                  <a:pt x="5239512" y="0"/>
                </a:cubicBezTo>
                <a:cubicBezTo>
                  <a:pt x="5453541" y="-16914"/>
                  <a:pt x="5754008" y="16592"/>
                  <a:pt x="6007608" y="0"/>
                </a:cubicBezTo>
                <a:cubicBezTo>
                  <a:pt x="6261208" y="-16592"/>
                  <a:pt x="6407957" y="-11909"/>
                  <a:pt x="6693408" y="0"/>
                </a:cubicBezTo>
                <a:cubicBezTo>
                  <a:pt x="6978859" y="11909"/>
                  <a:pt x="7015437" y="-20890"/>
                  <a:pt x="7296912" y="0"/>
                </a:cubicBezTo>
                <a:cubicBezTo>
                  <a:pt x="7578387" y="20890"/>
                  <a:pt x="7859622" y="46406"/>
                  <a:pt x="8229600" y="0"/>
                </a:cubicBezTo>
                <a:cubicBezTo>
                  <a:pt x="8230508" y="6337"/>
                  <a:pt x="8228722" y="11778"/>
                  <a:pt x="8229600" y="18288"/>
                </a:cubicBezTo>
                <a:cubicBezTo>
                  <a:pt x="8075287" y="35054"/>
                  <a:pt x="7821366" y="21850"/>
                  <a:pt x="7626096" y="18288"/>
                </a:cubicBezTo>
                <a:cubicBezTo>
                  <a:pt x="7430826" y="14726"/>
                  <a:pt x="7320004" y="-9669"/>
                  <a:pt x="7022592" y="18288"/>
                </a:cubicBezTo>
                <a:cubicBezTo>
                  <a:pt x="6725180" y="46245"/>
                  <a:pt x="6348804" y="-14025"/>
                  <a:pt x="6172200" y="18288"/>
                </a:cubicBezTo>
                <a:cubicBezTo>
                  <a:pt x="5995596" y="50601"/>
                  <a:pt x="5788102" y="22890"/>
                  <a:pt x="5650992" y="18288"/>
                </a:cubicBezTo>
                <a:cubicBezTo>
                  <a:pt x="5513882" y="13686"/>
                  <a:pt x="5198399" y="29121"/>
                  <a:pt x="4882896" y="18288"/>
                </a:cubicBezTo>
                <a:cubicBezTo>
                  <a:pt x="4567393" y="7455"/>
                  <a:pt x="4557008" y="26965"/>
                  <a:pt x="4443984" y="18288"/>
                </a:cubicBezTo>
                <a:cubicBezTo>
                  <a:pt x="4330960" y="9611"/>
                  <a:pt x="4061674" y="28891"/>
                  <a:pt x="3758184" y="18288"/>
                </a:cubicBezTo>
                <a:cubicBezTo>
                  <a:pt x="3454694" y="7685"/>
                  <a:pt x="3380392" y="19119"/>
                  <a:pt x="3236976" y="18288"/>
                </a:cubicBezTo>
                <a:cubicBezTo>
                  <a:pt x="3093560" y="17457"/>
                  <a:pt x="2632116" y="37607"/>
                  <a:pt x="2386584" y="18288"/>
                </a:cubicBezTo>
                <a:cubicBezTo>
                  <a:pt x="2141052" y="-1031"/>
                  <a:pt x="2110884" y="28777"/>
                  <a:pt x="1947672" y="18288"/>
                </a:cubicBezTo>
                <a:cubicBezTo>
                  <a:pt x="1784460" y="7799"/>
                  <a:pt x="1535467" y="461"/>
                  <a:pt x="1261872" y="18288"/>
                </a:cubicBezTo>
                <a:cubicBezTo>
                  <a:pt x="988277" y="36115"/>
                  <a:pt x="1021096" y="10375"/>
                  <a:pt x="822960" y="18288"/>
                </a:cubicBezTo>
                <a:cubicBezTo>
                  <a:pt x="624824" y="26201"/>
                  <a:pt x="298309" y="1283"/>
                  <a:pt x="0" y="18288"/>
                </a:cubicBezTo>
                <a:cubicBezTo>
                  <a:pt x="-633" y="12278"/>
                  <a:pt x="-757" y="5867"/>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mc:AlternateContent xmlns:mc="http://schemas.openxmlformats.org/markup-compatibility/2006" xmlns:a14="http://schemas.microsoft.com/office/drawing/2010/main">
        <mc:Choice Requires="a14">
          <p:graphicFrame>
            <p:nvGraphicFramePr>
              <p:cNvPr id="3" name="表格 2">
                <a:extLst>
                  <a:ext uri="{FF2B5EF4-FFF2-40B4-BE49-F238E27FC236}">
                    <a16:creationId xmlns:a16="http://schemas.microsoft.com/office/drawing/2014/main" id="{B86C4673-7FAC-6E6E-A0F9-7EEF11ED2580}"/>
                  </a:ext>
                </a:extLst>
              </p:cNvPr>
              <p:cNvGraphicFramePr>
                <a:graphicFrameLocks noGrp="1"/>
              </p:cNvGraphicFramePr>
              <p:nvPr>
                <p:extLst>
                  <p:ext uri="{D42A27DB-BD31-4B8C-83A1-F6EECF244321}">
                    <p14:modId xmlns:p14="http://schemas.microsoft.com/office/powerpoint/2010/main" val="3903378455"/>
                  </p:ext>
                </p:extLst>
              </p:nvPr>
            </p:nvGraphicFramePr>
            <p:xfrm>
              <a:off x="54098" y="1981114"/>
              <a:ext cx="9033517" cy="4330549"/>
            </p:xfrm>
            <a:graphic>
              <a:graphicData uri="http://schemas.openxmlformats.org/drawingml/2006/table">
                <a:tbl>
                  <a:tblPr firstRow="1" bandRow="1">
                    <a:tableStyleId>{5C22544A-7EE6-4342-B048-85BDC9FD1C3A}</a:tableStyleId>
                  </a:tblPr>
                  <a:tblGrid>
                    <a:gridCol w="1334975">
                      <a:extLst>
                        <a:ext uri="{9D8B030D-6E8A-4147-A177-3AD203B41FA5}">
                          <a16:colId xmlns:a16="http://schemas.microsoft.com/office/drawing/2014/main" val="713612827"/>
                        </a:ext>
                      </a:extLst>
                    </a:gridCol>
                    <a:gridCol w="7698542">
                      <a:extLst>
                        <a:ext uri="{9D8B030D-6E8A-4147-A177-3AD203B41FA5}">
                          <a16:colId xmlns:a16="http://schemas.microsoft.com/office/drawing/2014/main" val="1599500602"/>
                        </a:ext>
                      </a:extLst>
                    </a:gridCol>
                  </a:tblGrid>
                  <a:tr h="390020">
                    <a:tc>
                      <a:txBody>
                        <a:bodyPr/>
                        <a:lstStyle/>
                        <a:p>
                          <a:r>
                            <a:rPr kumimoji="0" lang="zh-TW" altLang="en-US" sz="2400" b="0" i="0" u="none" strike="noStrike" kern="1200" cap="none" spc="0" normalizeH="0" baseline="0" dirty="0">
                              <a:ln>
                                <a:noFill/>
                              </a:ln>
                              <a:solidFill>
                                <a:schemeClr val="bg2"/>
                              </a:solidFill>
                              <a:effectLst/>
                              <a:uLnTx/>
                              <a:uFillTx/>
                              <a:latin typeface="Times New Roman" panose="02020603050405020304" pitchFamily="18" charset="0"/>
                              <a:ea typeface="標楷體" panose="03000509000000000000" pitchFamily="65" charset="-120"/>
                              <a:cs typeface="Times New Roman" panose="02020603050405020304" pitchFamily="18" charset="0"/>
                            </a:rPr>
                            <a:t>分析</a:t>
                          </a:r>
                        </a:p>
                      </a:txBody>
                      <a:tcPr/>
                    </a:tc>
                    <a:tc>
                      <a:txBody>
                        <a:bodyPr/>
                        <a:lstStyle/>
                        <a:p>
                          <a:r>
                            <a:rPr kumimoji="0" lang="zh-TW" altLang="en-US" sz="2400" b="0" i="0" u="none" strike="noStrike" kern="1200" cap="none" spc="0" normalizeH="0" baseline="0" dirty="0">
                              <a:ln>
                                <a:noFill/>
                              </a:ln>
                              <a:solidFill>
                                <a:schemeClr val="bg2"/>
                              </a:solidFill>
                              <a:effectLst/>
                              <a:uLnTx/>
                              <a:uFillTx/>
                              <a:latin typeface="Times New Roman" panose="02020603050405020304" pitchFamily="18" charset="0"/>
                              <a:ea typeface="標楷體" panose="03000509000000000000" pitchFamily="65" charset="-120"/>
                              <a:cs typeface="Times New Roman" panose="02020603050405020304" pitchFamily="18" charset="0"/>
                            </a:rPr>
                            <a:t>結果</a:t>
                          </a:r>
                        </a:p>
                      </a:txBody>
                      <a:tcPr/>
                    </a:tc>
                    <a:extLst>
                      <a:ext uri="{0D108BD9-81ED-4DB2-BD59-A6C34878D82A}">
                        <a16:rowId xmlns:a16="http://schemas.microsoft.com/office/drawing/2014/main" val="2906597359"/>
                      </a:ext>
                    </a:extLst>
                  </a:tr>
                  <a:tr h="752943">
                    <a:tc>
                      <a:txBody>
                        <a:bodyPr/>
                        <a:lstStyle/>
                        <a:p>
                          <a:pPr algn="l" defTabSz="685800" rtl="0" eaLnBrk="1" latinLnBrk="0" hangingPunct="1"/>
                          <a:r>
                            <a:rPr kumimoji="0" lang="zh-TW" altLang="en-US" sz="1600" b="0" i="0" u="none" strike="noStrike" kern="1200" cap="none" spc="0" normalizeH="0" baseline="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主成分分析</a:t>
                          </a:r>
                        </a:p>
                      </a:txBody>
                      <a:tcPr/>
                    </a:tc>
                    <a:tc>
                      <a:txBody>
                        <a:bodyPr/>
                        <a:lstStyle/>
                        <a:p>
                          <a:r>
                            <a:rPr kumimoji="0" lang="zh-TW"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保留兩個主成分</a:t>
                          </a:r>
                          <a:endParaRPr kumimoji="0" lang="en-US" altLang="zh-TW" sz="1600" b="0" i="0" u="none" strike="noStrike" kern="12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endParaRPr>
                        </a:p>
                        <a:p>
                          <a:pPr marL="628650" lvl="1" indent="-285750">
                            <a:buFont typeface="Wingdings" panose="05000000000000000000" pitchFamily="2" charset="2"/>
                            <a:buChar char="ü"/>
                          </a:pPr>
                          <a:r>
                            <a:rPr kumimoji="0" lang="en-US" altLang="zh-TW" sz="1600" b="0" i="0" u="none" strike="noStrike" kern="12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Prin1</a:t>
                          </a:r>
                          <a:r>
                            <a:rPr kumimoji="0" lang="zh-TW"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：上網行為無法中斷</a:t>
                          </a:r>
                          <a:endParaRPr kumimoji="0" lang="en-US" altLang="zh-TW" sz="1600" b="0" i="0" u="none" strike="noStrike" kern="12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endParaRPr>
                        </a:p>
                        <a:p>
                          <a:pPr marL="628650" lvl="1" indent="-285750">
                            <a:buFont typeface="Wingdings" panose="05000000000000000000" pitchFamily="2" charset="2"/>
                            <a:buChar char="ü"/>
                          </a:pPr>
                          <a:r>
                            <a:rPr kumimoji="0" lang="en-US" altLang="zh-TW" sz="1600" b="0" i="0" u="none" strike="noStrike" kern="12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Prin2</a:t>
                          </a:r>
                          <a:r>
                            <a:rPr kumimoji="0" lang="zh-TW"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：無法上網的負面感受</a:t>
                          </a:r>
                          <a:endParaRPr lang="zh-TW" altLang="en-US" sz="1400" dirty="0"/>
                        </a:p>
                      </a:txBody>
                      <a:tcPr/>
                    </a:tc>
                    <a:extLst>
                      <a:ext uri="{0D108BD9-81ED-4DB2-BD59-A6C34878D82A}">
                        <a16:rowId xmlns:a16="http://schemas.microsoft.com/office/drawing/2014/main" val="171932409"/>
                      </a:ext>
                    </a:extLst>
                  </a:tr>
                  <a:tr h="499174">
                    <a:tc>
                      <a:txBody>
                        <a:bodyPr/>
                        <a:lstStyle/>
                        <a:p>
                          <a:pPr marL="0" algn="l" defTabSz="685800" rtl="0" eaLnBrk="1" latinLnBrk="0" hangingPunct="1"/>
                          <a:r>
                            <a:rPr kumimoji="0" lang="zh-TW" altLang="en-US" sz="1600" b="0" i="0" u="none" strike="noStrike" kern="1200" cap="none" spc="0" normalizeH="0" baseline="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因素分析</a:t>
                          </a:r>
                        </a:p>
                      </a:txBody>
                      <a:tcPr/>
                    </a:tc>
                    <a:tc>
                      <a:txBody>
                        <a:bodyPr/>
                        <a:lstStyle/>
                        <a:p>
                          <a:pPr marL="285750" indent="-285750">
                            <a:buFont typeface="Wingdings" panose="05000000000000000000" pitchFamily="2" charset="2"/>
                            <a:buChar char="ü"/>
                          </a:pPr>
                          <a:r>
                            <a:rPr lang="zh-TW" altLang="zh-TW" sz="1600" kern="100" dirty="0">
                              <a:effectLst/>
                              <a:latin typeface="Times New Roman" panose="02020603050405020304" pitchFamily="18" charset="0"/>
                              <a:ea typeface="標楷體" panose="03000509000000000000" pitchFamily="65" charset="-120"/>
                              <a:cs typeface="Times New Roman" panose="02020603050405020304" pitchFamily="18" charset="0"/>
                            </a:rPr>
                            <a:t>「上網活動類型」和「上網使用者身心狀況」有效解釋上網使用行為間的變異</a:t>
                          </a:r>
                          <a:endParaRPr lang="en-US" alt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p>
                          <a:pPr marL="285750" indent="-285750">
                            <a:buFont typeface="Wingdings" panose="05000000000000000000" pitchFamily="2" charset="2"/>
                            <a:buChar char="ü"/>
                          </a:pPr>
                          <a:r>
                            <a:rPr lang="zh-TW" altLang="zh-TW" sz="1600" kern="100" dirty="0">
                              <a:effectLst/>
                              <a:latin typeface="Times New Roman" panose="02020603050405020304" pitchFamily="18" charset="0"/>
                              <a:ea typeface="標楷體" panose="03000509000000000000" pitchFamily="65" charset="-120"/>
                              <a:cs typeface="Times New Roman" panose="02020603050405020304" pitchFamily="18" charset="0"/>
                            </a:rPr>
                            <a:t>網路社群活動</a:t>
                          </a:r>
                          <a:r>
                            <a:rPr lang="zh-TW" alt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主要為 </a:t>
                          </a:r>
                          <a:r>
                            <a:rPr lang="en-US" altLang="zh-TW" sz="1600" kern="100" dirty="0">
                              <a:effectLst/>
                              <a:latin typeface="Times New Roman" panose="02020603050405020304" pitchFamily="18" charset="0"/>
                              <a:ea typeface="標楷體" panose="03000509000000000000" pitchFamily="65" charset="-120"/>
                              <a:cs typeface="Times New Roman" panose="02020603050405020304" pitchFamily="18" charset="0"/>
                            </a:rPr>
                            <a:t>v6_c3</a:t>
                          </a:r>
                          <a:r>
                            <a:rPr lang="zh-TW" altLang="zh-TW" sz="1600" kern="100" dirty="0">
                              <a:effectLst/>
                              <a:latin typeface="Times New Roman" panose="02020603050405020304" pitchFamily="18" charset="0"/>
                              <a:ea typeface="標楷體" panose="03000509000000000000" pitchFamily="65" charset="-120"/>
                              <a:cs typeface="Times New Roman" panose="02020603050405020304" pitchFamily="18" charset="0"/>
                            </a:rPr>
                            <a:t>網路社群貼文或照片和</a:t>
                          </a:r>
                          <a:r>
                            <a:rPr lang="en-US" altLang="zh-TW" sz="1600" kern="100" dirty="0">
                              <a:effectLst/>
                              <a:latin typeface="Times New Roman" panose="02020603050405020304" pitchFamily="18" charset="0"/>
                              <a:ea typeface="標楷體" panose="03000509000000000000" pitchFamily="65" charset="-120"/>
                              <a:cs typeface="Times New Roman" panose="02020603050405020304" pitchFamily="18" charset="0"/>
                            </a:rPr>
                            <a:t>v6_c2</a:t>
                          </a:r>
                          <a:r>
                            <a:rPr lang="zh-TW" altLang="zh-TW" sz="1600" kern="100" dirty="0">
                              <a:effectLst/>
                              <a:latin typeface="Times New Roman" panose="02020603050405020304" pitchFamily="18" charset="0"/>
                              <a:ea typeface="標楷體" panose="03000509000000000000" pitchFamily="65" charset="-120"/>
                              <a:cs typeface="Times New Roman" panose="02020603050405020304" pitchFamily="18" charset="0"/>
                            </a:rPr>
                            <a:t>社群影片</a:t>
                          </a:r>
                          <a:endParaRPr lang="zh-TW" altLang="en-US" sz="1400" dirty="0"/>
                        </a:p>
                      </a:txBody>
                      <a:tcPr/>
                    </a:tc>
                    <a:extLst>
                      <a:ext uri="{0D108BD9-81ED-4DB2-BD59-A6C34878D82A}">
                        <a16:rowId xmlns:a16="http://schemas.microsoft.com/office/drawing/2014/main" val="1619837377"/>
                      </a:ext>
                    </a:extLst>
                  </a:tr>
                  <a:tr h="348273">
                    <a:tc>
                      <a:txBody>
                        <a:bodyPr/>
                        <a:lstStyle/>
                        <a:p>
                          <a:pPr marL="0" algn="l" defTabSz="685800" rtl="0" eaLnBrk="1" latinLnBrk="0" hangingPunct="1"/>
                          <a:r>
                            <a:rPr kumimoji="0" lang="zh-TW" altLang="en-US" sz="1600" b="0" i="0" u="none" strike="noStrike" kern="1200" cap="none" spc="0" normalizeH="0" baseline="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集群分析</a:t>
                          </a:r>
                        </a:p>
                      </a:txBody>
                      <a:tcPr/>
                    </a:tc>
                    <a:tc>
                      <a:txBody>
                        <a:bodyPr/>
                        <a:lstStyle/>
                        <a:p>
                          <a:r>
                            <a:rPr kumimoji="0" lang="zh-TW" altLang="en-US" sz="1600" b="0" i="0" u="none" strike="noStrike" kern="1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主成分 </a:t>
                          </a:r>
                          <a:r>
                            <a:rPr kumimoji="0" lang="en-US" altLang="zh-TW" sz="1600" b="0" i="0" u="none" strike="noStrike" kern="1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Prin1 </a:t>
                          </a:r>
                          <a:r>
                            <a:rPr kumimoji="0" lang="zh-TW" altLang="en-US" sz="1600" b="0" i="0" u="none" strike="noStrike" kern="1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對分群解釋力最強。</a:t>
                          </a:r>
                          <a:endParaRPr lang="zh-TW" altLang="en-US" sz="1400" dirty="0"/>
                        </a:p>
                      </a:txBody>
                      <a:tcPr/>
                    </a:tc>
                    <a:extLst>
                      <a:ext uri="{0D108BD9-81ED-4DB2-BD59-A6C34878D82A}">
                        <a16:rowId xmlns:a16="http://schemas.microsoft.com/office/drawing/2014/main" val="1168007028"/>
                      </a:ext>
                    </a:extLst>
                  </a:tr>
                  <a:tr h="329783">
                    <a:tc>
                      <a:txBody>
                        <a:bodyPr/>
                        <a:lstStyle/>
                        <a:p>
                          <a:pPr marL="0" algn="l" defTabSz="685800" rtl="0" eaLnBrk="1" latinLnBrk="0" hangingPunct="1"/>
                          <a:r>
                            <a:rPr kumimoji="0" lang="en-US" altLang="zh-TW" sz="1600" b="0" i="0" u="none" strike="noStrike" kern="100" cap="none" spc="0" normalizeH="0" baseline="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stepwise </a:t>
                          </a:r>
                          <a:endParaRPr kumimoji="0" lang="zh-TW" altLang="en-US" sz="1600" b="0" i="0" u="none" strike="noStrike" kern="100" cap="none" spc="0" normalizeH="0" baseline="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endParaRPr>
                        </a:p>
                      </a:txBody>
                      <a:tcPr/>
                    </a:tc>
                    <a:tc>
                      <a:txBody>
                        <a:bodyPr/>
                        <a:lstStyle/>
                        <a:p>
                          <a:pPr marL="0" algn="l" defTabSz="685800" rtl="0" eaLnBrk="1" latinLnBrk="0" hangingPunct="1"/>
                          <a:r>
                            <a:rPr kumimoji="0" lang="zh-TW" altLang="en-US" sz="1600" b="0" i="0" u="none" strike="noStrike" kern="100" cap="none" spc="0" normalizeH="0" baseline="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挑選出變數</a:t>
                          </a:r>
                          <a:r>
                            <a:rPr kumimoji="0" lang="en-US" altLang="zh-TW" sz="1600" b="0" i="0" u="none" strike="noStrike" kern="100" cap="none" spc="0" normalizeH="0" baseline="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V21</a:t>
                          </a:r>
                          <a:r>
                            <a:rPr kumimoji="0" lang="zh-TW" altLang="en-US" sz="1600" b="0" i="0" u="none" strike="noStrike" kern="100" cap="none" spc="0" normalizeH="0" baseline="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a:t>
                          </a:r>
                          <a:r>
                            <a:rPr kumimoji="0" lang="en-US" altLang="zh-TW" sz="1600" b="0" i="0" u="none" strike="noStrike" kern="100" cap="none" spc="0" normalizeH="0" baseline="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V10</a:t>
                          </a:r>
                          <a:r>
                            <a:rPr kumimoji="0" lang="zh-TW" altLang="en-US" sz="1600" b="0" i="0" u="none" strike="noStrike" kern="100" cap="none" spc="0" normalizeH="0" baseline="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a:t>
                          </a:r>
                          <a:r>
                            <a:rPr kumimoji="0" lang="en-US" altLang="zh-TW" sz="1600" b="0" i="0" u="none" strike="noStrike" kern="100" cap="none" spc="0" normalizeH="0" baseline="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V16</a:t>
                          </a:r>
                          <a:endParaRPr kumimoji="0" lang="zh-TW" altLang="en-US" sz="1600" b="0" i="0" u="none" strike="noStrike" kern="100" cap="none" spc="0" normalizeH="0" baseline="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endParaRPr>
                        </a:p>
                      </a:txBody>
                      <a:tcPr/>
                    </a:tc>
                    <a:extLst>
                      <a:ext uri="{0D108BD9-81ED-4DB2-BD59-A6C34878D82A}">
                        <a16:rowId xmlns:a16="http://schemas.microsoft.com/office/drawing/2014/main" val="2787309647"/>
                      </a:ext>
                    </a:extLst>
                  </a:tr>
                  <a:tr h="729176">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zh-TW" altLang="zh-TW" sz="1600" b="0" i="0" u="none" strike="noStrike" kern="100" cap="none" spc="0" normalizeH="0" baseline="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羅吉斯回歸</a:t>
                          </a:r>
                        </a:p>
                      </a:txBody>
                      <a:tcPr/>
                    </a:tc>
                    <a:tc>
                      <a:txBody>
                        <a:bodyPr/>
                        <a:lstStyle/>
                        <a:p>
                          <a:pPr marL="285750" marR="0" lvl="0" indent="-285750" algn="l" defTabSz="6858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zh-TW" altLang="zh-TW" sz="1600" kern="100" dirty="0">
                              <a:effectLst/>
                              <a:latin typeface="Times New Roman" panose="02020603050405020304" pitchFamily="18" charset="0"/>
                              <a:ea typeface="標楷體" panose="03000509000000000000" pitchFamily="65" charset="-120"/>
                              <a:cs typeface="Times New Roman" panose="02020603050405020304" pitchFamily="18" charset="0"/>
                            </a:rPr>
                            <a:t>表示模型適配性尚可</a:t>
                          </a:r>
                          <a:r>
                            <a:rPr lang="zh-TW" alt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a:t>
                          </a:r>
                          <a:r>
                            <a:rPr lang="zh-TW" altLang="zh-TW" sz="1600" kern="100" dirty="0">
                              <a:effectLst/>
                              <a:latin typeface="Times New Roman" panose="02020603050405020304" pitchFamily="18" charset="0"/>
                              <a:ea typeface="標楷體" panose="03000509000000000000" pitchFamily="65" charset="-120"/>
                              <a:cs typeface="Times New Roman" panose="02020603050405020304" pitchFamily="18" charset="0"/>
                            </a:rPr>
                            <a:t>表明至少</a:t>
                          </a:r>
                          <a:r>
                            <a:rPr lang="zh-TW" alt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一個</a:t>
                          </a:r>
                          <a:r>
                            <a:rPr lang="zh-TW" altLang="zh-TW" sz="1600" kern="100" dirty="0">
                              <a:effectLst/>
                              <a:latin typeface="Times New Roman" panose="02020603050405020304" pitchFamily="18" charset="0"/>
                              <a:ea typeface="標楷體" panose="03000509000000000000" pitchFamily="65" charset="-120"/>
                              <a:cs typeface="Times New Roman" panose="02020603050405020304" pitchFamily="18" charset="0"/>
                            </a:rPr>
                            <a:t>解釋變數對目標變數有顯著影響</a:t>
                          </a:r>
                          <a:r>
                            <a:rPr kumimoji="0" lang="zh-TW" altLang="en-US" sz="1600" b="0" i="0" u="none" strike="noStrike" kern="100" cap="none" spc="0" normalizeH="0" baseline="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a:t>
                          </a:r>
                          <a:endParaRPr kumimoji="0" lang="en-US" altLang="zh-TW" sz="1600" b="0" i="0" u="none" strike="noStrike" kern="100" cap="none" spc="0" normalizeH="0" baseline="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endParaRPr>
                        </a:p>
                        <a:p>
                          <a:pPr marL="285750" marR="0" lvl="0" indent="-285750" algn="l" defTabSz="6858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zh-TW" altLang="en-US" sz="1600" kern="0" dirty="0">
                              <a:solidFill>
                                <a:srgbClr val="000000"/>
                              </a:solidFill>
                              <a:effectLst/>
                              <a:latin typeface="Cambria Math" panose="02040503050406030204" pitchFamily="18" charset="0"/>
                              <a:ea typeface="標楷體" panose="03000509000000000000" pitchFamily="65" charset="-120"/>
                              <a:cs typeface="Times New Roman" panose="02020603050405020304" pitchFamily="18" charset="0"/>
                            </a:rPr>
                            <a:t>公式 </a:t>
                          </a:r>
                          <a:r>
                            <a:rPr lang="en-US" altLang="zh-TW" sz="1600" kern="0" dirty="0">
                              <a:solidFill>
                                <a:srgbClr val="000000"/>
                              </a:solidFill>
                              <a:effectLst/>
                              <a:latin typeface="Cambria Math" panose="02040503050406030204" pitchFamily="18" charset="0"/>
                              <a:ea typeface="標楷體" panose="03000509000000000000" pitchFamily="65" charset="-120"/>
                              <a:cs typeface="Times New Roman" panose="02020603050405020304" pitchFamily="18" charset="0"/>
                            </a:rPr>
                            <a:t>logit(p) = </a:t>
                          </a:r>
                          <a14:m>
                            <m:oMath xmlns:m="http://schemas.openxmlformats.org/officeDocument/2006/math">
                              <m:r>
                                <a:rPr lang="en-US" altLang="zh-TW" sz="1600" i="1" kern="0">
                                  <a:solidFill>
                                    <a:srgbClr val="000000"/>
                                  </a:solidFill>
                                  <a:effectLst/>
                                  <a:latin typeface="Cambria Math" panose="02040503050406030204" pitchFamily="18" charset="0"/>
                                  <a:ea typeface="標楷體" panose="03000509000000000000" pitchFamily="65" charset="-120"/>
                                  <a:cs typeface="Times New Roman" panose="02020603050405020304" pitchFamily="18" charset="0"/>
                                </a:rPr>
                                <m:t>𝐼𝑛</m:t>
                              </m:r>
                              <m:d>
                                <m:dPr>
                                  <m:ctrlPr>
                                    <a:rPr lang="zh-TW" altLang="zh-TW" sz="1600" i="1" kern="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TW" sz="1600" i="1" kern="0">
                                      <a:solidFill>
                                        <a:srgbClr val="000000"/>
                                      </a:solidFill>
                                      <a:effectLst/>
                                      <a:latin typeface="Cambria Math" panose="02040503050406030204" pitchFamily="18" charset="0"/>
                                      <a:ea typeface="標楷體" panose="03000509000000000000" pitchFamily="65" charset="-120"/>
                                      <a:cs typeface="Times New Roman" panose="02020603050405020304" pitchFamily="18" charset="0"/>
                                    </a:rPr>
                                    <m:t> </m:t>
                                  </m:r>
                                  <m:f>
                                    <m:fPr>
                                      <m:ctrlPr>
                                        <a:rPr lang="zh-TW" altLang="zh-TW" sz="1600" i="1" kern="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TW" sz="1600" i="1" kern="0">
                                          <a:solidFill>
                                            <a:srgbClr val="000000"/>
                                          </a:solidFill>
                                          <a:effectLst/>
                                          <a:latin typeface="Cambria Math" panose="02040503050406030204" pitchFamily="18" charset="0"/>
                                          <a:ea typeface="標楷體" panose="03000509000000000000" pitchFamily="65" charset="-120"/>
                                          <a:cs typeface="Times New Roman" panose="02020603050405020304" pitchFamily="18" charset="0"/>
                                        </a:rPr>
                                        <m:t>𝑝</m:t>
                                      </m:r>
                                    </m:num>
                                    <m:den>
                                      <m:r>
                                        <a:rPr lang="en-US" altLang="zh-TW" sz="1600" i="1" kern="0">
                                          <a:solidFill>
                                            <a:srgbClr val="000000"/>
                                          </a:solidFill>
                                          <a:effectLst/>
                                          <a:latin typeface="Cambria Math" panose="02040503050406030204" pitchFamily="18" charset="0"/>
                                          <a:ea typeface="標楷體" panose="03000509000000000000" pitchFamily="65" charset="-120"/>
                                          <a:cs typeface="Times New Roman" panose="02020603050405020304" pitchFamily="18" charset="0"/>
                                        </a:rPr>
                                        <m:t>1−</m:t>
                                      </m:r>
                                      <m:r>
                                        <a:rPr lang="en-US" altLang="zh-TW" sz="1600" i="1" kern="0">
                                          <a:solidFill>
                                            <a:srgbClr val="000000"/>
                                          </a:solidFill>
                                          <a:effectLst/>
                                          <a:latin typeface="Cambria Math" panose="02040503050406030204" pitchFamily="18" charset="0"/>
                                          <a:ea typeface="標楷體" panose="03000509000000000000" pitchFamily="65" charset="-120"/>
                                          <a:cs typeface="Times New Roman" panose="02020603050405020304" pitchFamily="18" charset="0"/>
                                        </a:rPr>
                                        <m:t>𝑝</m:t>
                                      </m:r>
                                    </m:den>
                                  </m:f>
                                  <m:r>
                                    <a:rPr lang="en-US" altLang="zh-TW" sz="1600" i="1" kern="0">
                                      <a:solidFill>
                                        <a:srgbClr val="000000"/>
                                      </a:solidFill>
                                      <a:effectLst/>
                                      <a:latin typeface="Cambria Math" panose="02040503050406030204" pitchFamily="18" charset="0"/>
                                      <a:ea typeface="標楷體" panose="03000509000000000000" pitchFamily="65" charset="-120"/>
                                      <a:cs typeface="Times New Roman" panose="02020603050405020304" pitchFamily="18" charset="0"/>
                                    </a:rPr>
                                    <m:t> </m:t>
                                  </m:r>
                                </m:e>
                              </m:d>
                              <m:r>
                                <a:rPr lang="en-US" altLang="zh-TW" sz="1600" kern="0">
                                  <a:solidFill>
                                    <a:srgbClr val="000000"/>
                                  </a:solidFill>
                                  <a:effectLst/>
                                  <a:latin typeface="Cambria Math" panose="02040503050406030204" pitchFamily="18" charset="0"/>
                                  <a:ea typeface="標楷體" panose="03000509000000000000" pitchFamily="65" charset="-120"/>
                                  <a:cs typeface="Times New Roman" panose="02020603050405020304" pitchFamily="18" charset="0"/>
                                </a:rPr>
                                <m:t>=</m:t>
                              </m:r>
                              <m:r>
                                <a:rPr lang="en-US" altLang="zh-TW" sz="1600" i="1" kern="0">
                                  <a:solidFill>
                                    <a:srgbClr val="000000"/>
                                  </a:solidFill>
                                  <a:effectLst/>
                                  <a:latin typeface="Cambria Math" panose="02040503050406030204" pitchFamily="18" charset="0"/>
                                  <a:ea typeface="標楷體" panose="03000509000000000000" pitchFamily="65" charset="-120"/>
                                  <a:cs typeface="Times New Roman" panose="02020603050405020304" pitchFamily="18" charset="0"/>
                                </a:rPr>
                                <m:t>−</m:t>
                              </m:r>
                              <m:r>
                                <a:rPr lang="en-US" altLang="zh-TW" sz="1600" kern="0">
                                  <a:solidFill>
                                    <a:srgbClr val="000000"/>
                                  </a:solidFill>
                                  <a:effectLst/>
                                  <a:latin typeface="Cambria Math" panose="02040503050406030204" pitchFamily="18" charset="0"/>
                                  <a:ea typeface="標楷體" panose="03000509000000000000" pitchFamily="65" charset="-120"/>
                                  <a:cs typeface="Times New Roman" panose="02020603050405020304" pitchFamily="18" charset="0"/>
                                </a:rPr>
                                <m:t>1.8035</m:t>
                              </m:r>
                              <m:r>
                                <a:rPr lang="en-US" altLang="zh-TW" sz="1600" i="1" kern="0">
                                  <a:solidFill>
                                    <a:srgbClr val="000000"/>
                                  </a:solidFill>
                                  <a:effectLst/>
                                  <a:latin typeface="Cambria Math" panose="02040503050406030204" pitchFamily="18" charset="0"/>
                                  <a:ea typeface="標楷體" panose="03000509000000000000" pitchFamily="65" charset="-120"/>
                                  <a:cs typeface="Times New Roman" panose="02020603050405020304" pitchFamily="18" charset="0"/>
                                </a:rPr>
                                <m:t>−</m:t>
                              </m:r>
                              <m:r>
                                <a:rPr lang="en-US" altLang="zh-TW" sz="1600" kern="0">
                                  <a:solidFill>
                                    <a:srgbClr val="000000"/>
                                  </a:solidFill>
                                  <a:effectLst/>
                                  <a:latin typeface="Cambria Math" panose="02040503050406030204" pitchFamily="18" charset="0"/>
                                  <a:ea typeface="標楷體" panose="03000509000000000000" pitchFamily="65" charset="-120"/>
                                  <a:cs typeface="Times New Roman" panose="02020603050405020304" pitchFamily="18" charset="0"/>
                                </a:rPr>
                                <m:t>0.3314⋅</m:t>
                              </m:r>
                              <m:r>
                                <m:rPr>
                                  <m:sty m:val="p"/>
                                </m:rPr>
                                <a:rPr lang="en-US" altLang="zh-TW" sz="1600" kern="0">
                                  <a:solidFill>
                                    <a:srgbClr val="000000"/>
                                  </a:solidFill>
                                  <a:effectLst/>
                                  <a:latin typeface="Cambria Math" panose="02040503050406030204" pitchFamily="18" charset="0"/>
                                  <a:ea typeface="標楷體" panose="03000509000000000000" pitchFamily="65" charset="-120"/>
                                  <a:cs typeface="Times New Roman" panose="02020603050405020304" pitchFamily="18" charset="0"/>
                                </a:rPr>
                                <m:t>V</m:t>
                              </m:r>
                              <m:r>
                                <a:rPr lang="en-US" altLang="zh-TW" sz="1600" kern="0">
                                  <a:solidFill>
                                    <a:srgbClr val="000000"/>
                                  </a:solidFill>
                                  <a:effectLst/>
                                  <a:latin typeface="Cambria Math" panose="02040503050406030204" pitchFamily="18" charset="0"/>
                                  <a:ea typeface="標楷體" panose="03000509000000000000" pitchFamily="65" charset="-120"/>
                                  <a:cs typeface="Times New Roman" panose="02020603050405020304" pitchFamily="18" charset="0"/>
                                </a:rPr>
                                <m:t>21+0.4605⋅</m:t>
                              </m:r>
                              <m:r>
                                <m:rPr>
                                  <m:sty m:val="p"/>
                                </m:rPr>
                                <a:rPr lang="en-US" altLang="zh-TW" sz="1600" kern="0">
                                  <a:solidFill>
                                    <a:srgbClr val="000000"/>
                                  </a:solidFill>
                                  <a:effectLst/>
                                  <a:latin typeface="Cambria Math" panose="02040503050406030204" pitchFamily="18" charset="0"/>
                                  <a:ea typeface="標楷體" panose="03000509000000000000" pitchFamily="65" charset="-120"/>
                                  <a:cs typeface="Times New Roman" panose="02020603050405020304" pitchFamily="18" charset="0"/>
                                </a:rPr>
                                <m:t>V</m:t>
                              </m:r>
                              <m:r>
                                <a:rPr lang="en-US" altLang="zh-TW" sz="1600" kern="0">
                                  <a:solidFill>
                                    <a:srgbClr val="000000"/>
                                  </a:solidFill>
                                  <a:effectLst/>
                                  <a:latin typeface="Cambria Math" panose="02040503050406030204" pitchFamily="18" charset="0"/>
                                  <a:ea typeface="標楷體" panose="03000509000000000000" pitchFamily="65" charset="-120"/>
                                  <a:cs typeface="Times New Roman" panose="02020603050405020304" pitchFamily="18" charset="0"/>
                                </a:rPr>
                                <m:t>10</m:t>
                              </m:r>
                              <m:r>
                                <a:rPr lang="en-US" altLang="zh-TW" sz="1600" i="1" kern="0">
                                  <a:solidFill>
                                    <a:srgbClr val="000000"/>
                                  </a:solidFill>
                                  <a:effectLst/>
                                  <a:latin typeface="Cambria Math" panose="02040503050406030204" pitchFamily="18" charset="0"/>
                                  <a:ea typeface="標楷體" panose="03000509000000000000" pitchFamily="65" charset="-120"/>
                                  <a:cs typeface="Times New Roman" panose="02020603050405020304" pitchFamily="18" charset="0"/>
                                </a:rPr>
                                <m:t>−</m:t>
                              </m:r>
                              <m:r>
                                <a:rPr lang="en-US" altLang="zh-TW" sz="1600" kern="0">
                                  <a:solidFill>
                                    <a:srgbClr val="000000"/>
                                  </a:solidFill>
                                  <a:effectLst/>
                                  <a:latin typeface="Cambria Math" panose="02040503050406030204" pitchFamily="18" charset="0"/>
                                  <a:ea typeface="標楷體" panose="03000509000000000000" pitchFamily="65" charset="-120"/>
                                  <a:cs typeface="Times New Roman" panose="02020603050405020304" pitchFamily="18" charset="0"/>
                                </a:rPr>
                                <m:t>0.3932⋅</m:t>
                              </m:r>
                              <m:r>
                                <m:rPr>
                                  <m:sty m:val="p"/>
                                </m:rPr>
                                <a:rPr lang="en-US" altLang="zh-TW" sz="1600" kern="0">
                                  <a:solidFill>
                                    <a:srgbClr val="000000"/>
                                  </a:solidFill>
                                  <a:effectLst/>
                                  <a:latin typeface="Cambria Math" panose="02040503050406030204" pitchFamily="18" charset="0"/>
                                  <a:ea typeface="標楷體" panose="03000509000000000000" pitchFamily="65" charset="-120"/>
                                  <a:cs typeface="Times New Roman" panose="02020603050405020304" pitchFamily="18" charset="0"/>
                                </a:rPr>
                                <m:t>V</m:t>
                              </m:r>
                              <m:r>
                                <a:rPr lang="en-US" altLang="zh-TW" sz="1600" kern="0">
                                  <a:solidFill>
                                    <a:srgbClr val="000000"/>
                                  </a:solidFill>
                                  <a:effectLst/>
                                  <a:latin typeface="Cambria Math" panose="02040503050406030204" pitchFamily="18" charset="0"/>
                                  <a:ea typeface="標楷體" panose="03000509000000000000" pitchFamily="65" charset="-120"/>
                                  <a:cs typeface="Times New Roman" panose="02020603050405020304" pitchFamily="18" charset="0"/>
                                </a:rPr>
                                <m:t>16</m:t>
                              </m:r>
                            </m:oMath>
                          </a14:m>
                          <a:endParaRPr lang="en-US" altLang="zh-TW" sz="1600" kern="100" dirty="0">
                            <a:latin typeface="Aptos" panose="020B0004020202020204" pitchFamily="34" charset="0"/>
                            <a:ea typeface="+mn-ea"/>
                            <a:cs typeface="Times New Roman" panose="02020603050405020304" pitchFamily="18" charset="0"/>
                          </a:endParaRPr>
                        </a:p>
                        <a:p>
                          <a:pPr marL="285750" marR="0" lvl="0" indent="-285750" algn="l" defTabSz="6858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altLang="zh-TW" sz="1600" kern="100" dirty="0">
                              <a:effectLst/>
                              <a:latin typeface="Times New Roman" panose="02020603050405020304" pitchFamily="18" charset="0"/>
                              <a:ea typeface="標楷體" panose="03000509000000000000" pitchFamily="65" charset="-120"/>
                              <a:cs typeface="Times New Roman" panose="02020603050405020304" pitchFamily="18" charset="0"/>
                            </a:rPr>
                            <a:t>c=0.670</a:t>
                          </a:r>
                          <a:r>
                            <a:rPr lang="zh-TW" alt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 </a:t>
                          </a:r>
                          <a:r>
                            <a:rPr lang="zh-TW" altLang="zh-TW" sz="1600" kern="100" dirty="0">
                              <a:effectLst/>
                              <a:latin typeface="Times New Roman" panose="02020603050405020304" pitchFamily="18" charset="0"/>
                              <a:ea typeface="標楷體" panose="03000509000000000000" pitchFamily="65" charset="-120"/>
                              <a:cs typeface="Times New Roman" panose="02020603050405020304" pitchFamily="18" charset="0"/>
                            </a:rPr>
                            <a:t>表明模型具有一定的區分能力，接近於優秀模型的水準</a:t>
                          </a:r>
                          <a:r>
                            <a:rPr lang="zh-TW" alt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a:t>
                          </a:r>
                          <a:endParaRPr lang="en-US" altLang="zh-TW" sz="1600" kern="100" dirty="0">
                            <a:latin typeface="Times New Roman" panose="02020603050405020304" pitchFamily="18" charset="0"/>
                            <a:ea typeface="標楷體" panose="03000509000000000000" pitchFamily="65" charset="-120"/>
                            <a:cs typeface="Times New Roman" panose="02020603050405020304" pitchFamily="18" charset="0"/>
                          </a:endParaRPr>
                        </a:p>
                      </a:txBody>
                      <a:tcPr/>
                    </a:tc>
                    <a:extLst>
                      <a:ext uri="{0D108BD9-81ED-4DB2-BD59-A6C34878D82A}">
                        <a16:rowId xmlns:a16="http://schemas.microsoft.com/office/drawing/2014/main" val="1014772536"/>
                      </a:ext>
                    </a:extLst>
                  </a:tr>
                  <a:tr h="46075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zh-TW" altLang="en-US" sz="1600" b="0" i="0" u="none" strike="noStrike" kern="100" cap="none" spc="0" normalizeH="0" baseline="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典型相關</a:t>
                          </a:r>
                          <a:endParaRPr kumimoji="0" lang="zh-TW" altLang="zh-TW" sz="1600" b="0" i="0" u="none" strike="noStrike" kern="100" cap="none" spc="0" normalizeH="0" baseline="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endParaRPr>
                        </a:p>
                      </a:txBody>
                      <a:tcPr/>
                    </a:tc>
                    <a:tc>
                      <a:txBody>
                        <a:bodyPr/>
                        <a:lstStyle/>
                        <a:p>
                          <a:pPr marL="285750" indent="-285750" algn="l" defTabSz="685800" rtl="0" eaLnBrk="1" latinLnBrk="0" hangingPunct="1">
                            <a:buFont typeface="Wingdings" panose="05000000000000000000" pitchFamily="2" charset="2"/>
                            <a:buChar char="ü"/>
                          </a:pPr>
                          <a:r>
                            <a:rPr lang="zh-TW" altLang="en-US" sz="1600" kern="100" dirty="0">
                              <a:latin typeface="Times New Roman" panose="02020603050405020304" pitchFamily="18" charset="0"/>
                              <a:ea typeface="標楷體" panose="03000509000000000000" pitchFamily="65" charset="-120"/>
                              <a:cs typeface="Times New Roman" panose="02020603050405020304" pitchFamily="18" charset="0"/>
                            </a:rPr>
                            <a:t>證明兩組變數存在相關性，且第一對主導整體相關性。</a:t>
                          </a:r>
                          <a:endParaRPr lang="en-US" alt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p>
                          <a:pPr marL="285750" indent="-285750" algn="l" defTabSz="685800" rtl="0" eaLnBrk="1" latinLnBrk="0" hangingPunct="1">
                            <a:buFont typeface="Wingdings" panose="05000000000000000000" pitchFamily="2" charset="2"/>
                            <a:buChar char="ü"/>
                          </a:pPr>
                          <a:r>
                            <a:rPr lang="zh-TW" alt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主要組成變數：</a:t>
                          </a:r>
                          <a:r>
                            <a:rPr lang="en-US" altLang="zh-TW" sz="1600" kern="100" dirty="0">
                              <a:effectLst/>
                              <a:latin typeface="Times New Roman" panose="02020603050405020304" pitchFamily="18" charset="0"/>
                              <a:ea typeface="標楷體" panose="03000509000000000000" pitchFamily="65" charset="-120"/>
                              <a:cs typeface="Times New Roman" panose="02020603050405020304" pitchFamily="18" charset="0"/>
                            </a:rPr>
                            <a:t>V8</a:t>
                          </a:r>
                          <a:r>
                            <a:rPr lang="zh-TW" altLang="zh-TW" sz="1600" kern="100" dirty="0">
                              <a:effectLst/>
                              <a:latin typeface="Times New Roman" panose="02020603050405020304" pitchFamily="18" charset="0"/>
                              <a:ea typeface="標楷體" panose="03000509000000000000" pitchFamily="65" charset="-120"/>
                              <a:cs typeface="Times New Roman" panose="02020603050405020304" pitchFamily="18" charset="0"/>
                            </a:rPr>
                            <a:t>（想上網而無法上網的時候，您就會感到坐立不安）</a:t>
                          </a:r>
                          <a:r>
                            <a:rPr lang="zh-TW" alt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和 </a:t>
                          </a:r>
                          <a:r>
                            <a:rPr lang="en-US" altLang="zh-TW" sz="1600" kern="100" dirty="0">
                              <a:effectLst/>
                              <a:latin typeface="Times New Roman" panose="02020603050405020304" pitchFamily="18" charset="0"/>
                              <a:ea typeface="標楷體" panose="03000509000000000000" pitchFamily="65" charset="-120"/>
                              <a:cs typeface="Times New Roman" panose="02020603050405020304" pitchFamily="18" charset="0"/>
                            </a:rPr>
                            <a:t>V28</a:t>
                          </a:r>
                          <a:r>
                            <a:rPr lang="zh-TW" altLang="zh-TW" sz="1600" kern="100" dirty="0">
                              <a:effectLst/>
                              <a:latin typeface="Times New Roman" panose="02020603050405020304" pitchFamily="18" charset="0"/>
                              <a:ea typeface="標楷體" panose="03000509000000000000" pitchFamily="65" charset="-120"/>
                              <a:cs typeface="Times New Roman" panose="02020603050405020304" pitchFamily="18" charset="0"/>
                            </a:rPr>
                            <a:t>（您做事時集中精神有困難）。</a:t>
                          </a:r>
                          <a:endParaRPr lang="zh-TW" altLang="zh-TW" sz="1600" kern="100" dirty="0">
                            <a:effectLst/>
                            <a:latin typeface="Aptos" panose="020B0004020202020204" pitchFamily="34" charset="0"/>
                            <a:ea typeface="+mn-ea"/>
                            <a:cs typeface="Times New Roman" panose="02020603050405020304" pitchFamily="18" charset="0"/>
                          </a:endParaRPr>
                        </a:p>
                      </a:txBody>
                      <a:tcPr/>
                    </a:tc>
                    <a:extLst>
                      <a:ext uri="{0D108BD9-81ED-4DB2-BD59-A6C34878D82A}">
                        <a16:rowId xmlns:a16="http://schemas.microsoft.com/office/drawing/2014/main" val="242984722"/>
                      </a:ext>
                    </a:extLst>
                  </a:tr>
                </a:tbl>
              </a:graphicData>
            </a:graphic>
          </p:graphicFrame>
        </mc:Choice>
        <mc:Fallback xmlns="">
          <p:graphicFrame>
            <p:nvGraphicFramePr>
              <p:cNvPr id="3" name="表格 2">
                <a:extLst>
                  <a:ext uri="{FF2B5EF4-FFF2-40B4-BE49-F238E27FC236}">
                    <a16:creationId xmlns:a16="http://schemas.microsoft.com/office/drawing/2014/main" id="{B86C4673-7FAC-6E6E-A0F9-7EEF11ED2580}"/>
                  </a:ext>
                </a:extLst>
              </p:cNvPr>
              <p:cNvGraphicFramePr>
                <a:graphicFrameLocks noGrp="1"/>
              </p:cNvGraphicFramePr>
              <p:nvPr>
                <p:extLst>
                  <p:ext uri="{D42A27DB-BD31-4B8C-83A1-F6EECF244321}">
                    <p14:modId xmlns:p14="http://schemas.microsoft.com/office/powerpoint/2010/main" val="3903378455"/>
                  </p:ext>
                </p:extLst>
              </p:nvPr>
            </p:nvGraphicFramePr>
            <p:xfrm>
              <a:off x="54098" y="1981114"/>
              <a:ext cx="9033517" cy="4330549"/>
            </p:xfrm>
            <a:graphic>
              <a:graphicData uri="http://schemas.openxmlformats.org/drawingml/2006/table">
                <a:tbl>
                  <a:tblPr firstRow="1" bandRow="1">
                    <a:tableStyleId>{5C22544A-7EE6-4342-B048-85BDC9FD1C3A}</a:tableStyleId>
                  </a:tblPr>
                  <a:tblGrid>
                    <a:gridCol w="1334975">
                      <a:extLst>
                        <a:ext uri="{9D8B030D-6E8A-4147-A177-3AD203B41FA5}">
                          <a16:colId xmlns:a16="http://schemas.microsoft.com/office/drawing/2014/main" val="713612827"/>
                        </a:ext>
                      </a:extLst>
                    </a:gridCol>
                    <a:gridCol w="7698542">
                      <a:extLst>
                        <a:ext uri="{9D8B030D-6E8A-4147-A177-3AD203B41FA5}">
                          <a16:colId xmlns:a16="http://schemas.microsoft.com/office/drawing/2014/main" val="1599500602"/>
                        </a:ext>
                      </a:extLst>
                    </a:gridCol>
                  </a:tblGrid>
                  <a:tr h="457200">
                    <a:tc>
                      <a:txBody>
                        <a:bodyPr/>
                        <a:lstStyle/>
                        <a:p>
                          <a:r>
                            <a:rPr kumimoji="0" lang="zh-TW" altLang="en-US" sz="2400" b="0" i="0" u="none" strike="noStrike" kern="1200" cap="none" spc="0" normalizeH="0" baseline="0" dirty="0">
                              <a:ln>
                                <a:noFill/>
                              </a:ln>
                              <a:solidFill>
                                <a:schemeClr val="bg2"/>
                              </a:solidFill>
                              <a:effectLst/>
                              <a:uLnTx/>
                              <a:uFillTx/>
                              <a:latin typeface="Times New Roman" panose="02020603050405020304" pitchFamily="18" charset="0"/>
                              <a:ea typeface="標楷體" panose="03000509000000000000" pitchFamily="65" charset="-120"/>
                              <a:cs typeface="Times New Roman" panose="02020603050405020304" pitchFamily="18" charset="0"/>
                            </a:rPr>
                            <a:t>分析</a:t>
                          </a:r>
                        </a:p>
                      </a:txBody>
                      <a:tcPr/>
                    </a:tc>
                    <a:tc>
                      <a:txBody>
                        <a:bodyPr/>
                        <a:lstStyle/>
                        <a:p>
                          <a:r>
                            <a:rPr kumimoji="0" lang="zh-TW" altLang="en-US" sz="2400" b="0" i="0" u="none" strike="noStrike" kern="1200" cap="none" spc="0" normalizeH="0" baseline="0" dirty="0">
                              <a:ln>
                                <a:noFill/>
                              </a:ln>
                              <a:solidFill>
                                <a:schemeClr val="bg2"/>
                              </a:solidFill>
                              <a:effectLst/>
                              <a:uLnTx/>
                              <a:uFillTx/>
                              <a:latin typeface="Times New Roman" panose="02020603050405020304" pitchFamily="18" charset="0"/>
                              <a:ea typeface="標楷體" panose="03000509000000000000" pitchFamily="65" charset="-120"/>
                              <a:cs typeface="Times New Roman" panose="02020603050405020304" pitchFamily="18" charset="0"/>
                            </a:rPr>
                            <a:t>結果</a:t>
                          </a:r>
                        </a:p>
                      </a:txBody>
                      <a:tcPr/>
                    </a:tc>
                    <a:extLst>
                      <a:ext uri="{0D108BD9-81ED-4DB2-BD59-A6C34878D82A}">
                        <a16:rowId xmlns:a16="http://schemas.microsoft.com/office/drawing/2014/main" val="2906597359"/>
                      </a:ext>
                    </a:extLst>
                  </a:tr>
                  <a:tr h="822960">
                    <a:tc>
                      <a:txBody>
                        <a:bodyPr/>
                        <a:lstStyle/>
                        <a:p>
                          <a:pPr algn="l" defTabSz="685800" rtl="0" eaLnBrk="1" latinLnBrk="0" hangingPunct="1"/>
                          <a:r>
                            <a:rPr kumimoji="0" lang="zh-TW" altLang="en-US" sz="1600" b="0" i="0" u="none" strike="noStrike" kern="1200" cap="none" spc="0" normalizeH="0" baseline="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主成分分析</a:t>
                          </a:r>
                        </a:p>
                      </a:txBody>
                      <a:tcPr/>
                    </a:tc>
                    <a:tc>
                      <a:txBody>
                        <a:bodyPr/>
                        <a:lstStyle/>
                        <a:p>
                          <a:r>
                            <a:rPr kumimoji="0" lang="zh-TW"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保留兩個主成分</a:t>
                          </a:r>
                          <a:endParaRPr kumimoji="0" lang="en-US" altLang="zh-TW" sz="1600" b="0" i="0" u="none" strike="noStrike" kern="12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endParaRPr>
                        </a:p>
                        <a:p>
                          <a:pPr marL="628650" lvl="1" indent="-285750">
                            <a:buFont typeface="Wingdings" panose="05000000000000000000" pitchFamily="2" charset="2"/>
                            <a:buChar char="ü"/>
                          </a:pPr>
                          <a:r>
                            <a:rPr kumimoji="0" lang="en-US" altLang="zh-TW" sz="1600" b="0" i="0" u="none" strike="noStrike" kern="12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Prin1</a:t>
                          </a:r>
                          <a:r>
                            <a:rPr kumimoji="0" lang="zh-TW"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：上網行為無法中斷</a:t>
                          </a:r>
                          <a:endParaRPr kumimoji="0" lang="en-US" altLang="zh-TW" sz="1600" b="0" i="0" u="none" strike="noStrike" kern="12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endParaRPr>
                        </a:p>
                        <a:p>
                          <a:pPr marL="628650" lvl="1" indent="-285750">
                            <a:buFont typeface="Wingdings" panose="05000000000000000000" pitchFamily="2" charset="2"/>
                            <a:buChar char="ü"/>
                          </a:pPr>
                          <a:r>
                            <a:rPr kumimoji="0" lang="en-US" altLang="zh-TW" sz="1600" b="0" i="0" u="none" strike="noStrike" kern="12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Prin2</a:t>
                          </a:r>
                          <a:r>
                            <a:rPr kumimoji="0" lang="zh-TW" altLang="en-US" sz="1600" b="0" i="0" u="none" strike="noStrike" kern="12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：無法上網的負面感受</a:t>
                          </a:r>
                          <a:endParaRPr lang="zh-TW" altLang="en-US" sz="1400" dirty="0"/>
                        </a:p>
                      </a:txBody>
                      <a:tcPr/>
                    </a:tc>
                    <a:extLst>
                      <a:ext uri="{0D108BD9-81ED-4DB2-BD59-A6C34878D82A}">
                        <a16:rowId xmlns:a16="http://schemas.microsoft.com/office/drawing/2014/main" val="171932409"/>
                      </a:ext>
                    </a:extLst>
                  </a:tr>
                  <a:tr h="579120">
                    <a:tc>
                      <a:txBody>
                        <a:bodyPr/>
                        <a:lstStyle/>
                        <a:p>
                          <a:pPr marL="0" algn="l" defTabSz="685800" rtl="0" eaLnBrk="1" latinLnBrk="0" hangingPunct="1"/>
                          <a:r>
                            <a:rPr kumimoji="0" lang="zh-TW" altLang="en-US" sz="1600" b="0" i="0" u="none" strike="noStrike" kern="1200" cap="none" spc="0" normalizeH="0" baseline="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因素分析</a:t>
                          </a:r>
                        </a:p>
                      </a:txBody>
                      <a:tcPr/>
                    </a:tc>
                    <a:tc>
                      <a:txBody>
                        <a:bodyPr/>
                        <a:lstStyle/>
                        <a:p>
                          <a:pPr marL="285750" indent="-285750">
                            <a:buFont typeface="Wingdings" panose="05000000000000000000" pitchFamily="2" charset="2"/>
                            <a:buChar char="ü"/>
                          </a:pPr>
                          <a:r>
                            <a:rPr lang="zh-TW" altLang="zh-TW" sz="1600" kern="100" dirty="0">
                              <a:effectLst/>
                              <a:latin typeface="Times New Roman" panose="02020603050405020304" pitchFamily="18" charset="0"/>
                              <a:ea typeface="標楷體" panose="03000509000000000000" pitchFamily="65" charset="-120"/>
                              <a:cs typeface="Times New Roman" panose="02020603050405020304" pitchFamily="18" charset="0"/>
                            </a:rPr>
                            <a:t>「上網活動類型」和「上網使用者身心狀況」有效解釋上網使用行為間的變異</a:t>
                          </a:r>
                          <a:endParaRPr lang="en-US" alt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p>
                          <a:pPr marL="285750" indent="-285750">
                            <a:buFont typeface="Wingdings" panose="05000000000000000000" pitchFamily="2" charset="2"/>
                            <a:buChar char="ü"/>
                          </a:pPr>
                          <a:r>
                            <a:rPr lang="zh-TW" altLang="zh-TW" sz="1600" kern="100" dirty="0">
                              <a:effectLst/>
                              <a:latin typeface="Times New Roman" panose="02020603050405020304" pitchFamily="18" charset="0"/>
                              <a:ea typeface="標楷體" panose="03000509000000000000" pitchFamily="65" charset="-120"/>
                              <a:cs typeface="Times New Roman" panose="02020603050405020304" pitchFamily="18" charset="0"/>
                            </a:rPr>
                            <a:t>網路社群活動</a:t>
                          </a:r>
                          <a:r>
                            <a:rPr lang="zh-TW" alt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主要為 </a:t>
                          </a:r>
                          <a:r>
                            <a:rPr lang="en-US" altLang="zh-TW" sz="1600" kern="100" dirty="0">
                              <a:effectLst/>
                              <a:latin typeface="Times New Roman" panose="02020603050405020304" pitchFamily="18" charset="0"/>
                              <a:ea typeface="標楷體" panose="03000509000000000000" pitchFamily="65" charset="-120"/>
                              <a:cs typeface="Times New Roman" panose="02020603050405020304" pitchFamily="18" charset="0"/>
                            </a:rPr>
                            <a:t>v6_c3</a:t>
                          </a:r>
                          <a:r>
                            <a:rPr lang="zh-TW" altLang="zh-TW" sz="1600" kern="100" dirty="0">
                              <a:effectLst/>
                              <a:latin typeface="Times New Roman" panose="02020603050405020304" pitchFamily="18" charset="0"/>
                              <a:ea typeface="標楷體" panose="03000509000000000000" pitchFamily="65" charset="-120"/>
                              <a:cs typeface="Times New Roman" panose="02020603050405020304" pitchFamily="18" charset="0"/>
                            </a:rPr>
                            <a:t>網路社群貼文或照片和</a:t>
                          </a:r>
                          <a:r>
                            <a:rPr lang="en-US" altLang="zh-TW" sz="1600" kern="100" dirty="0">
                              <a:effectLst/>
                              <a:latin typeface="Times New Roman" panose="02020603050405020304" pitchFamily="18" charset="0"/>
                              <a:ea typeface="標楷體" panose="03000509000000000000" pitchFamily="65" charset="-120"/>
                              <a:cs typeface="Times New Roman" panose="02020603050405020304" pitchFamily="18" charset="0"/>
                            </a:rPr>
                            <a:t>v6_c2</a:t>
                          </a:r>
                          <a:r>
                            <a:rPr lang="zh-TW" altLang="zh-TW" sz="1600" kern="100" dirty="0">
                              <a:effectLst/>
                              <a:latin typeface="Times New Roman" panose="02020603050405020304" pitchFamily="18" charset="0"/>
                              <a:ea typeface="標楷體" panose="03000509000000000000" pitchFamily="65" charset="-120"/>
                              <a:cs typeface="Times New Roman" panose="02020603050405020304" pitchFamily="18" charset="0"/>
                            </a:rPr>
                            <a:t>社群影片</a:t>
                          </a:r>
                          <a:endParaRPr lang="zh-TW" altLang="en-US" sz="1400" dirty="0"/>
                        </a:p>
                      </a:txBody>
                      <a:tcPr/>
                    </a:tc>
                    <a:extLst>
                      <a:ext uri="{0D108BD9-81ED-4DB2-BD59-A6C34878D82A}">
                        <a16:rowId xmlns:a16="http://schemas.microsoft.com/office/drawing/2014/main" val="1619837377"/>
                      </a:ext>
                    </a:extLst>
                  </a:tr>
                  <a:tr h="348273">
                    <a:tc>
                      <a:txBody>
                        <a:bodyPr/>
                        <a:lstStyle/>
                        <a:p>
                          <a:pPr marL="0" algn="l" defTabSz="685800" rtl="0" eaLnBrk="1" latinLnBrk="0" hangingPunct="1"/>
                          <a:r>
                            <a:rPr kumimoji="0" lang="zh-TW" altLang="en-US" sz="1600" b="0" i="0" u="none" strike="noStrike" kern="1200" cap="none" spc="0" normalizeH="0" baseline="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集群分析</a:t>
                          </a:r>
                        </a:p>
                      </a:txBody>
                      <a:tcPr/>
                    </a:tc>
                    <a:tc>
                      <a:txBody>
                        <a:bodyPr/>
                        <a:lstStyle/>
                        <a:p>
                          <a:r>
                            <a:rPr kumimoji="0" lang="zh-TW" altLang="en-US" sz="1600" b="0" i="0" u="none" strike="noStrike" kern="1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主成分 </a:t>
                          </a:r>
                          <a:r>
                            <a:rPr kumimoji="0" lang="en-US" altLang="zh-TW" sz="1600" b="0" i="0" u="none" strike="noStrike" kern="1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Prin1 </a:t>
                          </a:r>
                          <a:r>
                            <a:rPr kumimoji="0" lang="zh-TW" altLang="en-US" sz="1600" b="0" i="0" u="none" strike="noStrike" kern="100" cap="none" spc="0" normalizeH="0" baseline="0" noProof="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對分群解釋力最強。</a:t>
                          </a:r>
                          <a:endParaRPr lang="zh-TW" altLang="en-US" sz="1400" dirty="0"/>
                        </a:p>
                      </a:txBody>
                      <a:tcPr/>
                    </a:tc>
                    <a:extLst>
                      <a:ext uri="{0D108BD9-81ED-4DB2-BD59-A6C34878D82A}">
                        <a16:rowId xmlns:a16="http://schemas.microsoft.com/office/drawing/2014/main" val="1168007028"/>
                      </a:ext>
                    </a:extLst>
                  </a:tr>
                  <a:tr h="335280">
                    <a:tc>
                      <a:txBody>
                        <a:bodyPr/>
                        <a:lstStyle/>
                        <a:p>
                          <a:pPr marL="0" algn="l" defTabSz="685800" rtl="0" eaLnBrk="1" latinLnBrk="0" hangingPunct="1"/>
                          <a:r>
                            <a:rPr kumimoji="0" lang="en-US" altLang="zh-TW" sz="1600" b="0" i="0" u="none" strike="noStrike" kern="100" cap="none" spc="0" normalizeH="0" baseline="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stepwise </a:t>
                          </a:r>
                          <a:endParaRPr kumimoji="0" lang="zh-TW" altLang="en-US" sz="1600" b="0" i="0" u="none" strike="noStrike" kern="100" cap="none" spc="0" normalizeH="0" baseline="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endParaRPr>
                        </a:p>
                      </a:txBody>
                      <a:tcPr/>
                    </a:tc>
                    <a:tc>
                      <a:txBody>
                        <a:bodyPr/>
                        <a:lstStyle/>
                        <a:p>
                          <a:pPr marL="0" algn="l" defTabSz="685800" rtl="0" eaLnBrk="1" latinLnBrk="0" hangingPunct="1"/>
                          <a:r>
                            <a:rPr kumimoji="0" lang="zh-TW" altLang="en-US" sz="1600" b="0" i="0" u="none" strike="noStrike" kern="100" cap="none" spc="0" normalizeH="0" baseline="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挑選出變數</a:t>
                          </a:r>
                          <a:r>
                            <a:rPr kumimoji="0" lang="en-US" altLang="zh-TW" sz="1600" b="0" i="0" u="none" strike="noStrike" kern="100" cap="none" spc="0" normalizeH="0" baseline="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V21</a:t>
                          </a:r>
                          <a:r>
                            <a:rPr kumimoji="0" lang="zh-TW" altLang="en-US" sz="1600" b="0" i="0" u="none" strike="noStrike" kern="100" cap="none" spc="0" normalizeH="0" baseline="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a:t>
                          </a:r>
                          <a:r>
                            <a:rPr kumimoji="0" lang="en-US" altLang="zh-TW" sz="1600" b="0" i="0" u="none" strike="noStrike" kern="100" cap="none" spc="0" normalizeH="0" baseline="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V10</a:t>
                          </a:r>
                          <a:r>
                            <a:rPr kumimoji="0" lang="zh-TW" altLang="en-US" sz="1600" b="0" i="0" u="none" strike="noStrike" kern="100" cap="none" spc="0" normalizeH="0" baseline="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a:t>
                          </a:r>
                          <a:r>
                            <a:rPr kumimoji="0" lang="en-US" altLang="zh-TW" sz="1600" b="0" i="0" u="none" strike="noStrike" kern="100" cap="none" spc="0" normalizeH="0" baseline="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V16</a:t>
                          </a:r>
                          <a:endParaRPr kumimoji="0" lang="zh-TW" altLang="en-US" sz="1600" b="0" i="0" u="none" strike="noStrike" kern="100" cap="none" spc="0" normalizeH="0" baseline="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endParaRPr>
                        </a:p>
                      </a:txBody>
                      <a:tcPr/>
                    </a:tc>
                    <a:extLst>
                      <a:ext uri="{0D108BD9-81ED-4DB2-BD59-A6C34878D82A}">
                        <a16:rowId xmlns:a16="http://schemas.microsoft.com/office/drawing/2014/main" val="2787309647"/>
                      </a:ext>
                    </a:extLst>
                  </a:tr>
                  <a:tr h="964756">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zh-TW" altLang="zh-TW" sz="1600" b="0" i="0" u="none" strike="noStrike" kern="100" cap="none" spc="0" normalizeH="0" baseline="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羅吉斯回歸</a:t>
                          </a:r>
                        </a:p>
                      </a:txBody>
                      <a:tcPr/>
                    </a:tc>
                    <a:tc>
                      <a:txBody>
                        <a:bodyPr/>
                        <a:lstStyle/>
                        <a:p>
                          <a:endParaRPr lang="zh-TW"/>
                        </a:p>
                      </a:txBody>
                      <a:tcPr>
                        <a:blipFill>
                          <a:blip r:embed="rId3"/>
                          <a:stretch>
                            <a:fillRect l="-17405" t="-267296" r="-316" b="-91824"/>
                          </a:stretch>
                        </a:blipFill>
                      </a:tcPr>
                    </a:tc>
                    <a:extLst>
                      <a:ext uri="{0D108BD9-81ED-4DB2-BD59-A6C34878D82A}">
                        <a16:rowId xmlns:a16="http://schemas.microsoft.com/office/drawing/2014/main" val="1014772536"/>
                      </a:ext>
                    </a:extLst>
                  </a:tr>
                  <a:tr h="82296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zh-TW" altLang="en-US" sz="1600" b="0" i="0" u="none" strike="noStrike" kern="100" cap="none" spc="0" normalizeH="0" baseline="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rPr>
                            <a:t>典型相關</a:t>
                          </a:r>
                          <a:endParaRPr kumimoji="0" lang="zh-TW" altLang="zh-TW" sz="1600" b="0" i="0" u="none" strike="noStrike" kern="100" cap="none" spc="0" normalizeH="0" baseline="0" dirty="0">
                            <a:ln>
                              <a:noFill/>
                            </a:ln>
                            <a:solidFill>
                              <a:prstClr val="black"/>
                            </a:solidFill>
                            <a:effectLst/>
                            <a:uLnTx/>
                            <a:uFillTx/>
                            <a:latin typeface="Times New Roman" panose="02020603050405020304" pitchFamily="18" charset="0"/>
                            <a:ea typeface="標楷體" panose="03000509000000000000" pitchFamily="65" charset="-120"/>
                            <a:cs typeface="Times New Roman" panose="02020603050405020304" pitchFamily="18" charset="0"/>
                          </a:endParaRPr>
                        </a:p>
                      </a:txBody>
                      <a:tcPr/>
                    </a:tc>
                    <a:tc>
                      <a:txBody>
                        <a:bodyPr/>
                        <a:lstStyle/>
                        <a:p>
                          <a:pPr marL="285750" indent="-285750" algn="l" defTabSz="685800" rtl="0" eaLnBrk="1" latinLnBrk="0" hangingPunct="1">
                            <a:buFont typeface="Wingdings" panose="05000000000000000000" pitchFamily="2" charset="2"/>
                            <a:buChar char="ü"/>
                          </a:pPr>
                          <a:r>
                            <a:rPr lang="zh-TW" altLang="en-US" sz="1600" kern="100" dirty="0">
                              <a:latin typeface="Times New Roman" panose="02020603050405020304" pitchFamily="18" charset="0"/>
                              <a:ea typeface="標楷體" panose="03000509000000000000" pitchFamily="65" charset="-120"/>
                              <a:cs typeface="Times New Roman" panose="02020603050405020304" pitchFamily="18" charset="0"/>
                            </a:rPr>
                            <a:t>證明兩組變數存在相關性，且第一對主導整體相關性。</a:t>
                          </a:r>
                          <a:endParaRPr lang="en-US" altLang="zh-TW" sz="1600" kern="100" dirty="0">
                            <a:effectLst/>
                            <a:latin typeface="Times New Roman" panose="02020603050405020304" pitchFamily="18" charset="0"/>
                            <a:ea typeface="標楷體" panose="03000509000000000000" pitchFamily="65" charset="-120"/>
                            <a:cs typeface="Times New Roman" panose="02020603050405020304" pitchFamily="18" charset="0"/>
                          </a:endParaRPr>
                        </a:p>
                        <a:p>
                          <a:pPr marL="285750" indent="-285750" algn="l" defTabSz="685800" rtl="0" eaLnBrk="1" latinLnBrk="0" hangingPunct="1">
                            <a:buFont typeface="Wingdings" panose="05000000000000000000" pitchFamily="2" charset="2"/>
                            <a:buChar char="ü"/>
                          </a:pPr>
                          <a:r>
                            <a:rPr lang="zh-TW" alt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主要組成變數：</a:t>
                          </a:r>
                          <a:r>
                            <a:rPr lang="en-US" altLang="zh-TW" sz="1600" kern="100" dirty="0">
                              <a:effectLst/>
                              <a:latin typeface="Times New Roman" panose="02020603050405020304" pitchFamily="18" charset="0"/>
                              <a:ea typeface="標楷體" panose="03000509000000000000" pitchFamily="65" charset="-120"/>
                              <a:cs typeface="Times New Roman" panose="02020603050405020304" pitchFamily="18" charset="0"/>
                            </a:rPr>
                            <a:t>V8</a:t>
                          </a:r>
                          <a:r>
                            <a:rPr lang="zh-TW" altLang="zh-TW" sz="1600" kern="100" dirty="0">
                              <a:effectLst/>
                              <a:latin typeface="Times New Roman" panose="02020603050405020304" pitchFamily="18" charset="0"/>
                              <a:ea typeface="標楷體" panose="03000509000000000000" pitchFamily="65" charset="-120"/>
                              <a:cs typeface="Times New Roman" panose="02020603050405020304" pitchFamily="18" charset="0"/>
                            </a:rPr>
                            <a:t>（想上網而無法上網的時候，您就會感到坐立不安）</a:t>
                          </a:r>
                          <a:r>
                            <a:rPr lang="zh-TW" altLang="en-US" sz="1600" kern="100" dirty="0">
                              <a:effectLst/>
                              <a:latin typeface="Times New Roman" panose="02020603050405020304" pitchFamily="18" charset="0"/>
                              <a:ea typeface="標楷體" panose="03000509000000000000" pitchFamily="65" charset="-120"/>
                              <a:cs typeface="Times New Roman" panose="02020603050405020304" pitchFamily="18" charset="0"/>
                            </a:rPr>
                            <a:t>和 </a:t>
                          </a:r>
                          <a:r>
                            <a:rPr lang="en-US" altLang="zh-TW" sz="1600" kern="100" dirty="0">
                              <a:effectLst/>
                              <a:latin typeface="Times New Roman" panose="02020603050405020304" pitchFamily="18" charset="0"/>
                              <a:ea typeface="標楷體" panose="03000509000000000000" pitchFamily="65" charset="-120"/>
                              <a:cs typeface="Times New Roman" panose="02020603050405020304" pitchFamily="18" charset="0"/>
                            </a:rPr>
                            <a:t>V28</a:t>
                          </a:r>
                          <a:r>
                            <a:rPr lang="zh-TW" altLang="zh-TW" sz="1600" kern="100" dirty="0">
                              <a:effectLst/>
                              <a:latin typeface="Times New Roman" panose="02020603050405020304" pitchFamily="18" charset="0"/>
                              <a:ea typeface="標楷體" panose="03000509000000000000" pitchFamily="65" charset="-120"/>
                              <a:cs typeface="Times New Roman" panose="02020603050405020304" pitchFamily="18" charset="0"/>
                            </a:rPr>
                            <a:t>（您做事時集中精神有困難）。</a:t>
                          </a:r>
                          <a:endParaRPr lang="zh-TW" altLang="zh-TW" sz="1600" kern="100" dirty="0">
                            <a:effectLst/>
                            <a:latin typeface="Aptos" panose="020B0004020202020204" pitchFamily="34" charset="0"/>
                            <a:ea typeface="+mn-ea"/>
                            <a:cs typeface="Times New Roman" panose="02020603050405020304" pitchFamily="18" charset="0"/>
                          </a:endParaRPr>
                        </a:p>
                      </a:txBody>
                      <a:tcPr/>
                    </a:tc>
                    <a:extLst>
                      <a:ext uri="{0D108BD9-81ED-4DB2-BD59-A6C34878D82A}">
                        <a16:rowId xmlns:a16="http://schemas.microsoft.com/office/drawing/2014/main" val="242984722"/>
                      </a:ext>
                    </a:extLst>
                  </a:tr>
                </a:tbl>
              </a:graphicData>
            </a:graphic>
          </p:graphicFrame>
        </mc:Fallback>
      </mc:AlternateContent>
      <p:sp>
        <p:nvSpPr>
          <p:cNvPr id="2" name="投影片編號版面配置區 1">
            <a:extLst>
              <a:ext uri="{FF2B5EF4-FFF2-40B4-BE49-F238E27FC236}">
                <a16:creationId xmlns:a16="http://schemas.microsoft.com/office/drawing/2014/main" id="{FE4342FF-D2CD-2461-D398-83BD72462CE3}"/>
              </a:ext>
            </a:extLst>
          </p:cNvPr>
          <p:cNvSpPr>
            <a:spLocks noGrp="1"/>
          </p:cNvSpPr>
          <p:nvPr>
            <p:ph type="sldNum" sz="quarter" idx="12"/>
          </p:nvPr>
        </p:nvSpPr>
        <p:spPr/>
        <p:txBody>
          <a:bodyPr/>
          <a:lstStyle/>
          <a:p>
            <a:fld id="{C1FF6DA9-008F-8B48-92A6-B652298478BF}" type="slidenum">
              <a:rPr lang="en-US" smtClean="0"/>
              <a:t>41</a:t>
            </a:fld>
            <a:endParaRPr lang="en-US"/>
          </a:p>
        </p:txBody>
      </p:sp>
    </p:spTree>
    <p:extLst>
      <p:ext uri="{BB962C8B-B14F-4D97-AF65-F5344CB8AC3E}">
        <p14:creationId xmlns:p14="http://schemas.microsoft.com/office/powerpoint/2010/main" val="42905238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B305AD9-5BF8-B2A8-7598-3DBBDAEA22B5}"/>
            </a:ext>
          </a:extLst>
        </p:cNvPr>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57E10C0-0B68-EAAA-F7A4-1B41774F80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5" name="Title 1">
            <a:extLst>
              <a:ext uri="{FF2B5EF4-FFF2-40B4-BE49-F238E27FC236}">
                <a16:creationId xmlns:a16="http://schemas.microsoft.com/office/drawing/2014/main" id="{F8738F2E-1EAB-8DA8-8900-F4E9C6FB574C}"/>
              </a:ext>
            </a:extLst>
          </p:cNvPr>
          <p:cNvSpPr>
            <a:spLocks noGrp="1"/>
          </p:cNvSpPr>
          <p:nvPr>
            <p:ph type="title"/>
          </p:nvPr>
        </p:nvSpPr>
        <p:spPr>
          <a:xfrm>
            <a:off x="429369" y="238539"/>
            <a:ext cx="8263890" cy="1434415"/>
          </a:xfrm>
        </p:spPr>
        <p:txBody>
          <a:bodyPr anchor="b">
            <a:normAutofit/>
          </a:bodyPr>
          <a:lstStyle/>
          <a:p>
            <a:r>
              <a:rPr lang="en-US" altLang="zh-TW" sz="4700" dirty="0">
                <a:latin typeface="標楷體" panose="03000509000000000000" pitchFamily="65" charset="-120"/>
                <a:ea typeface="標楷體" panose="03000509000000000000" pitchFamily="65" charset="-120"/>
              </a:rPr>
              <a:t>Agenda</a:t>
            </a:r>
            <a:endParaRPr lang="zh-TW" altLang="en-US" sz="4700" dirty="0">
              <a:latin typeface="標楷體" panose="03000509000000000000" pitchFamily="65" charset="-120"/>
              <a:ea typeface="標楷體" panose="03000509000000000000" pitchFamily="65" charset="-120"/>
            </a:endParaRPr>
          </a:p>
        </p:txBody>
      </p:sp>
      <p:sp>
        <p:nvSpPr>
          <p:cNvPr id="14" name="sketchy line">
            <a:extLst>
              <a:ext uri="{FF2B5EF4-FFF2-40B4-BE49-F238E27FC236}">
                <a16:creationId xmlns:a16="http://schemas.microsoft.com/office/drawing/2014/main" id="{6537055D-5412-B307-B467-CC3E95947A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9369" y="1681544"/>
            <a:ext cx="8229600" cy="18288"/>
          </a:xfrm>
          <a:custGeom>
            <a:avLst/>
            <a:gdLst>
              <a:gd name="connsiteX0" fmla="*/ 0 w 8229600"/>
              <a:gd name="connsiteY0" fmla="*/ 0 h 18288"/>
              <a:gd name="connsiteX1" fmla="*/ 521208 w 8229600"/>
              <a:gd name="connsiteY1" fmla="*/ 0 h 18288"/>
              <a:gd name="connsiteX2" fmla="*/ 1371600 w 8229600"/>
              <a:gd name="connsiteY2" fmla="*/ 0 h 18288"/>
              <a:gd name="connsiteX3" fmla="*/ 2221992 w 8229600"/>
              <a:gd name="connsiteY3" fmla="*/ 0 h 18288"/>
              <a:gd name="connsiteX4" fmla="*/ 3072384 w 8229600"/>
              <a:gd name="connsiteY4" fmla="*/ 0 h 18288"/>
              <a:gd name="connsiteX5" fmla="*/ 3511296 w 8229600"/>
              <a:gd name="connsiteY5" fmla="*/ 0 h 18288"/>
              <a:gd name="connsiteX6" fmla="*/ 4114800 w 8229600"/>
              <a:gd name="connsiteY6" fmla="*/ 0 h 18288"/>
              <a:gd name="connsiteX7" fmla="*/ 4553712 w 8229600"/>
              <a:gd name="connsiteY7" fmla="*/ 0 h 18288"/>
              <a:gd name="connsiteX8" fmla="*/ 5239512 w 8229600"/>
              <a:gd name="connsiteY8" fmla="*/ 0 h 18288"/>
              <a:gd name="connsiteX9" fmla="*/ 5843016 w 8229600"/>
              <a:gd name="connsiteY9" fmla="*/ 0 h 18288"/>
              <a:gd name="connsiteX10" fmla="*/ 6611112 w 8229600"/>
              <a:gd name="connsiteY10" fmla="*/ 0 h 18288"/>
              <a:gd name="connsiteX11" fmla="*/ 7461504 w 8229600"/>
              <a:gd name="connsiteY11" fmla="*/ 0 h 18288"/>
              <a:gd name="connsiteX12" fmla="*/ 8229600 w 8229600"/>
              <a:gd name="connsiteY12" fmla="*/ 0 h 18288"/>
              <a:gd name="connsiteX13" fmla="*/ 8229600 w 8229600"/>
              <a:gd name="connsiteY13" fmla="*/ 18288 h 18288"/>
              <a:gd name="connsiteX14" fmla="*/ 7461504 w 8229600"/>
              <a:gd name="connsiteY14" fmla="*/ 18288 h 18288"/>
              <a:gd name="connsiteX15" fmla="*/ 6940296 w 8229600"/>
              <a:gd name="connsiteY15" fmla="*/ 18288 h 18288"/>
              <a:gd name="connsiteX16" fmla="*/ 6419088 w 8229600"/>
              <a:gd name="connsiteY16" fmla="*/ 18288 h 18288"/>
              <a:gd name="connsiteX17" fmla="*/ 5650992 w 8229600"/>
              <a:gd name="connsiteY17" fmla="*/ 18288 h 18288"/>
              <a:gd name="connsiteX18" fmla="*/ 5129784 w 8229600"/>
              <a:gd name="connsiteY18" fmla="*/ 18288 h 18288"/>
              <a:gd name="connsiteX19" fmla="*/ 4690872 w 8229600"/>
              <a:gd name="connsiteY19" fmla="*/ 18288 h 18288"/>
              <a:gd name="connsiteX20" fmla="*/ 4087368 w 8229600"/>
              <a:gd name="connsiteY20" fmla="*/ 18288 h 18288"/>
              <a:gd name="connsiteX21" fmla="*/ 3401568 w 8229600"/>
              <a:gd name="connsiteY21" fmla="*/ 18288 h 18288"/>
              <a:gd name="connsiteX22" fmla="*/ 2798064 w 8229600"/>
              <a:gd name="connsiteY22" fmla="*/ 18288 h 18288"/>
              <a:gd name="connsiteX23" fmla="*/ 2276856 w 8229600"/>
              <a:gd name="connsiteY23" fmla="*/ 18288 h 18288"/>
              <a:gd name="connsiteX24" fmla="*/ 1426464 w 8229600"/>
              <a:gd name="connsiteY24" fmla="*/ 18288 h 18288"/>
              <a:gd name="connsiteX25" fmla="*/ 740664 w 8229600"/>
              <a:gd name="connsiteY25" fmla="*/ 18288 h 18288"/>
              <a:gd name="connsiteX26" fmla="*/ 0 w 8229600"/>
              <a:gd name="connsiteY26" fmla="*/ 18288 h 18288"/>
              <a:gd name="connsiteX27" fmla="*/ 0 w 8229600"/>
              <a:gd name="connsiteY2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229600" h="18288" fill="none" extrusionOk="0">
                <a:moveTo>
                  <a:pt x="0" y="0"/>
                </a:moveTo>
                <a:cubicBezTo>
                  <a:pt x="227594" y="-4267"/>
                  <a:pt x="329693" y="13251"/>
                  <a:pt x="521208" y="0"/>
                </a:cubicBezTo>
                <a:cubicBezTo>
                  <a:pt x="712723" y="-13251"/>
                  <a:pt x="1137373" y="-13618"/>
                  <a:pt x="1371600" y="0"/>
                </a:cubicBezTo>
                <a:cubicBezTo>
                  <a:pt x="1605827" y="13618"/>
                  <a:pt x="1975382" y="-27374"/>
                  <a:pt x="2221992" y="0"/>
                </a:cubicBezTo>
                <a:cubicBezTo>
                  <a:pt x="2468602" y="27374"/>
                  <a:pt x="2863316" y="-20517"/>
                  <a:pt x="3072384" y="0"/>
                </a:cubicBezTo>
                <a:cubicBezTo>
                  <a:pt x="3281452" y="20517"/>
                  <a:pt x="3331438" y="10793"/>
                  <a:pt x="3511296" y="0"/>
                </a:cubicBezTo>
                <a:cubicBezTo>
                  <a:pt x="3691154" y="-10793"/>
                  <a:pt x="3906405" y="-29737"/>
                  <a:pt x="4114800" y="0"/>
                </a:cubicBezTo>
                <a:cubicBezTo>
                  <a:pt x="4323195" y="29737"/>
                  <a:pt x="4428852" y="-2234"/>
                  <a:pt x="4553712" y="0"/>
                </a:cubicBezTo>
                <a:cubicBezTo>
                  <a:pt x="4678572" y="2234"/>
                  <a:pt x="5065629" y="29368"/>
                  <a:pt x="5239512" y="0"/>
                </a:cubicBezTo>
                <a:cubicBezTo>
                  <a:pt x="5413395" y="-29368"/>
                  <a:pt x="5703888" y="11839"/>
                  <a:pt x="5843016" y="0"/>
                </a:cubicBezTo>
                <a:cubicBezTo>
                  <a:pt x="5982144" y="-11839"/>
                  <a:pt x="6260765" y="24719"/>
                  <a:pt x="6611112" y="0"/>
                </a:cubicBezTo>
                <a:cubicBezTo>
                  <a:pt x="6961459" y="-24719"/>
                  <a:pt x="7228293" y="32959"/>
                  <a:pt x="7461504" y="0"/>
                </a:cubicBezTo>
                <a:cubicBezTo>
                  <a:pt x="7694715" y="-32959"/>
                  <a:pt x="7990029" y="-3422"/>
                  <a:pt x="8229600" y="0"/>
                </a:cubicBezTo>
                <a:cubicBezTo>
                  <a:pt x="8228940" y="5812"/>
                  <a:pt x="8229447" y="9773"/>
                  <a:pt x="8229600" y="18288"/>
                </a:cubicBezTo>
                <a:cubicBezTo>
                  <a:pt x="7940706" y="-9293"/>
                  <a:pt x="7792584" y="-16009"/>
                  <a:pt x="7461504" y="18288"/>
                </a:cubicBezTo>
                <a:cubicBezTo>
                  <a:pt x="7130424" y="52585"/>
                  <a:pt x="7080072" y="43845"/>
                  <a:pt x="6940296" y="18288"/>
                </a:cubicBezTo>
                <a:cubicBezTo>
                  <a:pt x="6800520" y="-7269"/>
                  <a:pt x="6672872" y="26671"/>
                  <a:pt x="6419088" y="18288"/>
                </a:cubicBezTo>
                <a:cubicBezTo>
                  <a:pt x="6165304" y="9905"/>
                  <a:pt x="5869721" y="4987"/>
                  <a:pt x="5650992" y="18288"/>
                </a:cubicBezTo>
                <a:cubicBezTo>
                  <a:pt x="5432263" y="31589"/>
                  <a:pt x="5308310" y="3023"/>
                  <a:pt x="5129784" y="18288"/>
                </a:cubicBezTo>
                <a:cubicBezTo>
                  <a:pt x="4951258" y="33553"/>
                  <a:pt x="4799696" y="15357"/>
                  <a:pt x="4690872" y="18288"/>
                </a:cubicBezTo>
                <a:cubicBezTo>
                  <a:pt x="4582048" y="21219"/>
                  <a:pt x="4311124" y="-7836"/>
                  <a:pt x="4087368" y="18288"/>
                </a:cubicBezTo>
                <a:cubicBezTo>
                  <a:pt x="3863612" y="44412"/>
                  <a:pt x="3730288" y="13374"/>
                  <a:pt x="3401568" y="18288"/>
                </a:cubicBezTo>
                <a:cubicBezTo>
                  <a:pt x="3072848" y="23202"/>
                  <a:pt x="3020684" y="32425"/>
                  <a:pt x="2798064" y="18288"/>
                </a:cubicBezTo>
                <a:cubicBezTo>
                  <a:pt x="2575444" y="4151"/>
                  <a:pt x="2440915" y="-7352"/>
                  <a:pt x="2276856" y="18288"/>
                </a:cubicBezTo>
                <a:cubicBezTo>
                  <a:pt x="2112797" y="43928"/>
                  <a:pt x="1726502" y="-9560"/>
                  <a:pt x="1426464" y="18288"/>
                </a:cubicBezTo>
                <a:cubicBezTo>
                  <a:pt x="1126426" y="46136"/>
                  <a:pt x="992925" y="21016"/>
                  <a:pt x="740664" y="18288"/>
                </a:cubicBezTo>
                <a:cubicBezTo>
                  <a:pt x="488403" y="15560"/>
                  <a:pt x="195650" y="-16061"/>
                  <a:pt x="0" y="18288"/>
                </a:cubicBezTo>
                <a:cubicBezTo>
                  <a:pt x="348" y="9455"/>
                  <a:pt x="654" y="3983"/>
                  <a:pt x="0" y="0"/>
                </a:cubicBezTo>
                <a:close/>
              </a:path>
              <a:path w="8229600" h="18288" stroke="0" extrusionOk="0">
                <a:moveTo>
                  <a:pt x="0" y="0"/>
                </a:moveTo>
                <a:cubicBezTo>
                  <a:pt x="259263" y="-9445"/>
                  <a:pt x="404731" y="4427"/>
                  <a:pt x="521208" y="0"/>
                </a:cubicBezTo>
                <a:cubicBezTo>
                  <a:pt x="637685" y="-4427"/>
                  <a:pt x="839187" y="564"/>
                  <a:pt x="960120" y="0"/>
                </a:cubicBezTo>
                <a:cubicBezTo>
                  <a:pt x="1081053" y="-564"/>
                  <a:pt x="1313469" y="-16481"/>
                  <a:pt x="1481328" y="0"/>
                </a:cubicBezTo>
                <a:cubicBezTo>
                  <a:pt x="1649187" y="16481"/>
                  <a:pt x="1885247" y="26161"/>
                  <a:pt x="2167128" y="0"/>
                </a:cubicBezTo>
                <a:cubicBezTo>
                  <a:pt x="2449009" y="-26161"/>
                  <a:pt x="2761875" y="-22202"/>
                  <a:pt x="2935224" y="0"/>
                </a:cubicBezTo>
                <a:cubicBezTo>
                  <a:pt x="3108573" y="22202"/>
                  <a:pt x="3540687" y="-2863"/>
                  <a:pt x="3785616" y="0"/>
                </a:cubicBezTo>
                <a:cubicBezTo>
                  <a:pt x="4030545" y="2863"/>
                  <a:pt x="4280774" y="-12442"/>
                  <a:pt x="4636008" y="0"/>
                </a:cubicBezTo>
                <a:cubicBezTo>
                  <a:pt x="4991242" y="12442"/>
                  <a:pt x="5025483" y="16914"/>
                  <a:pt x="5239512" y="0"/>
                </a:cubicBezTo>
                <a:cubicBezTo>
                  <a:pt x="5453541" y="-16914"/>
                  <a:pt x="5754008" y="16592"/>
                  <a:pt x="6007608" y="0"/>
                </a:cubicBezTo>
                <a:cubicBezTo>
                  <a:pt x="6261208" y="-16592"/>
                  <a:pt x="6407957" y="-11909"/>
                  <a:pt x="6693408" y="0"/>
                </a:cubicBezTo>
                <a:cubicBezTo>
                  <a:pt x="6978859" y="11909"/>
                  <a:pt x="7015437" y="-20890"/>
                  <a:pt x="7296912" y="0"/>
                </a:cubicBezTo>
                <a:cubicBezTo>
                  <a:pt x="7578387" y="20890"/>
                  <a:pt x="7859622" y="46406"/>
                  <a:pt x="8229600" y="0"/>
                </a:cubicBezTo>
                <a:cubicBezTo>
                  <a:pt x="8230508" y="6337"/>
                  <a:pt x="8228722" y="11778"/>
                  <a:pt x="8229600" y="18288"/>
                </a:cubicBezTo>
                <a:cubicBezTo>
                  <a:pt x="8075287" y="35054"/>
                  <a:pt x="7821366" y="21850"/>
                  <a:pt x="7626096" y="18288"/>
                </a:cubicBezTo>
                <a:cubicBezTo>
                  <a:pt x="7430826" y="14726"/>
                  <a:pt x="7320004" y="-9669"/>
                  <a:pt x="7022592" y="18288"/>
                </a:cubicBezTo>
                <a:cubicBezTo>
                  <a:pt x="6725180" y="46245"/>
                  <a:pt x="6348804" y="-14025"/>
                  <a:pt x="6172200" y="18288"/>
                </a:cubicBezTo>
                <a:cubicBezTo>
                  <a:pt x="5995596" y="50601"/>
                  <a:pt x="5788102" y="22890"/>
                  <a:pt x="5650992" y="18288"/>
                </a:cubicBezTo>
                <a:cubicBezTo>
                  <a:pt x="5513882" y="13686"/>
                  <a:pt x="5198399" y="29121"/>
                  <a:pt x="4882896" y="18288"/>
                </a:cubicBezTo>
                <a:cubicBezTo>
                  <a:pt x="4567393" y="7455"/>
                  <a:pt x="4557008" y="26965"/>
                  <a:pt x="4443984" y="18288"/>
                </a:cubicBezTo>
                <a:cubicBezTo>
                  <a:pt x="4330960" y="9611"/>
                  <a:pt x="4061674" y="28891"/>
                  <a:pt x="3758184" y="18288"/>
                </a:cubicBezTo>
                <a:cubicBezTo>
                  <a:pt x="3454694" y="7685"/>
                  <a:pt x="3380392" y="19119"/>
                  <a:pt x="3236976" y="18288"/>
                </a:cubicBezTo>
                <a:cubicBezTo>
                  <a:pt x="3093560" y="17457"/>
                  <a:pt x="2632116" y="37607"/>
                  <a:pt x="2386584" y="18288"/>
                </a:cubicBezTo>
                <a:cubicBezTo>
                  <a:pt x="2141052" y="-1031"/>
                  <a:pt x="2110884" y="28777"/>
                  <a:pt x="1947672" y="18288"/>
                </a:cubicBezTo>
                <a:cubicBezTo>
                  <a:pt x="1784460" y="7799"/>
                  <a:pt x="1535467" y="461"/>
                  <a:pt x="1261872" y="18288"/>
                </a:cubicBezTo>
                <a:cubicBezTo>
                  <a:pt x="988277" y="36115"/>
                  <a:pt x="1021096" y="10375"/>
                  <a:pt x="822960" y="18288"/>
                </a:cubicBezTo>
                <a:cubicBezTo>
                  <a:pt x="624824" y="26201"/>
                  <a:pt x="298309" y="1283"/>
                  <a:pt x="0" y="18288"/>
                </a:cubicBezTo>
                <a:cubicBezTo>
                  <a:pt x="-633" y="12278"/>
                  <a:pt x="-757" y="5867"/>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3" name="AutoShape 2" descr="A conceptual illustration depicting the impact of internet usage on daily life and mental health. The image shows a person surrounded by glowing icons for communication, shopping, entertainment, and education, all linked by digital lines. In contrast, another side shows a darker atmosphere with chains symbolizing overdependence and anxiety. The style is modern and vibrant with a clear emphasis on technology.">
            <a:extLst>
              <a:ext uri="{FF2B5EF4-FFF2-40B4-BE49-F238E27FC236}">
                <a16:creationId xmlns:a16="http://schemas.microsoft.com/office/drawing/2014/main" id="{33EBD206-3173-07F6-AF51-4F50EEA0B8CD}"/>
              </a:ext>
            </a:extLst>
          </p:cNvPr>
          <p:cNvSpPr>
            <a:spLocks noChangeAspect="1" noChangeArrowheads="1"/>
          </p:cNvSpPr>
          <p:nvPr/>
        </p:nvSpPr>
        <p:spPr bwMode="auto">
          <a:xfrm>
            <a:off x="4419600" y="3276600"/>
            <a:ext cx="1600200" cy="16002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ptos" panose="02110004020202020204"/>
              <a:ea typeface="新細明體" panose="02020500000000000000" pitchFamily="18" charset="-120"/>
              <a:cs typeface="+mn-cs"/>
            </a:endParaRPr>
          </a:p>
        </p:txBody>
      </p:sp>
      <p:pic>
        <p:nvPicPr>
          <p:cNvPr id="4" name="圖片 3" descr="一張含有 文字, 螢幕擷取畫面, Rectangle, 設計 的圖片&#10;&#10;自動產生的描述">
            <a:extLst>
              <a:ext uri="{FF2B5EF4-FFF2-40B4-BE49-F238E27FC236}">
                <a16:creationId xmlns:a16="http://schemas.microsoft.com/office/drawing/2014/main" id="{AE1C8081-BB0E-43DA-FAF3-73B1814E008C}"/>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88839" y="1911493"/>
            <a:ext cx="3591311" cy="4652867"/>
          </a:xfrm>
          <a:prstGeom prst="rect">
            <a:avLst/>
          </a:prstGeom>
          <a:noFill/>
          <a:ln>
            <a:solidFill>
              <a:schemeClr val="tx1"/>
            </a:solidFill>
          </a:ln>
        </p:spPr>
      </p:pic>
      <p:sp>
        <p:nvSpPr>
          <p:cNvPr id="2" name="投影片編號版面配置區 1">
            <a:extLst>
              <a:ext uri="{FF2B5EF4-FFF2-40B4-BE49-F238E27FC236}">
                <a16:creationId xmlns:a16="http://schemas.microsoft.com/office/drawing/2014/main" id="{148EB7F4-5CFE-83A4-9BF4-20AD5BF18B24}"/>
              </a:ext>
            </a:extLst>
          </p:cNvPr>
          <p:cNvSpPr>
            <a:spLocks noGrp="1"/>
          </p:cNvSpPr>
          <p:nvPr>
            <p:ph type="sldNum" sz="quarter" idx="12"/>
          </p:nvPr>
        </p:nvSpPr>
        <p:spPr/>
        <p:txBody>
          <a:bodyPr/>
          <a:lstStyle/>
          <a:p>
            <a:fld id="{C1FF6DA9-008F-8B48-92A6-B652298478BF}" type="slidenum">
              <a:rPr lang="en-US" smtClean="0"/>
              <a:t>5</a:t>
            </a:fld>
            <a:endParaRPr lang="en-US"/>
          </a:p>
        </p:txBody>
      </p:sp>
    </p:spTree>
    <p:extLst>
      <p:ext uri="{BB962C8B-B14F-4D97-AF65-F5344CB8AC3E}">
        <p14:creationId xmlns:p14="http://schemas.microsoft.com/office/powerpoint/2010/main" val="9581501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76B000-5A1A-2DBF-99DD-8BB50E123EB6}"/>
            </a:ext>
          </a:extLst>
        </p:cNvPr>
        <p:cNvGrpSpPr/>
        <p:nvPr/>
      </p:nvGrpSpPr>
      <p:grpSpPr>
        <a:xfrm>
          <a:off x="0" y="0"/>
          <a:ext cx="0" cy="0"/>
          <a:chOff x="0" y="0"/>
          <a:chExt cx="0" cy="0"/>
        </a:xfrm>
      </p:grpSpPr>
      <p:sp>
        <p:nvSpPr>
          <p:cNvPr id="4" name="標題 3">
            <a:extLst>
              <a:ext uri="{FF2B5EF4-FFF2-40B4-BE49-F238E27FC236}">
                <a16:creationId xmlns:a16="http://schemas.microsoft.com/office/drawing/2014/main" id="{29FFF477-D109-3F77-C20F-0F493682D758}"/>
              </a:ext>
            </a:extLst>
          </p:cNvPr>
          <p:cNvSpPr>
            <a:spLocks noGrp="1"/>
          </p:cNvSpPr>
          <p:nvPr>
            <p:ph type="title"/>
          </p:nvPr>
        </p:nvSpPr>
        <p:spPr/>
        <p:txBody>
          <a:bodyPr>
            <a:normAutofit/>
          </a:bodyPr>
          <a:lstStyle/>
          <a:p>
            <a:r>
              <a:rPr lang="zh-TW" altLang="en-US" sz="8000" dirty="0">
                <a:latin typeface="標楷體" panose="03000509000000000000" pitchFamily="65" charset="-120"/>
                <a:ea typeface="標楷體" panose="03000509000000000000" pitchFamily="65" charset="-120"/>
              </a:rPr>
              <a:t>研究方法</a:t>
            </a:r>
          </a:p>
        </p:txBody>
      </p:sp>
      <p:sp>
        <p:nvSpPr>
          <p:cNvPr id="2" name="投影片編號版面配置區 1">
            <a:extLst>
              <a:ext uri="{FF2B5EF4-FFF2-40B4-BE49-F238E27FC236}">
                <a16:creationId xmlns:a16="http://schemas.microsoft.com/office/drawing/2014/main" id="{1CD8438A-D72D-30B5-4388-ACC65B25529E}"/>
              </a:ext>
            </a:extLst>
          </p:cNvPr>
          <p:cNvSpPr>
            <a:spLocks noGrp="1"/>
          </p:cNvSpPr>
          <p:nvPr>
            <p:ph type="sldNum" sz="quarter" idx="12"/>
          </p:nvPr>
        </p:nvSpPr>
        <p:spPr/>
        <p:txBody>
          <a:bodyPr/>
          <a:lstStyle/>
          <a:p>
            <a:fld id="{C1FF6DA9-008F-8B48-92A6-B652298478BF}" type="slidenum">
              <a:rPr lang="en-US" smtClean="0"/>
              <a:t>6</a:t>
            </a:fld>
            <a:endParaRPr lang="en-US"/>
          </a:p>
        </p:txBody>
      </p:sp>
    </p:spTree>
    <p:extLst>
      <p:ext uri="{BB962C8B-B14F-4D97-AF65-F5344CB8AC3E}">
        <p14:creationId xmlns:p14="http://schemas.microsoft.com/office/powerpoint/2010/main" val="23147948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8601C59-2F13-8048-4B7A-86D6E9FE4521}"/>
            </a:ext>
          </a:extLst>
        </p:cNvPr>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4B76C825-C0FF-6A95-2D74-D4A253566F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5" name="Title 1">
            <a:extLst>
              <a:ext uri="{FF2B5EF4-FFF2-40B4-BE49-F238E27FC236}">
                <a16:creationId xmlns:a16="http://schemas.microsoft.com/office/drawing/2014/main" id="{6A413AED-105C-4AB2-854A-F1DD9D84EA4A}"/>
              </a:ext>
            </a:extLst>
          </p:cNvPr>
          <p:cNvSpPr>
            <a:spLocks noGrp="1"/>
          </p:cNvSpPr>
          <p:nvPr>
            <p:ph type="title"/>
          </p:nvPr>
        </p:nvSpPr>
        <p:spPr>
          <a:xfrm>
            <a:off x="429369" y="238539"/>
            <a:ext cx="8263890" cy="1434415"/>
          </a:xfrm>
        </p:spPr>
        <p:txBody>
          <a:bodyPr anchor="b">
            <a:normAutofit/>
          </a:bodyPr>
          <a:lstStyle/>
          <a:p>
            <a:r>
              <a:rPr lang="zh-TW" altLang="en-US" sz="4700" dirty="0">
                <a:latin typeface="標楷體" panose="03000509000000000000" pitchFamily="65" charset="-120"/>
                <a:ea typeface="標楷體" panose="03000509000000000000" pitchFamily="65" charset="-120"/>
              </a:rPr>
              <a:t>研究對象與調查方法</a:t>
            </a:r>
          </a:p>
        </p:txBody>
      </p:sp>
      <p:sp>
        <p:nvSpPr>
          <p:cNvPr id="14" name="sketchy line">
            <a:extLst>
              <a:ext uri="{FF2B5EF4-FFF2-40B4-BE49-F238E27FC236}">
                <a16:creationId xmlns:a16="http://schemas.microsoft.com/office/drawing/2014/main" id="{D5FDD0DA-D24C-0454-F08E-C3E834ACE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9369" y="1681544"/>
            <a:ext cx="8229600" cy="18288"/>
          </a:xfrm>
          <a:custGeom>
            <a:avLst/>
            <a:gdLst>
              <a:gd name="connsiteX0" fmla="*/ 0 w 8229600"/>
              <a:gd name="connsiteY0" fmla="*/ 0 h 18288"/>
              <a:gd name="connsiteX1" fmla="*/ 521208 w 8229600"/>
              <a:gd name="connsiteY1" fmla="*/ 0 h 18288"/>
              <a:gd name="connsiteX2" fmla="*/ 1371600 w 8229600"/>
              <a:gd name="connsiteY2" fmla="*/ 0 h 18288"/>
              <a:gd name="connsiteX3" fmla="*/ 2221992 w 8229600"/>
              <a:gd name="connsiteY3" fmla="*/ 0 h 18288"/>
              <a:gd name="connsiteX4" fmla="*/ 3072384 w 8229600"/>
              <a:gd name="connsiteY4" fmla="*/ 0 h 18288"/>
              <a:gd name="connsiteX5" fmla="*/ 3511296 w 8229600"/>
              <a:gd name="connsiteY5" fmla="*/ 0 h 18288"/>
              <a:gd name="connsiteX6" fmla="*/ 4114800 w 8229600"/>
              <a:gd name="connsiteY6" fmla="*/ 0 h 18288"/>
              <a:gd name="connsiteX7" fmla="*/ 4553712 w 8229600"/>
              <a:gd name="connsiteY7" fmla="*/ 0 h 18288"/>
              <a:gd name="connsiteX8" fmla="*/ 5239512 w 8229600"/>
              <a:gd name="connsiteY8" fmla="*/ 0 h 18288"/>
              <a:gd name="connsiteX9" fmla="*/ 5843016 w 8229600"/>
              <a:gd name="connsiteY9" fmla="*/ 0 h 18288"/>
              <a:gd name="connsiteX10" fmla="*/ 6611112 w 8229600"/>
              <a:gd name="connsiteY10" fmla="*/ 0 h 18288"/>
              <a:gd name="connsiteX11" fmla="*/ 7461504 w 8229600"/>
              <a:gd name="connsiteY11" fmla="*/ 0 h 18288"/>
              <a:gd name="connsiteX12" fmla="*/ 8229600 w 8229600"/>
              <a:gd name="connsiteY12" fmla="*/ 0 h 18288"/>
              <a:gd name="connsiteX13" fmla="*/ 8229600 w 8229600"/>
              <a:gd name="connsiteY13" fmla="*/ 18288 h 18288"/>
              <a:gd name="connsiteX14" fmla="*/ 7461504 w 8229600"/>
              <a:gd name="connsiteY14" fmla="*/ 18288 h 18288"/>
              <a:gd name="connsiteX15" fmla="*/ 6940296 w 8229600"/>
              <a:gd name="connsiteY15" fmla="*/ 18288 h 18288"/>
              <a:gd name="connsiteX16" fmla="*/ 6419088 w 8229600"/>
              <a:gd name="connsiteY16" fmla="*/ 18288 h 18288"/>
              <a:gd name="connsiteX17" fmla="*/ 5650992 w 8229600"/>
              <a:gd name="connsiteY17" fmla="*/ 18288 h 18288"/>
              <a:gd name="connsiteX18" fmla="*/ 5129784 w 8229600"/>
              <a:gd name="connsiteY18" fmla="*/ 18288 h 18288"/>
              <a:gd name="connsiteX19" fmla="*/ 4690872 w 8229600"/>
              <a:gd name="connsiteY19" fmla="*/ 18288 h 18288"/>
              <a:gd name="connsiteX20" fmla="*/ 4087368 w 8229600"/>
              <a:gd name="connsiteY20" fmla="*/ 18288 h 18288"/>
              <a:gd name="connsiteX21" fmla="*/ 3401568 w 8229600"/>
              <a:gd name="connsiteY21" fmla="*/ 18288 h 18288"/>
              <a:gd name="connsiteX22" fmla="*/ 2798064 w 8229600"/>
              <a:gd name="connsiteY22" fmla="*/ 18288 h 18288"/>
              <a:gd name="connsiteX23" fmla="*/ 2276856 w 8229600"/>
              <a:gd name="connsiteY23" fmla="*/ 18288 h 18288"/>
              <a:gd name="connsiteX24" fmla="*/ 1426464 w 8229600"/>
              <a:gd name="connsiteY24" fmla="*/ 18288 h 18288"/>
              <a:gd name="connsiteX25" fmla="*/ 740664 w 8229600"/>
              <a:gd name="connsiteY25" fmla="*/ 18288 h 18288"/>
              <a:gd name="connsiteX26" fmla="*/ 0 w 8229600"/>
              <a:gd name="connsiteY26" fmla="*/ 18288 h 18288"/>
              <a:gd name="connsiteX27" fmla="*/ 0 w 8229600"/>
              <a:gd name="connsiteY2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229600" h="18288" fill="none" extrusionOk="0">
                <a:moveTo>
                  <a:pt x="0" y="0"/>
                </a:moveTo>
                <a:cubicBezTo>
                  <a:pt x="227594" y="-4267"/>
                  <a:pt x="329693" y="13251"/>
                  <a:pt x="521208" y="0"/>
                </a:cubicBezTo>
                <a:cubicBezTo>
                  <a:pt x="712723" y="-13251"/>
                  <a:pt x="1137373" y="-13618"/>
                  <a:pt x="1371600" y="0"/>
                </a:cubicBezTo>
                <a:cubicBezTo>
                  <a:pt x="1605827" y="13618"/>
                  <a:pt x="1975382" y="-27374"/>
                  <a:pt x="2221992" y="0"/>
                </a:cubicBezTo>
                <a:cubicBezTo>
                  <a:pt x="2468602" y="27374"/>
                  <a:pt x="2863316" y="-20517"/>
                  <a:pt x="3072384" y="0"/>
                </a:cubicBezTo>
                <a:cubicBezTo>
                  <a:pt x="3281452" y="20517"/>
                  <a:pt x="3331438" y="10793"/>
                  <a:pt x="3511296" y="0"/>
                </a:cubicBezTo>
                <a:cubicBezTo>
                  <a:pt x="3691154" y="-10793"/>
                  <a:pt x="3906405" y="-29737"/>
                  <a:pt x="4114800" y="0"/>
                </a:cubicBezTo>
                <a:cubicBezTo>
                  <a:pt x="4323195" y="29737"/>
                  <a:pt x="4428852" y="-2234"/>
                  <a:pt x="4553712" y="0"/>
                </a:cubicBezTo>
                <a:cubicBezTo>
                  <a:pt x="4678572" y="2234"/>
                  <a:pt x="5065629" y="29368"/>
                  <a:pt x="5239512" y="0"/>
                </a:cubicBezTo>
                <a:cubicBezTo>
                  <a:pt x="5413395" y="-29368"/>
                  <a:pt x="5703888" y="11839"/>
                  <a:pt x="5843016" y="0"/>
                </a:cubicBezTo>
                <a:cubicBezTo>
                  <a:pt x="5982144" y="-11839"/>
                  <a:pt x="6260765" y="24719"/>
                  <a:pt x="6611112" y="0"/>
                </a:cubicBezTo>
                <a:cubicBezTo>
                  <a:pt x="6961459" y="-24719"/>
                  <a:pt x="7228293" y="32959"/>
                  <a:pt x="7461504" y="0"/>
                </a:cubicBezTo>
                <a:cubicBezTo>
                  <a:pt x="7694715" y="-32959"/>
                  <a:pt x="7990029" y="-3422"/>
                  <a:pt x="8229600" y="0"/>
                </a:cubicBezTo>
                <a:cubicBezTo>
                  <a:pt x="8228940" y="5812"/>
                  <a:pt x="8229447" y="9773"/>
                  <a:pt x="8229600" y="18288"/>
                </a:cubicBezTo>
                <a:cubicBezTo>
                  <a:pt x="7940706" y="-9293"/>
                  <a:pt x="7792584" y="-16009"/>
                  <a:pt x="7461504" y="18288"/>
                </a:cubicBezTo>
                <a:cubicBezTo>
                  <a:pt x="7130424" y="52585"/>
                  <a:pt x="7080072" y="43845"/>
                  <a:pt x="6940296" y="18288"/>
                </a:cubicBezTo>
                <a:cubicBezTo>
                  <a:pt x="6800520" y="-7269"/>
                  <a:pt x="6672872" y="26671"/>
                  <a:pt x="6419088" y="18288"/>
                </a:cubicBezTo>
                <a:cubicBezTo>
                  <a:pt x="6165304" y="9905"/>
                  <a:pt x="5869721" y="4987"/>
                  <a:pt x="5650992" y="18288"/>
                </a:cubicBezTo>
                <a:cubicBezTo>
                  <a:pt x="5432263" y="31589"/>
                  <a:pt x="5308310" y="3023"/>
                  <a:pt x="5129784" y="18288"/>
                </a:cubicBezTo>
                <a:cubicBezTo>
                  <a:pt x="4951258" y="33553"/>
                  <a:pt x="4799696" y="15357"/>
                  <a:pt x="4690872" y="18288"/>
                </a:cubicBezTo>
                <a:cubicBezTo>
                  <a:pt x="4582048" y="21219"/>
                  <a:pt x="4311124" y="-7836"/>
                  <a:pt x="4087368" y="18288"/>
                </a:cubicBezTo>
                <a:cubicBezTo>
                  <a:pt x="3863612" y="44412"/>
                  <a:pt x="3730288" y="13374"/>
                  <a:pt x="3401568" y="18288"/>
                </a:cubicBezTo>
                <a:cubicBezTo>
                  <a:pt x="3072848" y="23202"/>
                  <a:pt x="3020684" y="32425"/>
                  <a:pt x="2798064" y="18288"/>
                </a:cubicBezTo>
                <a:cubicBezTo>
                  <a:pt x="2575444" y="4151"/>
                  <a:pt x="2440915" y="-7352"/>
                  <a:pt x="2276856" y="18288"/>
                </a:cubicBezTo>
                <a:cubicBezTo>
                  <a:pt x="2112797" y="43928"/>
                  <a:pt x="1726502" y="-9560"/>
                  <a:pt x="1426464" y="18288"/>
                </a:cubicBezTo>
                <a:cubicBezTo>
                  <a:pt x="1126426" y="46136"/>
                  <a:pt x="992925" y="21016"/>
                  <a:pt x="740664" y="18288"/>
                </a:cubicBezTo>
                <a:cubicBezTo>
                  <a:pt x="488403" y="15560"/>
                  <a:pt x="195650" y="-16061"/>
                  <a:pt x="0" y="18288"/>
                </a:cubicBezTo>
                <a:cubicBezTo>
                  <a:pt x="348" y="9455"/>
                  <a:pt x="654" y="3983"/>
                  <a:pt x="0" y="0"/>
                </a:cubicBezTo>
                <a:close/>
              </a:path>
              <a:path w="8229600" h="18288" stroke="0" extrusionOk="0">
                <a:moveTo>
                  <a:pt x="0" y="0"/>
                </a:moveTo>
                <a:cubicBezTo>
                  <a:pt x="259263" y="-9445"/>
                  <a:pt x="404731" y="4427"/>
                  <a:pt x="521208" y="0"/>
                </a:cubicBezTo>
                <a:cubicBezTo>
                  <a:pt x="637685" y="-4427"/>
                  <a:pt x="839187" y="564"/>
                  <a:pt x="960120" y="0"/>
                </a:cubicBezTo>
                <a:cubicBezTo>
                  <a:pt x="1081053" y="-564"/>
                  <a:pt x="1313469" y="-16481"/>
                  <a:pt x="1481328" y="0"/>
                </a:cubicBezTo>
                <a:cubicBezTo>
                  <a:pt x="1649187" y="16481"/>
                  <a:pt x="1885247" y="26161"/>
                  <a:pt x="2167128" y="0"/>
                </a:cubicBezTo>
                <a:cubicBezTo>
                  <a:pt x="2449009" y="-26161"/>
                  <a:pt x="2761875" y="-22202"/>
                  <a:pt x="2935224" y="0"/>
                </a:cubicBezTo>
                <a:cubicBezTo>
                  <a:pt x="3108573" y="22202"/>
                  <a:pt x="3540687" y="-2863"/>
                  <a:pt x="3785616" y="0"/>
                </a:cubicBezTo>
                <a:cubicBezTo>
                  <a:pt x="4030545" y="2863"/>
                  <a:pt x="4280774" y="-12442"/>
                  <a:pt x="4636008" y="0"/>
                </a:cubicBezTo>
                <a:cubicBezTo>
                  <a:pt x="4991242" y="12442"/>
                  <a:pt x="5025483" y="16914"/>
                  <a:pt x="5239512" y="0"/>
                </a:cubicBezTo>
                <a:cubicBezTo>
                  <a:pt x="5453541" y="-16914"/>
                  <a:pt x="5754008" y="16592"/>
                  <a:pt x="6007608" y="0"/>
                </a:cubicBezTo>
                <a:cubicBezTo>
                  <a:pt x="6261208" y="-16592"/>
                  <a:pt x="6407957" y="-11909"/>
                  <a:pt x="6693408" y="0"/>
                </a:cubicBezTo>
                <a:cubicBezTo>
                  <a:pt x="6978859" y="11909"/>
                  <a:pt x="7015437" y="-20890"/>
                  <a:pt x="7296912" y="0"/>
                </a:cubicBezTo>
                <a:cubicBezTo>
                  <a:pt x="7578387" y="20890"/>
                  <a:pt x="7859622" y="46406"/>
                  <a:pt x="8229600" y="0"/>
                </a:cubicBezTo>
                <a:cubicBezTo>
                  <a:pt x="8230508" y="6337"/>
                  <a:pt x="8228722" y="11778"/>
                  <a:pt x="8229600" y="18288"/>
                </a:cubicBezTo>
                <a:cubicBezTo>
                  <a:pt x="8075287" y="35054"/>
                  <a:pt x="7821366" y="21850"/>
                  <a:pt x="7626096" y="18288"/>
                </a:cubicBezTo>
                <a:cubicBezTo>
                  <a:pt x="7430826" y="14726"/>
                  <a:pt x="7320004" y="-9669"/>
                  <a:pt x="7022592" y="18288"/>
                </a:cubicBezTo>
                <a:cubicBezTo>
                  <a:pt x="6725180" y="46245"/>
                  <a:pt x="6348804" y="-14025"/>
                  <a:pt x="6172200" y="18288"/>
                </a:cubicBezTo>
                <a:cubicBezTo>
                  <a:pt x="5995596" y="50601"/>
                  <a:pt x="5788102" y="22890"/>
                  <a:pt x="5650992" y="18288"/>
                </a:cubicBezTo>
                <a:cubicBezTo>
                  <a:pt x="5513882" y="13686"/>
                  <a:pt x="5198399" y="29121"/>
                  <a:pt x="4882896" y="18288"/>
                </a:cubicBezTo>
                <a:cubicBezTo>
                  <a:pt x="4567393" y="7455"/>
                  <a:pt x="4557008" y="26965"/>
                  <a:pt x="4443984" y="18288"/>
                </a:cubicBezTo>
                <a:cubicBezTo>
                  <a:pt x="4330960" y="9611"/>
                  <a:pt x="4061674" y="28891"/>
                  <a:pt x="3758184" y="18288"/>
                </a:cubicBezTo>
                <a:cubicBezTo>
                  <a:pt x="3454694" y="7685"/>
                  <a:pt x="3380392" y="19119"/>
                  <a:pt x="3236976" y="18288"/>
                </a:cubicBezTo>
                <a:cubicBezTo>
                  <a:pt x="3093560" y="17457"/>
                  <a:pt x="2632116" y="37607"/>
                  <a:pt x="2386584" y="18288"/>
                </a:cubicBezTo>
                <a:cubicBezTo>
                  <a:pt x="2141052" y="-1031"/>
                  <a:pt x="2110884" y="28777"/>
                  <a:pt x="1947672" y="18288"/>
                </a:cubicBezTo>
                <a:cubicBezTo>
                  <a:pt x="1784460" y="7799"/>
                  <a:pt x="1535467" y="461"/>
                  <a:pt x="1261872" y="18288"/>
                </a:cubicBezTo>
                <a:cubicBezTo>
                  <a:pt x="988277" y="36115"/>
                  <a:pt x="1021096" y="10375"/>
                  <a:pt x="822960" y="18288"/>
                </a:cubicBezTo>
                <a:cubicBezTo>
                  <a:pt x="624824" y="26201"/>
                  <a:pt x="298309" y="1283"/>
                  <a:pt x="0" y="18288"/>
                </a:cubicBezTo>
                <a:cubicBezTo>
                  <a:pt x="-633" y="12278"/>
                  <a:pt x="-757" y="5867"/>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2" name="Content Placeholder 2">
            <a:extLst>
              <a:ext uri="{FF2B5EF4-FFF2-40B4-BE49-F238E27FC236}">
                <a16:creationId xmlns:a16="http://schemas.microsoft.com/office/drawing/2014/main" id="{4864BE56-510A-AE54-457A-024274C63E58}"/>
              </a:ext>
            </a:extLst>
          </p:cNvPr>
          <p:cNvSpPr>
            <a:spLocks noGrp="1"/>
          </p:cNvSpPr>
          <p:nvPr>
            <p:ph idx="1"/>
          </p:nvPr>
        </p:nvSpPr>
        <p:spPr>
          <a:xfrm>
            <a:off x="429368" y="1797050"/>
            <a:ext cx="8047882" cy="5060949"/>
          </a:xfrm>
        </p:spPr>
        <p:txBody>
          <a:bodyPr anchor="t">
            <a:normAutofit/>
          </a:bodyPr>
          <a:lstStyle/>
          <a:p>
            <a:pPr>
              <a:buFont typeface="Wingdings" panose="05000000000000000000" pitchFamily="2" charset="2"/>
              <a:buChar char="ü"/>
            </a:pPr>
            <a:r>
              <a:rPr lang="zh-TW" altLang="en-US" sz="2400" dirty="0">
                <a:latin typeface="標楷體" panose="03000509000000000000" pitchFamily="65" charset="-120"/>
                <a:ea typeface="標楷體" panose="03000509000000000000" pitchFamily="65" charset="-120"/>
              </a:rPr>
              <a:t> 對象：</a:t>
            </a:r>
            <a:endParaRPr lang="en-US" altLang="zh-TW" sz="2400" dirty="0">
              <a:latin typeface="標楷體" panose="03000509000000000000" pitchFamily="65" charset="-120"/>
              <a:ea typeface="標楷體" panose="03000509000000000000" pitchFamily="65" charset="-120"/>
            </a:endParaRPr>
          </a:p>
          <a:p>
            <a:pPr marL="1143000" lvl="2" indent="-457200">
              <a:buFont typeface="+mj-lt"/>
              <a:buAutoNum type="arabicPeriod"/>
            </a:pPr>
            <a:r>
              <a:rPr lang="zh-TW" altLang="en-US" sz="2000" dirty="0">
                <a:latin typeface="標楷體" panose="03000509000000000000" pitchFamily="65" charset="-120"/>
                <a:ea typeface="標楷體" panose="03000509000000000000" pitchFamily="65" charset="-120"/>
              </a:rPr>
              <a:t>全臺</a:t>
            </a:r>
            <a:r>
              <a:rPr lang="en-US" altLang="zh-TW" sz="2000" dirty="0">
                <a:latin typeface="標楷體" panose="03000509000000000000" pitchFamily="65" charset="-120"/>
                <a:ea typeface="標楷體" panose="03000509000000000000" pitchFamily="65" charset="-120"/>
              </a:rPr>
              <a:t>22</a:t>
            </a:r>
            <a:r>
              <a:rPr lang="zh-TW" altLang="en-US" sz="2000" dirty="0">
                <a:latin typeface="標楷體" panose="03000509000000000000" pitchFamily="65" charset="-120"/>
                <a:ea typeface="標楷體" panose="03000509000000000000" pitchFamily="65" charset="-120"/>
              </a:rPr>
              <a:t>縣市（含六都、金門、連江）</a:t>
            </a:r>
            <a:endParaRPr lang="en-US" altLang="zh-TW" sz="2000" dirty="0">
              <a:latin typeface="標楷體" panose="03000509000000000000" pitchFamily="65" charset="-120"/>
              <a:ea typeface="標楷體" panose="03000509000000000000" pitchFamily="65" charset="-120"/>
            </a:endParaRPr>
          </a:p>
          <a:p>
            <a:pPr marL="1143000" lvl="2" indent="-457200">
              <a:buFont typeface="+mj-lt"/>
              <a:buAutoNum type="arabicPeriod"/>
            </a:pPr>
            <a:r>
              <a:rPr lang="zh-TW" altLang="en-US" sz="2000" dirty="0">
                <a:latin typeface="標楷體" panose="03000509000000000000" pitchFamily="65" charset="-120"/>
                <a:ea typeface="標楷體" panose="03000509000000000000" pitchFamily="65" charset="-120"/>
              </a:rPr>
              <a:t>滿</a:t>
            </a:r>
            <a:r>
              <a:rPr lang="en-US" altLang="zh-TW" sz="2000" dirty="0">
                <a:latin typeface="標楷體" panose="03000509000000000000" pitchFamily="65" charset="-120"/>
                <a:ea typeface="標楷體" panose="03000509000000000000" pitchFamily="65" charset="-120"/>
              </a:rPr>
              <a:t>12</a:t>
            </a:r>
            <a:r>
              <a:rPr lang="zh-TW" altLang="en-US" sz="2000" dirty="0">
                <a:latin typeface="標楷體" panose="03000509000000000000" pitchFamily="65" charset="-120"/>
                <a:ea typeface="標楷體" panose="03000509000000000000" pitchFamily="65" charset="-120"/>
              </a:rPr>
              <a:t>歲</a:t>
            </a:r>
            <a:endParaRPr lang="en-US" altLang="zh-TW" sz="2000" dirty="0">
              <a:latin typeface="標楷體" panose="03000509000000000000" pitchFamily="65" charset="-120"/>
              <a:ea typeface="標楷體" panose="03000509000000000000" pitchFamily="65" charset="-120"/>
            </a:endParaRPr>
          </a:p>
          <a:p>
            <a:pPr marL="1143000" lvl="2" indent="-457200">
              <a:buFont typeface="+mj-lt"/>
              <a:buAutoNum type="arabicPeriod"/>
            </a:pPr>
            <a:r>
              <a:rPr lang="zh-TW" altLang="en-US" sz="2000" dirty="0">
                <a:latin typeface="標楷體" panose="03000509000000000000" pitchFamily="65" charset="-120"/>
                <a:ea typeface="標楷體" panose="03000509000000000000" pitchFamily="65" charset="-120"/>
              </a:rPr>
              <a:t>有上網經驗的本國籍民眾</a:t>
            </a:r>
            <a:endParaRPr lang="en-US" altLang="zh-TW" sz="2000" dirty="0">
              <a:latin typeface="標楷體" panose="03000509000000000000" pitchFamily="65" charset="-120"/>
              <a:ea typeface="標楷體" panose="03000509000000000000" pitchFamily="65" charset="-120"/>
            </a:endParaRPr>
          </a:p>
          <a:p>
            <a:pPr marL="685800" lvl="2" indent="0">
              <a:buNone/>
            </a:pPr>
            <a:endParaRPr lang="en-US" altLang="zh-TW" sz="2400" dirty="0">
              <a:latin typeface="標楷體" panose="03000509000000000000" pitchFamily="65" charset="-120"/>
              <a:ea typeface="標楷體" panose="03000509000000000000" pitchFamily="65" charset="-120"/>
            </a:endParaRPr>
          </a:p>
          <a:p>
            <a:pPr>
              <a:buFont typeface="Wingdings" panose="05000000000000000000" pitchFamily="2" charset="2"/>
              <a:buChar char="ü"/>
            </a:pPr>
            <a:r>
              <a:rPr lang="zh-TW" altLang="en-US" sz="2400" dirty="0">
                <a:latin typeface="標楷體" panose="03000509000000000000" pitchFamily="65" charset="-120"/>
                <a:ea typeface="標楷體" panose="03000509000000000000" pitchFamily="65" charset="-120"/>
              </a:rPr>
              <a:t> 方法：採用電腦輔助電話訪問系統 </a:t>
            </a:r>
            <a:r>
              <a:rPr lang="en-US" altLang="zh-TW" sz="2400" dirty="0">
                <a:latin typeface="標楷體" panose="03000509000000000000" pitchFamily="65" charset="-120"/>
                <a:ea typeface="標楷體" panose="03000509000000000000" pitchFamily="65" charset="-120"/>
              </a:rPr>
              <a:t>(CATI)</a:t>
            </a:r>
          </a:p>
          <a:p>
            <a:pPr marL="1143000" lvl="2" indent="-457200">
              <a:buFont typeface="+mj-lt"/>
              <a:buAutoNum type="arabicPeriod"/>
            </a:pPr>
            <a:r>
              <a:rPr lang="zh-TW" altLang="en-US" sz="2000" dirty="0">
                <a:latin typeface="標楷體" panose="03000509000000000000" pitchFamily="65" charset="-120"/>
                <a:ea typeface="標楷體" panose="03000509000000000000" pitchFamily="65" charset="-120"/>
              </a:rPr>
              <a:t>使用住宅電話與手機用戶雙底冊調查</a:t>
            </a:r>
            <a:endParaRPr lang="en-US" altLang="zh-TW" sz="2000" dirty="0">
              <a:latin typeface="標楷體" panose="03000509000000000000" pitchFamily="65" charset="-120"/>
              <a:ea typeface="標楷體" panose="03000509000000000000" pitchFamily="65" charset="-120"/>
            </a:endParaRPr>
          </a:p>
          <a:p>
            <a:pPr marL="1143000" lvl="2" indent="-457200">
              <a:buFont typeface="+mj-lt"/>
              <a:buAutoNum type="arabicPeriod"/>
            </a:pPr>
            <a:r>
              <a:rPr lang="zh-TW" altLang="en-US" sz="2000" dirty="0">
                <a:latin typeface="標楷體" panose="03000509000000000000" pitchFamily="65" charset="-120"/>
                <a:ea typeface="標楷體" panose="03000509000000000000" pitchFamily="65" charset="-120"/>
              </a:rPr>
              <a:t>收集上網行為與相關資料</a:t>
            </a:r>
            <a:endParaRPr lang="en-US" altLang="zh-TW" sz="2000" dirty="0">
              <a:latin typeface="標楷體" panose="03000509000000000000" pitchFamily="65" charset="-120"/>
              <a:ea typeface="標楷體" panose="03000509000000000000" pitchFamily="65" charset="-120"/>
            </a:endParaRPr>
          </a:p>
          <a:p>
            <a:pPr marL="685800" lvl="2" indent="0">
              <a:buNone/>
            </a:pPr>
            <a:endParaRPr lang="en-US" altLang="zh-TW" sz="2400" dirty="0">
              <a:latin typeface="標楷體" panose="03000509000000000000" pitchFamily="65" charset="-120"/>
              <a:ea typeface="標楷體" panose="03000509000000000000" pitchFamily="65" charset="-120"/>
            </a:endParaRPr>
          </a:p>
          <a:p>
            <a:pPr>
              <a:buFont typeface="Wingdings" panose="05000000000000000000" pitchFamily="2" charset="2"/>
              <a:buChar char="ü"/>
            </a:pPr>
            <a:r>
              <a:rPr lang="zh-TW" altLang="en-US" sz="2400" dirty="0">
                <a:latin typeface="標楷體" panose="03000509000000000000" pitchFamily="65" charset="-120"/>
                <a:ea typeface="標楷體" panose="03000509000000000000" pitchFamily="65" charset="-120"/>
              </a:rPr>
              <a:t> 抽樣設計：</a:t>
            </a:r>
            <a:endParaRPr lang="en-US" altLang="zh-TW" sz="2100" dirty="0">
              <a:latin typeface="標楷體" panose="03000509000000000000" pitchFamily="65" charset="-120"/>
              <a:ea typeface="標楷體" panose="03000509000000000000" pitchFamily="65" charset="-120"/>
            </a:endParaRPr>
          </a:p>
          <a:p>
            <a:pPr marL="1143000" lvl="2" indent="-457200">
              <a:buFont typeface="+mj-lt"/>
              <a:buAutoNum type="arabicPeriod"/>
            </a:pPr>
            <a:r>
              <a:rPr lang="zh-TW" altLang="en-US" sz="2000" dirty="0">
                <a:latin typeface="標楷體" panose="03000509000000000000" pitchFamily="65" charset="-120"/>
                <a:ea typeface="標楷體" panose="03000509000000000000" pitchFamily="65" charset="-120"/>
              </a:rPr>
              <a:t>分層隨機抽樣方式</a:t>
            </a:r>
            <a:endParaRPr lang="en-US" altLang="zh-TW" sz="2000" dirty="0">
              <a:latin typeface="標楷體" panose="03000509000000000000" pitchFamily="65" charset="-120"/>
              <a:ea typeface="標楷體" panose="03000509000000000000" pitchFamily="65" charset="-120"/>
            </a:endParaRPr>
          </a:p>
          <a:p>
            <a:pPr marL="1143000" lvl="2" indent="-457200">
              <a:buFont typeface="+mj-lt"/>
              <a:buAutoNum type="arabicPeriod"/>
            </a:pPr>
            <a:r>
              <a:rPr lang="zh-TW" altLang="en-US" sz="2000" dirty="0">
                <a:latin typeface="標楷體" panose="03000509000000000000" pitchFamily="65" charset="-120"/>
                <a:ea typeface="標楷體" panose="03000509000000000000" pitchFamily="65" charset="-120"/>
              </a:rPr>
              <a:t>手機號碼隨機 </a:t>
            </a:r>
            <a:r>
              <a:rPr lang="en-US" altLang="zh-TW" sz="2000" dirty="0">
                <a:latin typeface="標楷體" panose="03000509000000000000" pitchFamily="65" charset="-120"/>
                <a:ea typeface="標楷體" panose="03000509000000000000" pitchFamily="65" charset="-120"/>
              </a:rPr>
              <a:t>-&gt;</a:t>
            </a:r>
            <a:r>
              <a:rPr lang="zh-TW" altLang="en-US" sz="2000" dirty="0">
                <a:latin typeface="標楷體" panose="03000509000000000000" pitchFamily="65" charset="-120"/>
                <a:ea typeface="標楷體" panose="03000509000000000000" pitchFamily="65" charset="-120"/>
              </a:rPr>
              <a:t> 住宅電話分層隨機抽樣尾數二位</a:t>
            </a:r>
            <a:endParaRPr lang="en-US" altLang="zh-TW" sz="2000" dirty="0">
              <a:latin typeface="標楷體" panose="03000509000000000000" pitchFamily="65" charset="-120"/>
              <a:ea typeface="標楷體" panose="03000509000000000000" pitchFamily="65" charset="-120"/>
            </a:endParaRPr>
          </a:p>
          <a:p>
            <a:pPr marL="685800" lvl="2" indent="0">
              <a:buNone/>
            </a:pPr>
            <a:endParaRPr lang="zh-TW" altLang="en-US" sz="2400" dirty="0">
              <a:latin typeface="標楷體" panose="03000509000000000000" pitchFamily="65" charset="-120"/>
              <a:ea typeface="標楷體" panose="03000509000000000000" pitchFamily="65" charset="-120"/>
            </a:endParaRPr>
          </a:p>
        </p:txBody>
      </p:sp>
      <p:sp>
        <p:nvSpPr>
          <p:cNvPr id="3" name="AutoShape 2" descr="A conceptual illustration depicting the impact of internet usage on daily life and mental health. The image shows a person surrounded by glowing icons for communication, shopping, entertainment, and education, all linked by digital lines. In contrast, another side shows a darker atmosphere with chains symbolizing overdependence and anxiety. The style is modern and vibrant with a clear emphasis on technology.">
            <a:extLst>
              <a:ext uri="{FF2B5EF4-FFF2-40B4-BE49-F238E27FC236}">
                <a16:creationId xmlns:a16="http://schemas.microsoft.com/office/drawing/2014/main" id="{6D986708-4091-6F92-AE54-68F55F59267A}"/>
              </a:ext>
            </a:extLst>
          </p:cNvPr>
          <p:cNvSpPr>
            <a:spLocks noChangeAspect="1" noChangeArrowheads="1"/>
          </p:cNvSpPr>
          <p:nvPr/>
        </p:nvSpPr>
        <p:spPr bwMode="auto">
          <a:xfrm>
            <a:off x="4419600" y="3276600"/>
            <a:ext cx="1600200" cy="16002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ptos" panose="02110004020202020204"/>
              <a:ea typeface="新細明體" panose="02020500000000000000" pitchFamily="18" charset="-120"/>
              <a:cs typeface="+mn-cs"/>
            </a:endParaRPr>
          </a:p>
        </p:txBody>
      </p:sp>
      <p:sp>
        <p:nvSpPr>
          <p:cNvPr id="4" name="投影片編號版面配置區 3">
            <a:extLst>
              <a:ext uri="{FF2B5EF4-FFF2-40B4-BE49-F238E27FC236}">
                <a16:creationId xmlns:a16="http://schemas.microsoft.com/office/drawing/2014/main" id="{5E139F08-CDC6-EBC6-18E9-F526894C9A55}"/>
              </a:ext>
            </a:extLst>
          </p:cNvPr>
          <p:cNvSpPr>
            <a:spLocks noGrp="1"/>
          </p:cNvSpPr>
          <p:nvPr>
            <p:ph type="sldNum" sz="quarter" idx="12"/>
          </p:nvPr>
        </p:nvSpPr>
        <p:spPr/>
        <p:txBody>
          <a:bodyPr/>
          <a:lstStyle/>
          <a:p>
            <a:fld id="{C1FF6DA9-008F-8B48-92A6-B652298478BF}" type="slidenum">
              <a:rPr lang="en-US" smtClean="0"/>
              <a:t>7</a:t>
            </a:fld>
            <a:endParaRPr lang="en-US"/>
          </a:p>
        </p:txBody>
      </p:sp>
    </p:spTree>
    <p:extLst>
      <p:ext uri="{BB962C8B-B14F-4D97-AF65-F5344CB8AC3E}">
        <p14:creationId xmlns:p14="http://schemas.microsoft.com/office/powerpoint/2010/main" val="39530012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9952EF1D-4BD4-08D2-E26A-303380CD7BD2}"/>
            </a:ext>
          </a:extLst>
        </p:cNvPr>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C6CC96D7-A365-F1F9-4A0E-94F05616B5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5" name="Title 1">
            <a:extLst>
              <a:ext uri="{FF2B5EF4-FFF2-40B4-BE49-F238E27FC236}">
                <a16:creationId xmlns:a16="http://schemas.microsoft.com/office/drawing/2014/main" id="{EF48B6B9-B8E0-6190-2BD5-1A4B4B5BD6E4}"/>
              </a:ext>
            </a:extLst>
          </p:cNvPr>
          <p:cNvSpPr>
            <a:spLocks noGrp="1"/>
          </p:cNvSpPr>
          <p:nvPr>
            <p:ph type="title"/>
          </p:nvPr>
        </p:nvSpPr>
        <p:spPr>
          <a:xfrm>
            <a:off x="429369" y="238539"/>
            <a:ext cx="8263890" cy="1434415"/>
          </a:xfrm>
        </p:spPr>
        <p:txBody>
          <a:bodyPr anchor="b">
            <a:normAutofit/>
          </a:bodyPr>
          <a:lstStyle/>
          <a:p>
            <a:r>
              <a:rPr lang="zh-TW" altLang="en-US" sz="4700" dirty="0">
                <a:latin typeface="標楷體" panose="03000509000000000000" pitchFamily="65" charset="-120"/>
                <a:ea typeface="標楷體" panose="03000509000000000000" pitchFamily="65" charset="-120"/>
              </a:rPr>
              <a:t>資料處理</a:t>
            </a:r>
          </a:p>
        </p:txBody>
      </p:sp>
      <p:sp>
        <p:nvSpPr>
          <p:cNvPr id="14" name="sketchy line">
            <a:extLst>
              <a:ext uri="{FF2B5EF4-FFF2-40B4-BE49-F238E27FC236}">
                <a16:creationId xmlns:a16="http://schemas.microsoft.com/office/drawing/2014/main" id="{8C4EAA35-212B-814C-E14B-088BD21817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9369" y="1681544"/>
            <a:ext cx="8229600" cy="18288"/>
          </a:xfrm>
          <a:custGeom>
            <a:avLst/>
            <a:gdLst>
              <a:gd name="connsiteX0" fmla="*/ 0 w 8229600"/>
              <a:gd name="connsiteY0" fmla="*/ 0 h 18288"/>
              <a:gd name="connsiteX1" fmla="*/ 521208 w 8229600"/>
              <a:gd name="connsiteY1" fmla="*/ 0 h 18288"/>
              <a:gd name="connsiteX2" fmla="*/ 1371600 w 8229600"/>
              <a:gd name="connsiteY2" fmla="*/ 0 h 18288"/>
              <a:gd name="connsiteX3" fmla="*/ 2221992 w 8229600"/>
              <a:gd name="connsiteY3" fmla="*/ 0 h 18288"/>
              <a:gd name="connsiteX4" fmla="*/ 3072384 w 8229600"/>
              <a:gd name="connsiteY4" fmla="*/ 0 h 18288"/>
              <a:gd name="connsiteX5" fmla="*/ 3511296 w 8229600"/>
              <a:gd name="connsiteY5" fmla="*/ 0 h 18288"/>
              <a:gd name="connsiteX6" fmla="*/ 4114800 w 8229600"/>
              <a:gd name="connsiteY6" fmla="*/ 0 h 18288"/>
              <a:gd name="connsiteX7" fmla="*/ 4553712 w 8229600"/>
              <a:gd name="connsiteY7" fmla="*/ 0 h 18288"/>
              <a:gd name="connsiteX8" fmla="*/ 5239512 w 8229600"/>
              <a:gd name="connsiteY8" fmla="*/ 0 h 18288"/>
              <a:gd name="connsiteX9" fmla="*/ 5843016 w 8229600"/>
              <a:gd name="connsiteY9" fmla="*/ 0 h 18288"/>
              <a:gd name="connsiteX10" fmla="*/ 6611112 w 8229600"/>
              <a:gd name="connsiteY10" fmla="*/ 0 h 18288"/>
              <a:gd name="connsiteX11" fmla="*/ 7461504 w 8229600"/>
              <a:gd name="connsiteY11" fmla="*/ 0 h 18288"/>
              <a:gd name="connsiteX12" fmla="*/ 8229600 w 8229600"/>
              <a:gd name="connsiteY12" fmla="*/ 0 h 18288"/>
              <a:gd name="connsiteX13" fmla="*/ 8229600 w 8229600"/>
              <a:gd name="connsiteY13" fmla="*/ 18288 h 18288"/>
              <a:gd name="connsiteX14" fmla="*/ 7461504 w 8229600"/>
              <a:gd name="connsiteY14" fmla="*/ 18288 h 18288"/>
              <a:gd name="connsiteX15" fmla="*/ 6940296 w 8229600"/>
              <a:gd name="connsiteY15" fmla="*/ 18288 h 18288"/>
              <a:gd name="connsiteX16" fmla="*/ 6419088 w 8229600"/>
              <a:gd name="connsiteY16" fmla="*/ 18288 h 18288"/>
              <a:gd name="connsiteX17" fmla="*/ 5650992 w 8229600"/>
              <a:gd name="connsiteY17" fmla="*/ 18288 h 18288"/>
              <a:gd name="connsiteX18" fmla="*/ 5129784 w 8229600"/>
              <a:gd name="connsiteY18" fmla="*/ 18288 h 18288"/>
              <a:gd name="connsiteX19" fmla="*/ 4690872 w 8229600"/>
              <a:gd name="connsiteY19" fmla="*/ 18288 h 18288"/>
              <a:gd name="connsiteX20" fmla="*/ 4087368 w 8229600"/>
              <a:gd name="connsiteY20" fmla="*/ 18288 h 18288"/>
              <a:gd name="connsiteX21" fmla="*/ 3401568 w 8229600"/>
              <a:gd name="connsiteY21" fmla="*/ 18288 h 18288"/>
              <a:gd name="connsiteX22" fmla="*/ 2798064 w 8229600"/>
              <a:gd name="connsiteY22" fmla="*/ 18288 h 18288"/>
              <a:gd name="connsiteX23" fmla="*/ 2276856 w 8229600"/>
              <a:gd name="connsiteY23" fmla="*/ 18288 h 18288"/>
              <a:gd name="connsiteX24" fmla="*/ 1426464 w 8229600"/>
              <a:gd name="connsiteY24" fmla="*/ 18288 h 18288"/>
              <a:gd name="connsiteX25" fmla="*/ 740664 w 8229600"/>
              <a:gd name="connsiteY25" fmla="*/ 18288 h 18288"/>
              <a:gd name="connsiteX26" fmla="*/ 0 w 8229600"/>
              <a:gd name="connsiteY26" fmla="*/ 18288 h 18288"/>
              <a:gd name="connsiteX27" fmla="*/ 0 w 8229600"/>
              <a:gd name="connsiteY2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229600" h="18288" fill="none" extrusionOk="0">
                <a:moveTo>
                  <a:pt x="0" y="0"/>
                </a:moveTo>
                <a:cubicBezTo>
                  <a:pt x="227594" y="-4267"/>
                  <a:pt x="329693" y="13251"/>
                  <a:pt x="521208" y="0"/>
                </a:cubicBezTo>
                <a:cubicBezTo>
                  <a:pt x="712723" y="-13251"/>
                  <a:pt x="1137373" y="-13618"/>
                  <a:pt x="1371600" y="0"/>
                </a:cubicBezTo>
                <a:cubicBezTo>
                  <a:pt x="1605827" y="13618"/>
                  <a:pt x="1975382" y="-27374"/>
                  <a:pt x="2221992" y="0"/>
                </a:cubicBezTo>
                <a:cubicBezTo>
                  <a:pt x="2468602" y="27374"/>
                  <a:pt x="2863316" y="-20517"/>
                  <a:pt x="3072384" y="0"/>
                </a:cubicBezTo>
                <a:cubicBezTo>
                  <a:pt x="3281452" y="20517"/>
                  <a:pt x="3331438" y="10793"/>
                  <a:pt x="3511296" y="0"/>
                </a:cubicBezTo>
                <a:cubicBezTo>
                  <a:pt x="3691154" y="-10793"/>
                  <a:pt x="3906405" y="-29737"/>
                  <a:pt x="4114800" y="0"/>
                </a:cubicBezTo>
                <a:cubicBezTo>
                  <a:pt x="4323195" y="29737"/>
                  <a:pt x="4428852" y="-2234"/>
                  <a:pt x="4553712" y="0"/>
                </a:cubicBezTo>
                <a:cubicBezTo>
                  <a:pt x="4678572" y="2234"/>
                  <a:pt x="5065629" y="29368"/>
                  <a:pt x="5239512" y="0"/>
                </a:cubicBezTo>
                <a:cubicBezTo>
                  <a:pt x="5413395" y="-29368"/>
                  <a:pt x="5703888" y="11839"/>
                  <a:pt x="5843016" y="0"/>
                </a:cubicBezTo>
                <a:cubicBezTo>
                  <a:pt x="5982144" y="-11839"/>
                  <a:pt x="6260765" y="24719"/>
                  <a:pt x="6611112" y="0"/>
                </a:cubicBezTo>
                <a:cubicBezTo>
                  <a:pt x="6961459" y="-24719"/>
                  <a:pt x="7228293" y="32959"/>
                  <a:pt x="7461504" y="0"/>
                </a:cubicBezTo>
                <a:cubicBezTo>
                  <a:pt x="7694715" y="-32959"/>
                  <a:pt x="7990029" y="-3422"/>
                  <a:pt x="8229600" y="0"/>
                </a:cubicBezTo>
                <a:cubicBezTo>
                  <a:pt x="8228940" y="5812"/>
                  <a:pt x="8229447" y="9773"/>
                  <a:pt x="8229600" y="18288"/>
                </a:cubicBezTo>
                <a:cubicBezTo>
                  <a:pt x="7940706" y="-9293"/>
                  <a:pt x="7792584" y="-16009"/>
                  <a:pt x="7461504" y="18288"/>
                </a:cubicBezTo>
                <a:cubicBezTo>
                  <a:pt x="7130424" y="52585"/>
                  <a:pt x="7080072" y="43845"/>
                  <a:pt x="6940296" y="18288"/>
                </a:cubicBezTo>
                <a:cubicBezTo>
                  <a:pt x="6800520" y="-7269"/>
                  <a:pt x="6672872" y="26671"/>
                  <a:pt x="6419088" y="18288"/>
                </a:cubicBezTo>
                <a:cubicBezTo>
                  <a:pt x="6165304" y="9905"/>
                  <a:pt x="5869721" y="4987"/>
                  <a:pt x="5650992" y="18288"/>
                </a:cubicBezTo>
                <a:cubicBezTo>
                  <a:pt x="5432263" y="31589"/>
                  <a:pt x="5308310" y="3023"/>
                  <a:pt x="5129784" y="18288"/>
                </a:cubicBezTo>
                <a:cubicBezTo>
                  <a:pt x="4951258" y="33553"/>
                  <a:pt x="4799696" y="15357"/>
                  <a:pt x="4690872" y="18288"/>
                </a:cubicBezTo>
                <a:cubicBezTo>
                  <a:pt x="4582048" y="21219"/>
                  <a:pt x="4311124" y="-7836"/>
                  <a:pt x="4087368" y="18288"/>
                </a:cubicBezTo>
                <a:cubicBezTo>
                  <a:pt x="3863612" y="44412"/>
                  <a:pt x="3730288" y="13374"/>
                  <a:pt x="3401568" y="18288"/>
                </a:cubicBezTo>
                <a:cubicBezTo>
                  <a:pt x="3072848" y="23202"/>
                  <a:pt x="3020684" y="32425"/>
                  <a:pt x="2798064" y="18288"/>
                </a:cubicBezTo>
                <a:cubicBezTo>
                  <a:pt x="2575444" y="4151"/>
                  <a:pt x="2440915" y="-7352"/>
                  <a:pt x="2276856" y="18288"/>
                </a:cubicBezTo>
                <a:cubicBezTo>
                  <a:pt x="2112797" y="43928"/>
                  <a:pt x="1726502" y="-9560"/>
                  <a:pt x="1426464" y="18288"/>
                </a:cubicBezTo>
                <a:cubicBezTo>
                  <a:pt x="1126426" y="46136"/>
                  <a:pt x="992925" y="21016"/>
                  <a:pt x="740664" y="18288"/>
                </a:cubicBezTo>
                <a:cubicBezTo>
                  <a:pt x="488403" y="15560"/>
                  <a:pt x="195650" y="-16061"/>
                  <a:pt x="0" y="18288"/>
                </a:cubicBezTo>
                <a:cubicBezTo>
                  <a:pt x="348" y="9455"/>
                  <a:pt x="654" y="3983"/>
                  <a:pt x="0" y="0"/>
                </a:cubicBezTo>
                <a:close/>
              </a:path>
              <a:path w="8229600" h="18288" stroke="0" extrusionOk="0">
                <a:moveTo>
                  <a:pt x="0" y="0"/>
                </a:moveTo>
                <a:cubicBezTo>
                  <a:pt x="259263" y="-9445"/>
                  <a:pt x="404731" y="4427"/>
                  <a:pt x="521208" y="0"/>
                </a:cubicBezTo>
                <a:cubicBezTo>
                  <a:pt x="637685" y="-4427"/>
                  <a:pt x="839187" y="564"/>
                  <a:pt x="960120" y="0"/>
                </a:cubicBezTo>
                <a:cubicBezTo>
                  <a:pt x="1081053" y="-564"/>
                  <a:pt x="1313469" y="-16481"/>
                  <a:pt x="1481328" y="0"/>
                </a:cubicBezTo>
                <a:cubicBezTo>
                  <a:pt x="1649187" y="16481"/>
                  <a:pt x="1885247" y="26161"/>
                  <a:pt x="2167128" y="0"/>
                </a:cubicBezTo>
                <a:cubicBezTo>
                  <a:pt x="2449009" y="-26161"/>
                  <a:pt x="2761875" y="-22202"/>
                  <a:pt x="2935224" y="0"/>
                </a:cubicBezTo>
                <a:cubicBezTo>
                  <a:pt x="3108573" y="22202"/>
                  <a:pt x="3540687" y="-2863"/>
                  <a:pt x="3785616" y="0"/>
                </a:cubicBezTo>
                <a:cubicBezTo>
                  <a:pt x="4030545" y="2863"/>
                  <a:pt x="4280774" y="-12442"/>
                  <a:pt x="4636008" y="0"/>
                </a:cubicBezTo>
                <a:cubicBezTo>
                  <a:pt x="4991242" y="12442"/>
                  <a:pt x="5025483" y="16914"/>
                  <a:pt x="5239512" y="0"/>
                </a:cubicBezTo>
                <a:cubicBezTo>
                  <a:pt x="5453541" y="-16914"/>
                  <a:pt x="5754008" y="16592"/>
                  <a:pt x="6007608" y="0"/>
                </a:cubicBezTo>
                <a:cubicBezTo>
                  <a:pt x="6261208" y="-16592"/>
                  <a:pt x="6407957" y="-11909"/>
                  <a:pt x="6693408" y="0"/>
                </a:cubicBezTo>
                <a:cubicBezTo>
                  <a:pt x="6978859" y="11909"/>
                  <a:pt x="7015437" y="-20890"/>
                  <a:pt x="7296912" y="0"/>
                </a:cubicBezTo>
                <a:cubicBezTo>
                  <a:pt x="7578387" y="20890"/>
                  <a:pt x="7859622" y="46406"/>
                  <a:pt x="8229600" y="0"/>
                </a:cubicBezTo>
                <a:cubicBezTo>
                  <a:pt x="8230508" y="6337"/>
                  <a:pt x="8228722" y="11778"/>
                  <a:pt x="8229600" y="18288"/>
                </a:cubicBezTo>
                <a:cubicBezTo>
                  <a:pt x="8075287" y="35054"/>
                  <a:pt x="7821366" y="21850"/>
                  <a:pt x="7626096" y="18288"/>
                </a:cubicBezTo>
                <a:cubicBezTo>
                  <a:pt x="7430826" y="14726"/>
                  <a:pt x="7320004" y="-9669"/>
                  <a:pt x="7022592" y="18288"/>
                </a:cubicBezTo>
                <a:cubicBezTo>
                  <a:pt x="6725180" y="46245"/>
                  <a:pt x="6348804" y="-14025"/>
                  <a:pt x="6172200" y="18288"/>
                </a:cubicBezTo>
                <a:cubicBezTo>
                  <a:pt x="5995596" y="50601"/>
                  <a:pt x="5788102" y="22890"/>
                  <a:pt x="5650992" y="18288"/>
                </a:cubicBezTo>
                <a:cubicBezTo>
                  <a:pt x="5513882" y="13686"/>
                  <a:pt x="5198399" y="29121"/>
                  <a:pt x="4882896" y="18288"/>
                </a:cubicBezTo>
                <a:cubicBezTo>
                  <a:pt x="4567393" y="7455"/>
                  <a:pt x="4557008" y="26965"/>
                  <a:pt x="4443984" y="18288"/>
                </a:cubicBezTo>
                <a:cubicBezTo>
                  <a:pt x="4330960" y="9611"/>
                  <a:pt x="4061674" y="28891"/>
                  <a:pt x="3758184" y="18288"/>
                </a:cubicBezTo>
                <a:cubicBezTo>
                  <a:pt x="3454694" y="7685"/>
                  <a:pt x="3380392" y="19119"/>
                  <a:pt x="3236976" y="18288"/>
                </a:cubicBezTo>
                <a:cubicBezTo>
                  <a:pt x="3093560" y="17457"/>
                  <a:pt x="2632116" y="37607"/>
                  <a:pt x="2386584" y="18288"/>
                </a:cubicBezTo>
                <a:cubicBezTo>
                  <a:pt x="2141052" y="-1031"/>
                  <a:pt x="2110884" y="28777"/>
                  <a:pt x="1947672" y="18288"/>
                </a:cubicBezTo>
                <a:cubicBezTo>
                  <a:pt x="1784460" y="7799"/>
                  <a:pt x="1535467" y="461"/>
                  <a:pt x="1261872" y="18288"/>
                </a:cubicBezTo>
                <a:cubicBezTo>
                  <a:pt x="988277" y="36115"/>
                  <a:pt x="1021096" y="10375"/>
                  <a:pt x="822960" y="18288"/>
                </a:cubicBezTo>
                <a:cubicBezTo>
                  <a:pt x="624824" y="26201"/>
                  <a:pt x="298309" y="1283"/>
                  <a:pt x="0" y="18288"/>
                </a:cubicBezTo>
                <a:cubicBezTo>
                  <a:pt x="-633" y="12278"/>
                  <a:pt x="-757" y="5867"/>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p:nvSpPr>
          <p:cNvPr id="3" name="AutoShape 2" descr="A conceptual illustration depicting the impact of internet usage on daily life and mental health. The image shows a person surrounded by glowing icons for communication, shopping, entertainment, and education, all linked by digital lines. In contrast, another side shows a darker atmosphere with chains symbolizing overdependence and anxiety. The style is modern and vibrant with a clear emphasis on technology.">
            <a:extLst>
              <a:ext uri="{FF2B5EF4-FFF2-40B4-BE49-F238E27FC236}">
                <a16:creationId xmlns:a16="http://schemas.microsoft.com/office/drawing/2014/main" id="{85092364-AAF5-5CC6-7476-14FB105BEC57}"/>
              </a:ext>
            </a:extLst>
          </p:cNvPr>
          <p:cNvSpPr>
            <a:spLocks noChangeAspect="1" noChangeArrowheads="1"/>
          </p:cNvSpPr>
          <p:nvPr/>
        </p:nvSpPr>
        <p:spPr bwMode="auto">
          <a:xfrm>
            <a:off x="4419600" y="3276600"/>
            <a:ext cx="1600200" cy="16002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black"/>
              </a:solidFill>
              <a:effectLst/>
              <a:uLnTx/>
              <a:uFillTx/>
              <a:latin typeface="Aptos" panose="02110004020202020204"/>
              <a:ea typeface="新細明體" panose="02020500000000000000" pitchFamily="18" charset="-120"/>
              <a:cs typeface="+mn-cs"/>
            </a:endParaRPr>
          </a:p>
        </p:txBody>
      </p:sp>
      <mc:AlternateContent xmlns:mc="http://schemas.openxmlformats.org/markup-compatibility/2006" xmlns:a14="http://schemas.microsoft.com/office/drawing/2010/main">
        <mc:Choice Requires="a14">
          <p:sp>
            <p:nvSpPr>
              <p:cNvPr id="7" name="Content Placeholder 2">
                <a:extLst>
                  <a:ext uri="{FF2B5EF4-FFF2-40B4-BE49-F238E27FC236}">
                    <a16:creationId xmlns:a16="http://schemas.microsoft.com/office/drawing/2014/main" id="{616EC3EE-8A35-036F-8EDE-EF443A5FB9ED}"/>
                  </a:ext>
                </a:extLst>
              </p:cNvPr>
              <p:cNvSpPr>
                <a:spLocks noGrp="1"/>
              </p:cNvSpPr>
              <p:nvPr>
                <p:ph idx="1"/>
              </p:nvPr>
            </p:nvSpPr>
            <p:spPr>
              <a:xfrm>
                <a:off x="429368" y="1797050"/>
                <a:ext cx="9641732" cy="5060949"/>
              </a:xfrm>
            </p:spPr>
            <p:txBody>
              <a:bodyPr anchor="t">
                <a:normAutofit/>
              </a:bodyPr>
              <a:lstStyle/>
              <a:p>
                <a:pPr>
                  <a:buFont typeface="Wingdings" panose="05000000000000000000" pitchFamily="2" charset="2"/>
                  <a:buChar char="ü"/>
                </a:pPr>
                <a:r>
                  <a:rPr lang="zh-TW" altLang="en-US" sz="2400" dirty="0">
                    <a:latin typeface="標楷體" panose="03000509000000000000" pitchFamily="65" charset="-120"/>
                    <a:ea typeface="標楷體" panose="03000509000000000000" pitchFamily="65" charset="-120"/>
                  </a:rPr>
                  <a:t> 資料來源：</a:t>
                </a:r>
                <a:r>
                  <a:rPr lang="en-US" altLang="zh-TW" sz="2400" dirty="0">
                    <a:latin typeface="標楷體" panose="03000509000000000000" pitchFamily="65" charset="-120"/>
                    <a:ea typeface="標楷體" panose="03000509000000000000" pitchFamily="65" charset="-120"/>
                  </a:rPr>
                  <a:t>SRDA</a:t>
                </a:r>
                <a:r>
                  <a:rPr lang="zh-TW" altLang="en-US" sz="2400" dirty="0">
                    <a:latin typeface="標楷體" panose="03000509000000000000" pitchFamily="65" charset="-120"/>
                    <a:ea typeface="標楷體" panose="03000509000000000000" pitchFamily="65" charset="-120"/>
                  </a:rPr>
                  <a:t>學術調查研究資料庫 </a:t>
                </a:r>
                <a:r>
                  <a:rPr lang="en-US" altLang="zh-TW" sz="2400" dirty="0">
                    <a:latin typeface="標楷體" panose="03000509000000000000" pitchFamily="65" charset="-120"/>
                    <a:ea typeface="標楷體" panose="03000509000000000000" pitchFamily="65" charset="-120"/>
                  </a:rPr>
                  <a:t>- </a:t>
                </a:r>
                <a:r>
                  <a:rPr lang="zh-TW" altLang="en-US" sz="2400" dirty="0">
                    <a:latin typeface="標楷體" panose="03000509000000000000" pitchFamily="65" charset="-120"/>
                    <a:ea typeface="標楷體" panose="03000509000000000000" pitchFamily="65" charset="-120"/>
                  </a:rPr>
                  <a:t>數位發展部</a:t>
                </a:r>
                <a:endParaRPr lang="en-US" altLang="zh-TW" sz="2400" dirty="0">
                  <a:latin typeface="標楷體" panose="03000509000000000000" pitchFamily="65" charset="-120"/>
                  <a:ea typeface="標楷體" panose="03000509000000000000" pitchFamily="65" charset="-120"/>
                </a:endParaRPr>
              </a:p>
              <a:p>
                <a:pPr marL="0" indent="0">
                  <a:buNone/>
                </a:pPr>
                <a:endParaRPr lang="en-US" altLang="zh-TW" sz="2400" dirty="0">
                  <a:latin typeface="標楷體" panose="03000509000000000000" pitchFamily="65" charset="-120"/>
                  <a:ea typeface="標楷體" panose="03000509000000000000" pitchFamily="65" charset="-120"/>
                </a:endParaRPr>
              </a:p>
              <a:p>
                <a:pPr>
                  <a:buFont typeface="Wingdings" panose="05000000000000000000" pitchFamily="2" charset="2"/>
                  <a:buChar char="ü"/>
                </a:pPr>
                <a:r>
                  <a:rPr lang="zh-TW" altLang="en-US" sz="2400" dirty="0">
                    <a:latin typeface="標楷體" panose="03000509000000000000" pitchFamily="65" charset="-120"/>
                    <a:ea typeface="標楷體" panose="03000509000000000000" pitchFamily="65" charset="-120"/>
                  </a:rPr>
                  <a:t> 重點關心變數：</a:t>
                </a:r>
                <a:endParaRPr lang="en-US" altLang="zh-TW" sz="2400" dirty="0">
                  <a:latin typeface="標楷體" panose="03000509000000000000" pitchFamily="65" charset="-120"/>
                  <a:ea typeface="標楷體" panose="03000509000000000000" pitchFamily="65" charset="-120"/>
                </a:endParaRPr>
              </a:p>
              <a:p>
                <a:pPr marL="1028700" lvl="2" indent="-342900">
                  <a:buFont typeface="+mj-lt"/>
                  <a:buAutoNum type="arabicPeriod"/>
                </a:pPr>
                <a:r>
                  <a:rPr lang="zh-TW" altLang="en-US" sz="2000" dirty="0">
                    <a:latin typeface="標楷體" panose="03000509000000000000" pitchFamily="65" charset="-120"/>
                    <a:ea typeface="標楷體" panose="03000509000000000000" pitchFamily="65" charset="-120"/>
                  </a:rPr>
                  <a:t> </a:t>
                </a:r>
                <a:r>
                  <a:rPr lang="en-US" altLang="zh-TW" sz="2000" dirty="0">
                    <a:latin typeface="標楷體" panose="03000509000000000000" pitchFamily="65" charset="-120"/>
                    <a:ea typeface="標楷體" panose="03000509000000000000" pitchFamily="65" charset="-120"/>
                  </a:rPr>
                  <a:t>V3</a:t>
                </a:r>
                <a:r>
                  <a:rPr lang="zh-TW" altLang="en-US" sz="2000" dirty="0">
                    <a:latin typeface="標楷體" panose="03000509000000000000" pitchFamily="65" charset="-120"/>
                    <a:ea typeface="標楷體" panose="03000509000000000000" pitchFamily="65" charset="-120"/>
                  </a:rPr>
                  <a:t>：工作日使用電子設備時間</a:t>
                </a:r>
                <a:endParaRPr lang="en-US" altLang="zh-TW" sz="2000" dirty="0">
                  <a:latin typeface="標楷體" panose="03000509000000000000" pitchFamily="65" charset="-120"/>
                  <a:ea typeface="標楷體" panose="03000509000000000000" pitchFamily="65" charset="-120"/>
                </a:endParaRPr>
              </a:p>
              <a:p>
                <a:pPr marL="1143000" lvl="2" indent="-457200">
                  <a:buFont typeface="+mj-lt"/>
                  <a:buAutoNum type="arabicPeriod"/>
                </a:pPr>
                <a:r>
                  <a:rPr lang="en-US" altLang="zh-TW" sz="2000" dirty="0">
                    <a:latin typeface="標楷體" panose="03000509000000000000" pitchFamily="65" charset="-120"/>
                    <a:ea typeface="標楷體" panose="03000509000000000000" pitchFamily="65" charset="-120"/>
                  </a:rPr>
                  <a:t>V4</a:t>
                </a:r>
                <a:r>
                  <a:rPr lang="zh-TW" altLang="en-US" sz="2000" dirty="0">
                    <a:latin typeface="標楷體" panose="03000509000000000000" pitchFamily="65" charset="-120"/>
                    <a:ea typeface="標楷體" panose="03000509000000000000" pitchFamily="65" charset="-120"/>
                  </a:rPr>
                  <a:t>：非工作日使用電子設備時間</a:t>
                </a:r>
                <a:endParaRPr lang="en-US" altLang="zh-TW" sz="2000" dirty="0">
                  <a:latin typeface="標楷體" panose="03000509000000000000" pitchFamily="65" charset="-120"/>
                  <a:ea typeface="標楷體" panose="03000509000000000000" pitchFamily="65" charset="-120"/>
                </a:endParaRPr>
              </a:p>
              <a:p>
                <a:pPr marL="342900" lvl="1" indent="0">
                  <a:buNone/>
                </a:pPr>
                <a:endParaRPr lang="en-US" altLang="zh-TW" sz="2100" dirty="0">
                  <a:latin typeface="標楷體" panose="03000509000000000000" pitchFamily="65" charset="-120"/>
                  <a:ea typeface="標楷體" panose="03000509000000000000" pitchFamily="65" charset="-120"/>
                </a:endParaRPr>
              </a:p>
              <a:p>
                <a:pPr marL="171450" marR="0" lvl="0" indent="-171450" algn="l" defTabSz="685800" rtl="0" eaLnBrk="1" fontAlgn="auto" latinLnBrk="0" hangingPunct="1">
                  <a:lnSpc>
                    <a:spcPct val="90000"/>
                  </a:lnSpc>
                  <a:spcBef>
                    <a:spcPts val="750"/>
                  </a:spcBef>
                  <a:spcAft>
                    <a:spcPts val="0"/>
                  </a:spcAft>
                  <a:buClrTx/>
                  <a:buSzTx/>
                  <a:buFont typeface="Wingdings" panose="05000000000000000000" pitchFamily="2" charset="2"/>
                  <a:buChar char="ü"/>
                  <a:tabLst/>
                  <a:defRPr/>
                </a:pPr>
                <a:r>
                  <a:rPr kumimoji="0" lang="zh-TW" altLang="en-US" sz="2400" b="0" i="0" u="none" strike="noStrike" kern="120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rPr>
                  <a:t> 加權方法：</a:t>
                </a:r>
                <a:endParaRPr kumimoji="0" lang="en-US" altLang="zh-TW" b="0" i="0" u="none" strike="noStrike" kern="1200" cap="none" spc="0" normalizeH="0" baseline="0" noProof="0" dirty="0">
                  <a:ln>
                    <a:noFill/>
                  </a:ln>
                  <a:solidFill>
                    <a:prstClr val="black"/>
                  </a:solidFill>
                  <a:effectLst/>
                  <a:uLnTx/>
                  <a:uFillTx/>
                  <a:latin typeface="標楷體" panose="03000509000000000000" pitchFamily="65" charset="-120"/>
                  <a:ea typeface="標楷體" panose="03000509000000000000" pitchFamily="65" charset="-120"/>
                  <a:cs typeface="+mn-cs"/>
                </a:endParaRPr>
              </a:p>
              <a:p>
                <a:pPr marL="342900" lvl="1" indent="0">
                  <a:spcBef>
                    <a:spcPts val="750"/>
                  </a:spcBef>
                  <a:buNone/>
                  <a:defRPr/>
                </a:pPr>
                <a:endParaRPr lang="zh-TW" altLang="zh-TW" sz="2000" b="1" kern="100" dirty="0">
                  <a:latin typeface="Aptos" panose="020B0004020202020204" pitchFamily="34" charset="0"/>
                  <a:cs typeface="Times New Roman" panose="02020603050405020304" pitchFamily="18" charset="0"/>
                </a:endParaRPr>
              </a:p>
              <a:p>
                <a:pPr marL="342900" lvl="1" indent="0">
                  <a:spcBef>
                    <a:spcPts val="750"/>
                  </a:spcBef>
                  <a:buNone/>
                  <a:defRPr/>
                </a:pPr>
                <a14:m>
                  <m:oMathPara xmlns:m="http://schemas.openxmlformats.org/officeDocument/2006/math">
                    <m:oMathParaPr>
                      <m:jc m:val="centerGroup"/>
                    </m:oMathParaPr>
                    <m:oMath xmlns:m="http://schemas.openxmlformats.org/officeDocument/2006/math">
                      <m:r>
                        <a:rPr lang="zh-TW" altLang="zh-TW" sz="2000" kern="0">
                          <a:solidFill>
                            <a:srgbClr val="000000"/>
                          </a:solidFill>
                          <a:latin typeface="Cambria Math" panose="02040503050406030204" pitchFamily="18" charset="0"/>
                          <a:ea typeface="標楷體" panose="03000509000000000000" pitchFamily="65" charset="-120"/>
                          <a:cs typeface="Times New Roman" panose="02020603050405020304" pitchFamily="18" charset="0"/>
                        </a:rPr>
                        <m:t>整體平均上網時間</m:t>
                      </m:r>
                      <m:r>
                        <m:rPr>
                          <m:nor/>
                        </m:rPr>
                        <a:rPr lang="en-US" altLang="zh-TW" sz="2000" kern="0" dirty="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total</m:t>
                      </m:r>
                      <m:r>
                        <m:rPr>
                          <m:nor/>
                        </m:rPr>
                        <a:rPr lang="en-US" altLang="zh-TW" sz="2000" kern="0" dirty="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_</m:t>
                      </m:r>
                      <m:r>
                        <m:rPr>
                          <m:nor/>
                        </m:rPr>
                        <a:rPr lang="en-US" altLang="zh-TW" sz="2000" kern="0" dirty="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min</m:t>
                      </m:r>
                    </m:oMath>
                  </m:oMathPara>
                </a14:m>
                <a:endParaRPr lang="en-US" altLang="zh-TW" sz="2000" dirty="0"/>
              </a:p>
              <a:p>
                <a:pPr marL="342900" lvl="1" indent="0">
                  <a:spcBef>
                    <a:spcPts val="750"/>
                  </a:spcBef>
                  <a:buNone/>
                  <a:defRPr/>
                </a:pPr>
                <a14:m>
                  <m:oMathPara xmlns:m="http://schemas.openxmlformats.org/officeDocument/2006/math">
                    <m:oMathParaPr>
                      <m:jc m:val="centerGroup"/>
                    </m:oMathParaPr>
                    <m:oMath xmlns:m="http://schemas.openxmlformats.org/officeDocument/2006/math">
                      <m:r>
                        <a:rPr lang="en-US" altLang="zh-TW" sz="2000" kern="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m:t>
                      </m:r>
                      <m:f>
                        <m:fPr>
                          <m:ctrlPr>
                            <a:rPr lang="zh-TW" altLang="zh-TW" sz="2000" i="1" kern="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fPr>
                        <m:num>
                          <m:r>
                            <a:rPr lang="zh-TW" altLang="zh-TW" sz="2000" kern="100">
                              <a:effectLst/>
                              <a:latin typeface="Cambria Math" panose="02040503050406030204" pitchFamily="18" charset="0"/>
                              <a:ea typeface="標楷體" panose="03000509000000000000" pitchFamily="65" charset="-120"/>
                              <a:cs typeface="Times New Roman" panose="02020603050405020304" pitchFamily="18" charset="0"/>
                            </a:rPr>
                            <m:t>工作日用電子設備時間</m:t>
                          </m:r>
                          <m:r>
                            <a:rPr lang="zh-TW" altLang="en-US" sz="2000" i="1" kern="100">
                              <a:effectLst/>
                              <a:latin typeface="Cambria Math" panose="02040503050406030204" pitchFamily="18" charset="0"/>
                              <a:ea typeface="MS Gothic" panose="020B0609070205080204" pitchFamily="49" charset="-128"/>
                              <a:cs typeface="MS Gothic" panose="020B0609070205080204" pitchFamily="49" charset="-128"/>
                            </a:rPr>
                            <m:t>∗</m:t>
                          </m:r>
                          <m:r>
                            <a:rPr lang="en-US" altLang="zh-TW" sz="2000" kern="100">
                              <a:effectLst/>
                              <a:latin typeface="Cambria Math" panose="02040503050406030204" pitchFamily="18" charset="0"/>
                              <a:ea typeface="標楷體" panose="03000509000000000000" pitchFamily="65" charset="-120"/>
                              <a:cs typeface="Times New Roman" panose="02020603050405020304" pitchFamily="18" charset="0"/>
                            </a:rPr>
                            <m:t>5+ </m:t>
                          </m:r>
                          <m:r>
                            <a:rPr lang="zh-TW" altLang="zh-TW" sz="2000" kern="100">
                              <a:effectLst/>
                              <a:latin typeface="Cambria Math" panose="02040503050406030204" pitchFamily="18" charset="0"/>
                              <a:ea typeface="標楷體" panose="03000509000000000000" pitchFamily="65" charset="-120"/>
                              <a:cs typeface="Times New Roman" panose="02020603050405020304" pitchFamily="18" charset="0"/>
                            </a:rPr>
                            <m:t>非工作日用電子設備時間</m:t>
                          </m:r>
                          <m:r>
                            <a:rPr lang="en-US" altLang="zh-TW" sz="2000" i="1" kern="100">
                              <a:effectLst/>
                              <a:latin typeface="Cambria Math" panose="02040503050406030204" pitchFamily="18" charset="0"/>
                              <a:ea typeface="標楷體" panose="03000509000000000000" pitchFamily="65" charset="-120"/>
                              <a:cs typeface="Times New Roman" panose="02020603050405020304" pitchFamily="18" charset="0"/>
                            </a:rPr>
                            <m:t>∗</m:t>
                          </m:r>
                          <m:r>
                            <a:rPr lang="en-US" altLang="zh-TW" sz="2000" kern="100">
                              <a:effectLst/>
                              <a:latin typeface="Cambria Math" panose="02040503050406030204" pitchFamily="18" charset="0"/>
                              <a:ea typeface="標楷體" panose="03000509000000000000" pitchFamily="65" charset="-120"/>
                              <a:cs typeface="Times New Roman" panose="02020603050405020304" pitchFamily="18" charset="0"/>
                            </a:rPr>
                            <m:t>2</m:t>
                          </m:r>
                        </m:num>
                        <m:den>
                          <m:r>
                            <a:rPr lang="en-US" altLang="zh-TW" sz="2000" i="1" kern="0">
                              <a:solidFill>
                                <a:srgbClr val="000000"/>
                              </a:solidFill>
                              <a:effectLst/>
                              <a:latin typeface="Cambria Math" panose="02040503050406030204" pitchFamily="18" charset="0"/>
                              <a:ea typeface="標楷體" panose="03000509000000000000" pitchFamily="65" charset="-120"/>
                              <a:cs typeface="Times New Roman" panose="02020603050405020304" pitchFamily="18" charset="0"/>
                            </a:rPr>
                            <m:t>7</m:t>
                          </m:r>
                        </m:den>
                      </m:f>
                    </m:oMath>
                  </m:oMathPara>
                </a14:m>
                <a:endParaRPr lang="zh-TW" altLang="zh-TW" sz="2000" kern="100" dirty="0">
                  <a:effectLst/>
                  <a:latin typeface="Aptos" panose="020B0004020202020204" pitchFamily="34" charset="0"/>
                  <a:ea typeface="新細明體" panose="02020500000000000000" pitchFamily="18" charset="-120"/>
                  <a:cs typeface="Times New Roman" panose="02020603050405020304" pitchFamily="18" charset="0"/>
                </a:endParaRPr>
              </a:p>
            </p:txBody>
          </p:sp>
        </mc:Choice>
        <mc:Fallback xmlns="">
          <p:sp>
            <p:nvSpPr>
              <p:cNvPr id="7" name="Content Placeholder 2">
                <a:extLst>
                  <a:ext uri="{FF2B5EF4-FFF2-40B4-BE49-F238E27FC236}">
                    <a16:creationId xmlns:a16="http://schemas.microsoft.com/office/drawing/2014/main" id="{616EC3EE-8A35-036F-8EDE-EF443A5FB9ED}"/>
                  </a:ext>
                </a:extLst>
              </p:cNvPr>
              <p:cNvSpPr>
                <a:spLocks noGrp="1" noRot="1" noChangeAspect="1" noMove="1" noResize="1" noEditPoints="1" noAdjustHandles="1" noChangeArrowheads="1" noChangeShapeType="1" noTextEdit="1"/>
              </p:cNvSpPr>
              <p:nvPr>
                <p:ph idx="1"/>
              </p:nvPr>
            </p:nvSpPr>
            <p:spPr>
              <a:xfrm>
                <a:off x="429368" y="1797050"/>
                <a:ext cx="9641732" cy="5060949"/>
              </a:xfrm>
              <a:blipFill>
                <a:blip r:embed="rId2"/>
                <a:stretch>
                  <a:fillRect l="-822" t="-1687"/>
                </a:stretch>
              </a:blipFill>
            </p:spPr>
            <p:txBody>
              <a:bodyPr/>
              <a:lstStyle/>
              <a:p>
                <a:r>
                  <a:rPr lang="zh-TW" altLang="en-US">
                    <a:noFill/>
                  </a:rPr>
                  <a:t> </a:t>
                </a:r>
              </a:p>
            </p:txBody>
          </p:sp>
        </mc:Fallback>
      </mc:AlternateContent>
      <p:sp>
        <p:nvSpPr>
          <p:cNvPr id="2" name="投影片編號版面配置區 1">
            <a:extLst>
              <a:ext uri="{FF2B5EF4-FFF2-40B4-BE49-F238E27FC236}">
                <a16:creationId xmlns:a16="http://schemas.microsoft.com/office/drawing/2014/main" id="{DF12E5A5-9DD2-4107-5C20-31C5511EBBF7}"/>
              </a:ext>
            </a:extLst>
          </p:cNvPr>
          <p:cNvSpPr>
            <a:spLocks noGrp="1"/>
          </p:cNvSpPr>
          <p:nvPr>
            <p:ph type="sldNum" sz="quarter" idx="12"/>
          </p:nvPr>
        </p:nvSpPr>
        <p:spPr/>
        <p:txBody>
          <a:bodyPr/>
          <a:lstStyle/>
          <a:p>
            <a:fld id="{C1FF6DA9-008F-8B48-92A6-B652298478BF}" type="slidenum">
              <a:rPr lang="en-US" smtClean="0"/>
              <a:t>8</a:t>
            </a:fld>
            <a:endParaRPr lang="en-US"/>
          </a:p>
        </p:txBody>
      </p:sp>
    </p:spTree>
    <p:extLst>
      <p:ext uri="{BB962C8B-B14F-4D97-AF65-F5344CB8AC3E}">
        <p14:creationId xmlns:p14="http://schemas.microsoft.com/office/powerpoint/2010/main" val="24561237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FA8D17-28E1-3982-35B1-469FC218C5E0}"/>
            </a:ext>
          </a:extLst>
        </p:cNvPr>
        <p:cNvGrpSpPr/>
        <p:nvPr/>
      </p:nvGrpSpPr>
      <p:grpSpPr>
        <a:xfrm>
          <a:off x="0" y="0"/>
          <a:ext cx="0" cy="0"/>
          <a:chOff x="0" y="0"/>
          <a:chExt cx="0" cy="0"/>
        </a:xfrm>
      </p:grpSpPr>
      <p:sp>
        <p:nvSpPr>
          <p:cNvPr id="4" name="標題 3">
            <a:extLst>
              <a:ext uri="{FF2B5EF4-FFF2-40B4-BE49-F238E27FC236}">
                <a16:creationId xmlns:a16="http://schemas.microsoft.com/office/drawing/2014/main" id="{5C51E0DF-0710-41EE-6D99-099DDD32C05C}"/>
              </a:ext>
            </a:extLst>
          </p:cNvPr>
          <p:cNvSpPr>
            <a:spLocks noGrp="1"/>
          </p:cNvSpPr>
          <p:nvPr>
            <p:ph type="title"/>
          </p:nvPr>
        </p:nvSpPr>
        <p:spPr/>
        <p:txBody>
          <a:bodyPr>
            <a:normAutofit/>
          </a:bodyPr>
          <a:lstStyle/>
          <a:p>
            <a:r>
              <a:rPr lang="zh-TW" altLang="en-US" sz="8000" dirty="0">
                <a:latin typeface="標楷體" panose="03000509000000000000" pitchFamily="65" charset="-120"/>
                <a:ea typeface="標楷體" panose="03000509000000000000" pitchFamily="65" charset="-120"/>
              </a:rPr>
              <a:t>研究結果</a:t>
            </a:r>
            <a:br>
              <a:rPr lang="en-US" altLang="zh-TW" sz="8000" dirty="0">
                <a:latin typeface="標楷體" panose="03000509000000000000" pitchFamily="65" charset="-120"/>
                <a:ea typeface="標楷體" panose="03000509000000000000" pitchFamily="65" charset="-120"/>
              </a:rPr>
            </a:br>
            <a:r>
              <a:rPr lang="zh-TW" altLang="en-US" sz="6000" dirty="0">
                <a:latin typeface="標楷體" panose="03000509000000000000" pitchFamily="65" charset="-120"/>
                <a:ea typeface="標楷體" panose="03000509000000000000" pitchFamily="65" charset="-120"/>
              </a:rPr>
              <a:t>敘述性統計</a:t>
            </a:r>
            <a:endParaRPr lang="zh-TW" altLang="en-US" sz="8000" dirty="0">
              <a:latin typeface="標楷體" panose="03000509000000000000" pitchFamily="65" charset="-120"/>
              <a:ea typeface="標楷體" panose="03000509000000000000" pitchFamily="65" charset="-120"/>
            </a:endParaRPr>
          </a:p>
        </p:txBody>
      </p:sp>
      <p:sp>
        <p:nvSpPr>
          <p:cNvPr id="2" name="投影片編號版面配置區 1">
            <a:extLst>
              <a:ext uri="{FF2B5EF4-FFF2-40B4-BE49-F238E27FC236}">
                <a16:creationId xmlns:a16="http://schemas.microsoft.com/office/drawing/2014/main" id="{730504C4-55B4-BC3E-68BC-95784E1E4A31}"/>
              </a:ext>
            </a:extLst>
          </p:cNvPr>
          <p:cNvSpPr>
            <a:spLocks noGrp="1"/>
          </p:cNvSpPr>
          <p:nvPr>
            <p:ph type="sldNum" sz="quarter" idx="12"/>
          </p:nvPr>
        </p:nvSpPr>
        <p:spPr/>
        <p:txBody>
          <a:bodyPr/>
          <a:lstStyle/>
          <a:p>
            <a:fld id="{C1FF6DA9-008F-8B48-92A6-B652298478BF}" type="slidenum">
              <a:rPr lang="en-US" smtClean="0"/>
              <a:t>9</a:t>
            </a:fld>
            <a:endParaRPr lang="en-US"/>
          </a:p>
        </p:txBody>
      </p:sp>
    </p:spTree>
    <p:extLst>
      <p:ext uri="{BB962C8B-B14F-4D97-AF65-F5344CB8AC3E}">
        <p14:creationId xmlns:p14="http://schemas.microsoft.com/office/powerpoint/2010/main" val="239169307"/>
      </p:ext>
    </p:extLst>
  </p:cSld>
  <p:clrMapOvr>
    <a:masterClrMapping/>
  </p:clrMapOvr>
</p:sld>
</file>

<file path=ppt/theme/theme1.xml><?xml version="1.0" encoding="utf-8"?>
<a:theme xmlns:a="http://schemas.openxmlformats.org/drawingml/2006/main" name="HDOfficeLightV0">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TM02900720[[fn=要素]]</Template>
  <TotalTime>350</TotalTime>
  <Words>4562</Words>
  <Application>Microsoft Office PowerPoint</Application>
  <PresentationFormat>如螢幕大小 (4:3)</PresentationFormat>
  <Paragraphs>310</Paragraphs>
  <Slides>41</Slides>
  <Notes>30</Notes>
  <HiddenSlides>0</HiddenSlides>
  <MMClips>0</MMClips>
  <ScaleCrop>false</ScaleCrop>
  <HeadingPairs>
    <vt:vector size="6" baseType="variant">
      <vt:variant>
        <vt:lpstr>使用字型</vt:lpstr>
      </vt:variant>
      <vt:variant>
        <vt:i4>10</vt:i4>
      </vt:variant>
      <vt:variant>
        <vt:lpstr>佈景主題</vt:lpstr>
      </vt:variant>
      <vt:variant>
        <vt:i4>2</vt:i4>
      </vt:variant>
      <vt:variant>
        <vt:lpstr>投影片標題</vt:lpstr>
      </vt:variant>
      <vt:variant>
        <vt:i4>41</vt:i4>
      </vt:variant>
    </vt:vector>
  </HeadingPairs>
  <TitlesOfParts>
    <vt:vector size="53" baseType="lpstr">
      <vt:lpstr>標楷體</vt:lpstr>
      <vt:lpstr>Aptos</vt:lpstr>
      <vt:lpstr>Aptos Display</vt:lpstr>
      <vt:lpstr>Arial</vt:lpstr>
      <vt:lpstr>Calibri</vt:lpstr>
      <vt:lpstr>Calibri Light</vt:lpstr>
      <vt:lpstr>Cambria Math</vt:lpstr>
      <vt:lpstr>Times New Roman</vt:lpstr>
      <vt:lpstr>Wingdings</vt:lpstr>
      <vt:lpstr>Wingdings 2</vt:lpstr>
      <vt:lpstr>HDOfficeLightV0</vt:lpstr>
      <vt:lpstr>Office 佈景主題</vt:lpstr>
      <vt:lpstr>111年網路使用與行為調查</vt:lpstr>
      <vt:lpstr>緒論</vt:lpstr>
      <vt:lpstr>研究背景與動機</vt:lpstr>
      <vt:lpstr>研究目的</vt:lpstr>
      <vt:lpstr>Agenda</vt:lpstr>
      <vt:lpstr>研究方法</vt:lpstr>
      <vt:lpstr>研究對象與調查方法</vt:lpstr>
      <vt:lpstr>資料處理</vt:lpstr>
      <vt:lpstr>研究結果 敘述性統計</vt:lpstr>
      <vt:lpstr>基本資料</vt:lpstr>
      <vt:lpstr>網路使用情形</vt:lpstr>
      <vt:lpstr>PowerPoint 簡報</vt:lpstr>
      <vt:lpstr>PowerPoint 簡報</vt:lpstr>
      <vt:lpstr>PowerPoint 簡報</vt:lpstr>
      <vt:lpstr>研究結果 主成分分析</vt:lpstr>
      <vt:lpstr>主成分分析-1</vt:lpstr>
      <vt:lpstr>主成分分析-2</vt:lpstr>
      <vt:lpstr>主成分分析-3</vt:lpstr>
      <vt:lpstr>研究結果 因素分析</vt:lpstr>
      <vt:lpstr>因素分析-1</vt:lpstr>
      <vt:lpstr>因素分析-2</vt:lpstr>
      <vt:lpstr>因素分析-3</vt:lpstr>
      <vt:lpstr>因素分析-4</vt:lpstr>
      <vt:lpstr>因素分析-5</vt:lpstr>
      <vt:lpstr>因素分析-6</vt:lpstr>
      <vt:lpstr>因素分析-7</vt:lpstr>
      <vt:lpstr>研究結果 集群分析</vt:lpstr>
      <vt:lpstr>集群分析</vt:lpstr>
      <vt:lpstr>研究結果 建立模型準備</vt:lpstr>
      <vt:lpstr>皮爾森相關性檢定</vt:lpstr>
      <vt:lpstr>Shapiro-Wilk 單變量</vt:lpstr>
      <vt:lpstr>研究結果 羅吉斯回歸</vt:lpstr>
      <vt:lpstr>定義Y</vt:lpstr>
      <vt:lpstr>stepwise 挑選變數</vt:lpstr>
      <vt:lpstr>羅吉斯回歸</vt:lpstr>
      <vt:lpstr>ROC曲線</vt:lpstr>
      <vt:lpstr>研究結果 典型相關</vt:lpstr>
      <vt:lpstr>虛無假設</vt:lpstr>
      <vt:lpstr>第一對典型主要組成變數</vt:lpstr>
      <vt:lpstr>研究結果 結論</vt:lpstr>
      <vt:lpstr>結論</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generated using python-pptx</dc:description>
  <cp:lastModifiedBy>蔡宜諠</cp:lastModifiedBy>
  <cp:revision>42</cp:revision>
  <cp:lastPrinted>2024-12-24T08:59:48Z</cp:lastPrinted>
  <dcterms:created xsi:type="dcterms:W3CDTF">2013-01-27T09:14:16Z</dcterms:created>
  <dcterms:modified xsi:type="dcterms:W3CDTF">2024-12-24T11:09:54Z</dcterms:modified>
  <cp:category/>
</cp:coreProperties>
</file>